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69" r:id="rId1"/>
  </p:sldMasterIdLst>
  <p:notesMasterIdLst>
    <p:notesMasterId r:id="rId33"/>
  </p:notesMasterIdLst>
  <p:handoutMasterIdLst>
    <p:handoutMasterId r:id="rId34"/>
  </p:handoutMasterIdLst>
  <p:sldIdLst>
    <p:sldId id="283" r:id="rId2"/>
    <p:sldId id="409" r:id="rId3"/>
    <p:sldId id="412" r:id="rId4"/>
    <p:sldId id="413" r:id="rId5"/>
    <p:sldId id="414" r:id="rId6"/>
    <p:sldId id="415" r:id="rId7"/>
    <p:sldId id="417" r:id="rId8"/>
    <p:sldId id="419" r:id="rId9"/>
    <p:sldId id="420" r:id="rId10"/>
    <p:sldId id="422" r:id="rId11"/>
    <p:sldId id="423" r:id="rId12"/>
    <p:sldId id="424" r:id="rId13"/>
    <p:sldId id="421" r:id="rId14"/>
    <p:sldId id="425" r:id="rId15"/>
    <p:sldId id="427" r:id="rId16"/>
    <p:sldId id="416" r:id="rId17"/>
    <p:sldId id="426" r:id="rId18"/>
    <p:sldId id="430" r:id="rId19"/>
    <p:sldId id="431" r:id="rId20"/>
    <p:sldId id="428" r:id="rId21"/>
    <p:sldId id="429" r:id="rId22"/>
    <p:sldId id="436" r:id="rId23"/>
    <p:sldId id="432" r:id="rId24"/>
    <p:sldId id="372" r:id="rId25"/>
    <p:sldId id="375" r:id="rId26"/>
    <p:sldId id="384" r:id="rId27"/>
    <p:sldId id="385" r:id="rId28"/>
    <p:sldId id="433" r:id="rId29"/>
    <p:sldId id="434" r:id="rId30"/>
    <p:sldId id="435" r:id="rId31"/>
    <p:sldId id="371" r:id="rId32"/>
  </p:sldIdLst>
  <p:sldSz cx="9144000" cy="6858000" type="screen4x3"/>
  <p:notesSz cx="9928225" cy="6797675"/>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1852"/>
    <a:srgbClr val="14227A"/>
    <a:srgbClr val="000134"/>
    <a:srgbClr val="99CCFF"/>
    <a:srgbClr val="06176F"/>
    <a:srgbClr val="3399FF"/>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000" autoAdjust="0"/>
  </p:normalViewPr>
  <p:slideViewPr>
    <p:cSldViewPr>
      <p:cViewPr>
        <p:scale>
          <a:sx n="76" d="100"/>
          <a:sy n="76" d="100"/>
        </p:scale>
        <p:origin x="-1170" y="-72"/>
      </p:cViewPr>
      <p:guideLst>
        <p:guide orient="horz" pos="2160"/>
        <p:guide pos="2880"/>
      </p:guideLst>
    </p:cSldViewPr>
  </p:slideViewPr>
  <p:outlineViewPr>
    <p:cViewPr>
      <p:scale>
        <a:sx n="33" d="100"/>
        <a:sy n="33" d="100"/>
      </p:scale>
      <p:origin x="0" y="34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2" y="2"/>
            <a:ext cx="4302824" cy="3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6019" name="Rectangle 3"/>
          <p:cNvSpPr>
            <a:spLocks noGrp="1" noChangeArrowheads="1"/>
          </p:cNvSpPr>
          <p:nvPr>
            <p:ph type="dt" sz="quarter" idx="1"/>
          </p:nvPr>
        </p:nvSpPr>
        <p:spPr bwMode="auto">
          <a:xfrm>
            <a:off x="5623186" y="2"/>
            <a:ext cx="4302824" cy="3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6020" name="Rectangle 4"/>
          <p:cNvSpPr>
            <a:spLocks noGrp="1" noChangeArrowheads="1"/>
          </p:cNvSpPr>
          <p:nvPr>
            <p:ph type="ftr" sz="quarter" idx="2"/>
          </p:nvPr>
        </p:nvSpPr>
        <p:spPr bwMode="auto">
          <a:xfrm>
            <a:off x="2" y="6456833"/>
            <a:ext cx="4302824" cy="3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6021" name="Rectangle 5"/>
          <p:cNvSpPr>
            <a:spLocks noGrp="1" noChangeArrowheads="1"/>
          </p:cNvSpPr>
          <p:nvPr>
            <p:ph type="sldNum" sz="quarter" idx="3"/>
          </p:nvPr>
        </p:nvSpPr>
        <p:spPr bwMode="auto">
          <a:xfrm>
            <a:off x="5623186" y="6456833"/>
            <a:ext cx="4302824" cy="3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41EEB0-362B-4C3B-929E-3EEA061001D9}" type="slidenum">
              <a:rPr lang="en-US"/>
              <a:pPr/>
              <a:t>‹#›</a:t>
            </a:fld>
            <a:endParaRPr lang="en-US"/>
          </a:p>
        </p:txBody>
      </p:sp>
    </p:spTree>
    <p:extLst>
      <p:ext uri="{BB962C8B-B14F-4D97-AF65-F5344CB8AC3E}">
        <p14:creationId xmlns:p14="http://schemas.microsoft.com/office/powerpoint/2010/main" val="2855604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2824" cy="3396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186" y="2"/>
            <a:ext cx="4302824" cy="339644"/>
          </a:xfrm>
          <a:prstGeom prst="rect">
            <a:avLst/>
          </a:prstGeom>
        </p:spPr>
        <p:txBody>
          <a:bodyPr vert="horz" lIns="91440" tIns="45720" rIns="91440" bIns="45720" rtlCol="0"/>
          <a:lstStyle>
            <a:lvl1pPr algn="r">
              <a:defRPr sz="1200"/>
            </a:lvl1pPr>
          </a:lstStyle>
          <a:p>
            <a:fld id="{12A15070-3CAC-4319-969A-DEE840C613DB}" type="datetimeFigureOut">
              <a:rPr lang="en-US" smtClean="0"/>
              <a:t>3/27/2023</a:t>
            </a:fld>
            <a:endParaRPr lang="en-US"/>
          </a:p>
        </p:txBody>
      </p:sp>
      <p:sp>
        <p:nvSpPr>
          <p:cNvPr id="4" name="Slide Image Placeholder 3"/>
          <p:cNvSpPr>
            <a:spLocks noGrp="1" noRot="1" noChangeAspect="1"/>
          </p:cNvSpPr>
          <p:nvPr>
            <p:ph type="sldImg" idx="2"/>
          </p:nvPr>
        </p:nvSpPr>
        <p:spPr>
          <a:xfrm>
            <a:off x="3265488" y="509588"/>
            <a:ext cx="3397250" cy="2547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1936" y="3228416"/>
            <a:ext cx="7944355" cy="305919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456833"/>
            <a:ext cx="4302824" cy="33964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186" y="6456833"/>
            <a:ext cx="4302824" cy="339644"/>
          </a:xfrm>
          <a:prstGeom prst="rect">
            <a:avLst/>
          </a:prstGeom>
        </p:spPr>
        <p:txBody>
          <a:bodyPr vert="horz" lIns="91440" tIns="45720" rIns="91440" bIns="45720" rtlCol="0" anchor="b"/>
          <a:lstStyle>
            <a:lvl1pPr algn="r">
              <a:defRPr sz="1200"/>
            </a:lvl1pPr>
          </a:lstStyle>
          <a:p>
            <a:fld id="{F2E105B7-6263-4A0E-9E88-3D062283A2E6}" type="slidenum">
              <a:rPr lang="en-US" smtClean="0"/>
              <a:t>‹#›</a:t>
            </a:fld>
            <a:endParaRPr lang="en-US"/>
          </a:p>
        </p:txBody>
      </p:sp>
    </p:spTree>
    <p:extLst>
      <p:ext uri="{BB962C8B-B14F-4D97-AF65-F5344CB8AC3E}">
        <p14:creationId xmlns:p14="http://schemas.microsoft.com/office/powerpoint/2010/main" val="13474454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105B7-6263-4A0E-9E88-3D062283A2E6}" type="slidenum">
              <a:rPr lang="en-US" smtClean="0"/>
              <a:t>1</a:t>
            </a:fld>
            <a:endParaRPr lang="en-US"/>
          </a:p>
        </p:txBody>
      </p:sp>
    </p:spTree>
    <p:extLst>
      <p:ext uri="{BB962C8B-B14F-4D97-AF65-F5344CB8AC3E}">
        <p14:creationId xmlns:p14="http://schemas.microsoft.com/office/powerpoint/2010/main" val="5296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105B7-6263-4A0E-9E88-3D062283A2E6}" type="slidenum">
              <a:rPr lang="en-US" smtClean="0"/>
              <a:t>20</a:t>
            </a:fld>
            <a:endParaRPr lang="en-US"/>
          </a:p>
        </p:txBody>
      </p:sp>
    </p:spTree>
    <p:extLst>
      <p:ext uri="{BB962C8B-B14F-4D97-AF65-F5344CB8AC3E}">
        <p14:creationId xmlns:p14="http://schemas.microsoft.com/office/powerpoint/2010/main" val="119614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105B7-6263-4A0E-9E88-3D062283A2E6}" type="slidenum">
              <a:rPr lang="en-US" smtClean="0"/>
              <a:t>31</a:t>
            </a:fld>
            <a:endParaRPr lang="en-US"/>
          </a:p>
        </p:txBody>
      </p:sp>
    </p:spTree>
    <p:extLst>
      <p:ext uri="{BB962C8B-B14F-4D97-AF65-F5344CB8AC3E}">
        <p14:creationId xmlns:p14="http://schemas.microsoft.com/office/powerpoint/2010/main" val="5296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31F43-7051-4EEC-96CE-6D5D25F964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52366-542E-4F19-99E5-E9C650796E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BB2C671-B679-49E0-A492-8E71B02ADB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CC40B4A-3841-48A7-A50E-949047BE2C9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7703F1E-61C3-431E-9713-50579A8275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DF7D1A3-FA58-469B-86C6-D82E3310B17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DBE5-760C-4C20-9C7F-7C0C9EF4CC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1E7-18B9-4525-9485-D4CB3B71CA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CD534-8728-475A-A898-9A2D8923FC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90FD9F0-9D7F-4789-B03E-D9690ABFC69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98B355-3851-4830-B3E6-0B066314694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24744"/>
            <a:ext cx="8686800" cy="5472608"/>
          </a:xfrm>
        </p:spPr>
        <p:txBody>
          <a:bodyPr>
            <a:normAutofit lnSpcReduction="10000"/>
          </a:bodyPr>
          <a:lstStyle/>
          <a:p>
            <a:pPr marL="0" indent="0" algn="ctr">
              <a:lnSpc>
                <a:spcPct val="134000"/>
              </a:lnSpc>
              <a:buNone/>
            </a:pPr>
            <a:endParaRPr lang="en-US" sz="3500" b="1" dirty="0">
              <a:latin typeface="Times New Roman" pitchFamily="18" charset="0"/>
            </a:endParaRPr>
          </a:p>
          <a:p>
            <a:pPr marL="0" indent="0" algn="ctr">
              <a:lnSpc>
                <a:spcPct val="134000"/>
              </a:lnSpc>
              <a:buNone/>
            </a:pPr>
            <a:endParaRPr lang="en-US" sz="2600" b="1" dirty="0">
              <a:solidFill>
                <a:srgbClr val="000000"/>
              </a:solidFill>
              <a:latin typeface="Times New Roman" pitchFamily="18" charset="0"/>
              <a:cs typeface="Times New Roman" pitchFamily="18" charset="0"/>
            </a:endParaRPr>
          </a:p>
          <a:p>
            <a:pPr marL="0" indent="0" algn="ctr">
              <a:lnSpc>
                <a:spcPct val="134000"/>
              </a:lnSpc>
              <a:buNone/>
            </a:pPr>
            <a:r>
              <a:rPr lang="en-US" sz="2400" b="1" dirty="0" smtClean="0">
                <a:solidFill>
                  <a:srgbClr val="C00000"/>
                </a:solidFill>
                <a:latin typeface="Times New Roman" pitchFamily="18" charset="0"/>
                <a:cs typeface="Times New Roman" pitchFamily="18" charset="0"/>
              </a:rPr>
              <a:t>GIẢI PHÁP</a:t>
            </a:r>
            <a:r>
              <a:rPr lang="vi-VN" sz="2400" b="1" dirty="0" smtClean="0">
                <a:solidFill>
                  <a:srgbClr val="C00000"/>
                </a:solidFill>
                <a:latin typeface="Times New Roman" pitchFamily="18" charset="0"/>
                <a:cs typeface="Times New Roman" pitchFamily="18" charset="0"/>
              </a:rPr>
              <a:t> </a:t>
            </a:r>
            <a:r>
              <a:rPr lang="vi-VN" sz="2400" b="1" dirty="0">
                <a:solidFill>
                  <a:srgbClr val="C00000"/>
                </a:solidFill>
                <a:latin typeface="Times New Roman" pitchFamily="18" charset="0"/>
                <a:cs typeface="Times New Roman" pitchFamily="18" charset="0"/>
              </a:rPr>
              <a:t>QUẢN LÝ VÀ TIÊU  HỦY HÀNG GIẢ, HÀNG KÉM CHẤT LƯỢNG NHẰM ĐÁP ỨNG YÊU CẦU BẢO VỆ MÔI TRƯỜNG Ở VIỆT NAM</a:t>
            </a:r>
            <a:endParaRPr lang="en-US" sz="2800" dirty="0">
              <a:solidFill>
                <a:srgbClr val="C00000"/>
              </a:solidFill>
              <a:latin typeface="Tahoma" pitchFamily="34" charset="0"/>
              <a:cs typeface="Tahoma" pitchFamily="34" charset="0"/>
            </a:endParaRPr>
          </a:p>
          <a:p>
            <a:pPr marL="0" indent="0" algn="ctr">
              <a:buNone/>
            </a:pPr>
            <a:endParaRPr lang="en-US" dirty="0">
              <a:solidFill>
                <a:schemeClr val="bg1"/>
              </a:solidFill>
              <a:latin typeface="Tahoma" pitchFamily="34" charset="0"/>
              <a:cs typeface="Tahoma" pitchFamily="34" charset="0"/>
            </a:endParaRPr>
          </a:p>
          <a:p>
            <a:pPr marL="0" indent="0" algn="ctr">
              <a:buNone/>
            </a:pPr>
            <a:endParaRPr lang="en-US" dirty="0">
              <a:latin typeface="Tahoma" pitchFamily="34" charset="0"/>
              <a:cs typeface="Tahoma" pitchFamily="34" charset="0"/>
            </a:endParaRPr>
          </a:p>
          <a:p>
            <a:pPr marL="0" indent="0" algn="ctr">
              <a:buNone/>
            </a:pPr>
            <a:endParaRPr lang="en-US" dirty="0">
              <a:latin typeface="Tahoma" pitchFamily="34" charset="0"/>
              <a:cs typeface="Tahoma" pitchFamily="34" charset="0"/>
            </a:endParaRPr>
          </a:p>
          <a:p>
            <a:pPr marL="0" indent="0">
              <a:buNone/>
            </a:pPr>
            <a:endParaRPr lang="en-US" sz="2400" dirty="0"/>
          </a:p>
          <a:p>
            <a:pPr marL="0" indent="0" algn="ctr">
              <a:buNone/>
            </a:pPr>
            <a:r>
              <a:rPr lang="en-US" sz="2000" dirty="0" err="1">
                <a:solidFill>
                  <a:srgbClr val="000000"/>
                </a:solidFill>
                <a:latin typeface="Times New Roman" pitchFamily="18" charset="0"/>
                <a:cs typeface="Times New Roman" pitchFamily="18" charset="0"/>
              </a:rPr>
              <a:t>Hà</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Nội</a:t>
            </a:r>
            <a:r>
              <a:rPr lang="en-US" sz="2000" dirty="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28/3/2023</a:t>
            </a:r>
            <a:endParaRPr lang="en-US" sz="2000" dirty="0">
              <a:solidFill>
                <a:srgbClr val="000000"/>
              </a:solidFill>
              <a:latin typeface="Times New Roman" pitchFamily="18" charset="0"/>
              <a:cs typeface="Times New Roman" pitchFamily="18" charset="0"/>
            </a:endParaRPr>
          </a:p>
        </p:txBody>
      </p:sp>
      <p:cxnSp>
        <p:nvCxnSpPr>
          <p:cNvPr id="5" name="Straight Connector 4"/>
          <p:cNvCxnSpPr/>
          <p:nvPr/>
        </p:nvCxnSpPr>
        <p:spPr>
          <a:xfrm>
            <a:off x="467544" y="1124744"/>
            <a:ext cx="799288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91157"/>
            <a:ext cx="975634" cy="84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41136" y="376290"/>
            <a:ext cx="8676455" cy="646331"/>
          </a:xfrm>
          <a:prstGeom prst="rect">
            <a:avLst/>
          </a:prstGeom>
        </p:spPr>
        <p:txBody>
          <a:bodyPr wrap="square">
            <a:spAutoFit/>
          </a:bodyPr>
          <a:lstStyle/>
          <a:p>
            <a:r>
              <a:rPr lang="vi-VN" dirty="0">
                <a:latin typeface="Times New Roman" pitchFamily="18" charset="0"/>
                <a:cs typeface="Times New Roman" pitchFamily="18" charset="0"/>
              </a:rPr>
              <a:t>BỘ CÔNG THƯƠNG</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VIỆN NGHIÊN CỨU CHIẾN LƯỢC, CHÍNH SÁCH CÔNG THƯƠNG</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40128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5" name="Rectangle 4"/>
          <p:cNvSpPr/>
          <p:nvPr/>
        </p:nvSpPr>
        <p:spPr>
          <a:xfrm>
            <a:off x="1692054" y="6339399"/>
            <a:ext cx="5759911" cy="369332"/>
          </a:xfrm>
          <a:prstGeom prst="rect">
            <a:avLst/>
          </a:prstGeom>
        </p:spPr>
        <p:txBody>
          <a:bodyPr wrap="none">
            <a:spAutoFit/>
          </a:bodyPr>
          <a:lstStyle/>
          <a:p>
            <a:r>
              <a:rPr lang="en-US" dirty="0" err="1" smtClean="0"/>
              <a:t>Yên</a:t>
            </a:r>
            <a:r>
              <a:rPr lang="en-US" dirty="0" smtClean="0"/>
              <a:t> </a:t>
            </a:r>
            <a:r>
              <a:rPr lang="en-US" dirty="0" err="1" smtClean="0"/>
              <a:t>bái</a:t>
            </a:r>
            <a:r>
              <a:rPr lang="en-US" dirty="0" smtClean="0"/>
              <a:t>: </a:t>
            </a:r>
            <a:r>
              <a:rPr lang="en-US" dirty="0" err="1" smtClean="0"/>
              <a:t>Hàng</a:t>
            </a:r>
            <a:r>
              <a:rPr lang="en-US" dirty="0" smtClean="0"/>
              <a:t> </a:t>
            </a:r>
            <a:r>
              <a:rPr lang="en-US" dirty="0" err="1" smtClean="0"/>
              <a:t>giả</a:t>
            </a:r>
            <a:r>
              <a:rPr lang="en-US" dirty="0" smtClean="0"/>
              <a:t>, </a:t>
            </a:r>
            <a:r>
              <a:rPr lang="en-US" dirty="0" err="1" smtClean="0"/>
              <a:t>kém</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tiêu</a:t>
            </a:r>
            <a:r>
              <a:rPr lang="en-US" dirty="0" smtClean="0"/>
              <a:t> </a:t>
            </a:r>
            <a:r>
              <a:rPr lang="en-US" dirty="0" err="1"/>
              <a:t>hủy</a:t>
            </a:r>
            <a:r>
              <a:rPr lang="en-US" dirty="0"/>
              <a:t> </a:t>
            </a:r>
            <a:r>
              <a:rPr lang="en-US" dirty="0" err="1" smtClean="0"/>
              <a:t>tại</a:t>
            </a:r>
            <a:r>
              <a:rPr lang="en-US" dirty="0" smtClean="0"/>
              <a:t> </a:t>
            </a:r>
            <a:r>
              <a:rPr lang="en-US" dirty="0" err="1" smtClean="0"/>
              <a:t>bãi</a:t>
            </a:r>
            <a:r>
              <a:rPr lang="en-US" dirty="0" smtClean="0"/>
              <a:t> </a:t>
            </a:r>
            <a:r>
              <a:rPr lang="en-US" dirty="0" err="1" smtClean="0"/>
              <a:t>rác</a:t>
            </a:r>
            <a:r>
              <a:rPr lang="en-US" dirty="0" smtClean="0"/>
              <a:t> </a:t>
            </a:r>
            <a:endParaRPr lang="en-US" dirty="0"/>
          </a:p>
        </p:txBody>
      </p:sp>
      <p:pic>
        <p:nvPicPr>
          <p:cNvPr id="15362" name="Picture 2" descr="Một lượng lớn hàng giả có giá trị tương đương hàng thật khoảng 200 triệu đồng đã bị tiêu hủ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8194019"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77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5" name="Rectangle 4"/>
          <p:cNvSpPr/>
          <p:nvPr/>
        </p:nvSpPr>
        <p:spPr>
          <a:xfrm>
            <a:off x="107503" y="5970067"/>
            <a:ext cx="8856985" cy="646331"/>
          </a:xfrm>
          <a:prstGeom prst="rect">
            <a:avLst/>
          </a:prstGeom>
        </p:spPr>
        <p:txBody>
          <a:bodyPr wrap="square">
            <a:spAutoFit/>
          </a:bodyPr>
          <a:lstStyle/>
          <a:p>
            <a:r>
              <a:rPr lang="en-US" dirty="0" smtClean="0"/>
              <a:t>T</a:t>
            </a:r>
            <a:r>
              <a:rPr lang="vi-VN" dirty="0" smtClean="0"/>
              <a:t>huốc lá và </a:t>
            </a:r>
            <a:r>
              <a:rPr lang="vi-VN" dirty="0"/>
              <a:t>gần 50.000 sản phẩm như: giày dép, mắt kính, thuốc tây, quần áo, vải, nước giải khát, mỹ </a:t>
            </a:r>
            <a:r>
              <a:rPr lang="vi-VN" dirty="0" smtClean="0"/>
              <a:t>phẩm</a:t>
            </a:r>
            <a:r>
              <a:rPr lang="en-US" dirty="0" smtClean="0"/>
              <a:t> </a:t>
            </a:r>
            <a:r>
              <a:rPr lang="en-US" dirty="0" err="1" smtClean="0"/>
              <a:t>tiêu</a:t>
            </a:r>
            <a:r>
              <a:rPr lang="en-US" dirty="0" smtClean="0"/>
              <a:t> </a:t>
            </a:r>
            <a:r>
              <a:rPr lang="en-US" dirty="0" err="1" smtClean="0"/>
              <a:t>hủy</a:t>
            </a:r>
            <a:r>
              <a:rPr lang="en-US" dirty="0" smtClean="0"/>
              <a:t> </a:t>
            </a:r>
            <a:r>
              <a:rPr lang="en-US" dirty="0" err="1" smtClean="0"/>
              <a:t>tại</a:t>
            </a:r>
            <a:r>
              <a:rPr lang="en-US" dirty="0" smtClean="0"/>
              <a:t> </a:t>
            </a:r>
            <a:r>
              <a:rPr lang="en-US" dirty="0" err="1" smtClean="0"/>
              <a:t>Vĩnh</a:t>
            </a:r>
            <a:r>
              <a:rPr lang="en-US" dirty="0" smtClean="0"/>
              <a:t> Long</a:t>
            </a:r>
            <a:endParaRPr lang="en-US" dirty="0"/>
          </a:p>
        </p:txBody>
      </p:sp>
      <p:pic>
        <p:nvPicPr>
          <p:cNvPr id="16386" name="Picture 2" descr="Hơn 50.000 sản phẩm quần áo, giày dép... nhái bị đốt ra tro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93" y="1268760"/>
            <a:ext cx="815945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46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5" name="Rectangle 4"/>
          <p:cNvSpPr/>
          <p:nvPr/>
        </p:nvSpPr>
        <p:spPr>
          <a:xfrm>
            <a:off x="107503" y="5970067"/>
            <a:ext cx="8856985" cy="369332"/>
          </a:xfrm>
          <a:prstGeom prst="rect">
            <a:avLst/>
          </a:prstGeom>
        </p:spPr>
        <p:txBody>
          <a:bodyPr wrap="square">
            <a:spAutoFit/>
          </a:bodyPr>
          <a:lstStyle/>
          <a:p>
            <a:r>
              <a:rPr lang="en-US" dirty="0" err="1" smtClean="0"/>
              <a:t>Hủy</a:t>
            </a:r>
            <a:r>
              <a:rPr lang="en-US" dirty="0" smtClean="0"/>
              <a:t> </a:t>
            </a:r>
            <a:r>
              <a:rPr lang="en-US" dirty="0" err="1" smtClean="0"/>
              <a:t>đốt</a:t>
            </a:r>
            <a:r>
              <a:rPr lang="en-US" dirty="0" smtClean="0"/>
              <a:t> </a:t>
            </a:r>
            <a:r>
              <a:rPr lang="vi-VN" dirty="0" smtClean="0"/>
              <a:t>quần </a:t>
            </a:r>
            <a:r>
              <a:rPr lang="vi-VN" dirty="0"/>
              <a:t>áo, giày dép, túi xách, mỹ phẩm, rượu, thực phẩm các loại..</a:t>
            </a:r>
            <a:endParaRPr lang="en-US" dirty="0"/>
          </a:p>
        </p:txBody>
      </p:sp>
      <p:pic>
        <p:nvPicPr>
          <p:cNvPr id="17410" name="Picture 2" descr="Số hàng hóa không rõ nguồn gốc, xuất xứ bị hủy đốt. Ảnh: 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98074"/>
            <a:ext cx="7128792"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2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pic>
        <p:nvPicPr>
          <p:cNvPr id="14338" name="Picture 2" descr="Chú thíc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11" y="1203898"/>
            <a:ext cx="7580913" cy="51054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4305" y="6339399"/>
            <a:ext cx="3775393" cy="369332"/>
          </a:xfrm>
          <a:prstGeom prst="rect">
            <a:avLst/>
          </a:prstGeom>
        </p:spPr>
        <p:txBody>
          <a:bodyPr wrap="none">
            <a:spAutoFit/>
          </a:bodyPr>
          <a:lstStyle/>
          <a:p>
            <a:r>
              <a:rPr lang="en-US" dirty="0" err="1" smtClean="0"/>
              <a:t>Phân</a:t>
            </a:r>
            <a:r>
              <a:rPr lang="en-US" dirty="0" smtClean="0"/>
              <a:t> </a:t>
            </a:r>
            <a:r>
              <a:rPr lang="en-US" dirty="0" err="1"/>
              <a:t>bón</a:t>
            </a:r>
            <a:r>
              <a:rPr lang="en-US" dirty="0"/>
              <a:t> NPK </a:t>
            </a:r>
            <a:r>
              <a:rPr lang="en-US" dirty="0" err="1" smtClean="0"/>
              <a:t>tiêu</a:t>
            </a:r>
            <a:r>
              <a:rPr lang="en-US" dirty="0" smtClean="0"/>
              <a:t> </a:t>
            </a:r>
            <a:r>
              <a:rPr lang="en-US" dirty="0" err="1"/>
              <a:t>hủy</a:t>
            </a:r>
            <a:r>
              <a:rPr lang="en-US" dirty="0"/>
              <a:t> </a:t>
            </a:r>
            <a:r>
              <a:rPr lang="en-US" dirty="0" err="1" smtClean="0"/>
              <a:t>tại</a:t>
            </a:r>
            <a:r>
              <a:rPr lang="en-US" dirty="0" smtClean="0"/>
              <a:t> </a:t>
            </a:r>
            <a:r>
              <a:rPr lang="en-US" dirty="0" err="1" smtClean="0"/>
              <a:t>bãi</a:t>
            </a:r>
            <a:r>
              <a:rPr lang="en-US" dirty="0" smtClean="0"/>
              <a:t> </a:t>
            </a:r>
            <a:r>
              <a:rPr lang="en-US" dirty="0" err="1" smtClean="0"/>
              <a:t>rác</a:t>
            </a:r>
            <a:r>
              <a:rPr lang="en-US" dirty="0" smtClean="0"/>
              <a:t> </a:t>
            </a:r>
            <a:endParaRPr lang="en-US" dirty="0"/>
          </a:p>
        </p:txBody>
      </p:sp>
    </p:spTree>
    <p:extLst>
      <p:ext uri="{BB962C8B-B14F-4D97-AF65-F5344CB8AC3E}">
        <p14:creationId xmlns:p14="http://schemas.microsoft.com/office/powerpoint/2010/main" val="67548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pic>
        <p:nvPicPr>
          <p:cNvPr id="5122" name="Picture 2" descr="Cục THADS TP.HCM đưa 310 kg ma túy vào lò đố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87" y="1340768"/>
            <a:ext cx="8134269" cy="501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47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52" y="1340768"/>
            <a:ext cx="727200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15765" y="4509120"/>
            <a:ext cx="8784976" cy="201622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600" b="1" dirty="0" err="1">
                <a:latin typeface="Times New Roman" pitchFamily="18" charset="0"/>
                <a:ea typeface="Calibri"/>
                <a:cs typeface="Times New Roman" pitchFamily="18" charset="0"/>
              </a:rPr>
              <a:t>Cục</a:t>
            </a:r>
            <a:r>
              <a:rPr lang="en-US" sz="1600" b="1"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quản</a:t>
            </a:r>
            <a:r>
              <a:rPr lang="en-US" sz="1600" b="1"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lý</a:t>
            </a:r>
            <a:r>
              <a:rPr lang="en-US" sz="1600" b="1" dirty="0">
                <a:latin typeface="Times New Roman" pitchFamily="18" charset="0"/>
                <a:ea typeface="Calibri"/>
                <a:cs typeface="Times New Roman" pitchFamily="18" charset="0"/>
              </a:rPr>
              <a:t> TT TP </a:t>
            </a:r>
            <a:r>
              <a:rPr lang="en-US" sz="1600" b="1" dirty="0" err="1">
                <a:latin typeface="Times New Roman" pitchFamily="18" charset="0"/>
                <a:ea typeface="Calibri"/>
                <a:cs typeface="Times New Roman" pitchFamily="18" charset="0"/>
              </a:rPr>
              <a:t>Hồ</a:t>
            </a:r>
            <a:r>
              <a:rPr lang="en-US" sz="1600" b="1" dirty="0">
                <a:latin typeface="Times New Roman" pitchFamily="18" charset="0"/>
                <a:ea typeface="Calibri"/>
                <a:cs typeface="Times New Roman" pitchFamily="18" charset="0"/>
              </a:rPr>
              <a:t> </a:t>
            </a:r>
            <a:r>
              <a:rPr lang="en-US" sz="1600" b="1" dirty="0" err="1">
                <a:latin typeface="Times New Roman" pitchFamily="18" charset="0"/>
                <a:ea typeface="Calibri"/>
                <a:cs typeface="Times New Roman" pitchFamily="18" charset="0"/>
              </a:rPr>
              <a:t>Chí</a:t>
            </a:r>
            <a:r>
              <a:rPr lang="en-US" sz="1600" b="1" dirty="0">
                <a:latin typeface="Times New Roman" pitchFamily="18" charset="0"/>
                <a:ea typeface="Calibri"/>
                <a:cs typeface="Times New Roman" pitchFamily="18" charset="0"/>
              </a:rPr>
              <a:t> Minh</a:t>
            </a:r>
            <a:r>
              <a:rPr lang="vi-VN" sz="1600" b="1" dirty="0">
                <a:latin typeface="Times New Roman" pitchFamily="18" charset="0"/>
                <a:ea typeface="Calibri"/>
                <a:cs typeface="Times New Roman" pitchFamily="18" charset="0"/>
              </a:rPr>
              <a:t>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iêu hủy tại nhà máy thuộc </a:t>
            </a:r>
            <a:r>
              <a:rPr lang="en-US" sz="1600" b="1" dirty="0">
                <a:latin typeface="Times New Roman" pitchFamily="18" charset="0"/>
                <a:ea typeface="Calibri"/>
                <a:cs typeface="Times New Roman" pitchFamily="18" charset="0"/>
              </a:rPr>
              <a:t>C</a:t>
            </a:r>
            <a:r>
              <a:rPr lang="vi-VN" sz="1600" b="1" dirty="0">
                <a:latin typeface="Times New Roman" pitchFamily="18" charset="0"/>
                <a:ea typeface="Calibri"/>
                <a:cs typeface="Times New Roman" pitchFamily="18" charset="0"/>
              </a:rPr>
              <a:t>ông ty </a:t>
            </a:r>
            <a:r>
              <a:rPr lang="en-US" sz="1600" b="1" dirty="0">
                <a:latin typeface="Times New Roman" pitchFamily="18" charset="0"/>
                <a:ea typeface="Calibri"/>
                <a:cs typeface="Times New Roman" pitchFamily="18" charset="0"/>
              </a:rPr>
              <a:t>CP</a:t>
            </a:r>
            <a:r>
              <a:rPr lang="vi-VN" sz="1600" b="1" dirty="0">
                <a:latin typeface="Times New Roman" pitchFamily="18" charset="0"/>
                <a:ea typeface="Calibri"/>
                <a:cs typeface="Times New Roman" pitchFamily="18" charset="0"/>
              </a:rPr>
              <a:t> </a:t>
            </a:r>
            <a:r>
              <a:rPr lang="en-US" sz="1600" b="1" dirty="0">
                <a:latin typeface="Times New Roman" pitchFamily="18" charset="0"/>
                <a:ea typeface="Calibri"/>
                <a:cs typeface="Times New Roman" pitchFamily="18" charset="0"/>
              </a:rPr>
              <a:t>M</a:t>
            </a:r>
            <a:r>
              <a:rPr lang="vi-VN" sz="1600" b="1" dirty="0">
                <a:latin typeface="Times New Roman" pitchFamily="18" charset="0"/>
                <a:ea typeface="Calibri"/>
                <a:cs typeface="Times New Roman" pitchFamily="18" charset="0"/>
              </a:rPr>
              <a:t>ôi trường Việt Úc</a:t>
            </a:r>
            <a:endParaRPr lang="en-US" sz="1600" b="1" dirty="0">
              <a:latin typeface="Times New Roman" pitchFamily="18" charset="0"/>
              <a:ea typeface="Calibri"/>
              <a:cs typeface="Times New Roman" pitchFamily="18" charset="0"/>
            </a:endParaRPr>
          </a:p>
          <a:p>
            <a:pPr marL="0" indent="0" algn="just">
              <a:buNone/>
            </a:pPr>
            <a:endParaRPr lang="en-US" sz="900" dirty="0" smtClean="0">
              <a:latin typeface="Times New Roman" pitchFamily="18" charset="0"/>
              <a:ea typeface="Calibri"/>
              <a:cs typeface="Times New Roman" pitchFamily="18" charset="0"/>
            </a:endParaRPr>
          </a:p>
          <a:p>
            <a:pPr marL="0" indent="0" algn="just">
              <a:buNone/>
            </a:pPr>
            <a:r>
              <a:rPr lang="en-US" sz="1600" dirty="0" smtClean="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Q</a:t>
            </a:r>
            <a:r>
              <a:rPr lang="vi-VN" sz="1600" dirty="0">
                <a:latin typeface="Times New Roman" pitchFamily="18" charset="0"/>
                <a:ea typeface="Calibri"/>
                <a:cs typeface="Times New Roman" pitchFamily="18" charset="0"/>
              </a:rPr>
              <a:t>uần áo các loại, bao tay chống nắng, mũ bảo hiểm, áo bảo hộ vải sợi, đường cát, rượu trắng, rượu ngoại, tinh dầu, xà phòng, kem đánh răng, xịt khử mùi, bánh hộp, dầu gội, dầu xả, kem dưỡng, thực phẩm chức năng, dưỡng trắng da toàn thân, bông tẩy trang, bánh trung thu, khẩu trang vải các loại, xí muội, khăn ướt dạng gói, khăn lau đa năng, bao bì giấy và bao nylon chứa đựng sản phẩm</a:t>
            </a:r>
            <a:endParaRPr lang="en-US" sz="1600" dirty="0">
              <a:latin typeface="Times New Roman" pitchFamily="18" charset="0"/>
              <a:ea typeface="Calibri"/>
              <a:cs typeface="Times New Roman" pitchFamily="18" charset="0"/>
            </a:endParaRPr>
          </a:p>
          <a:p>
            <a:pPr marL="0" indent="0" algn="just">
              <a:buNone/>
            </a:pPr>
            <a:endParaRPr lang="en-US" sz="700" dirty="0">
              <a:latin typeface="Times New Roman" pitchFamily="18" charset="0"/>
              <a:ea typeface="Calibri"/>
              <a:cs typeface="Times New Roman" pitchFamily="18" charset="0"/>
            </a:endParaRPr>
          </a:p>
          <a:p>
            <a:pPr marL="0" indent="0" algn="just">
              <a:buNone/>
            </a:pP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Hình</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thức</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tiêu</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hủy</a:t>
            </a:r>
            <a:r>
              <a:rPr lang="en-US" sz="1600" dirty="0">
                <a:latin typeface="Times New Roman" pitchFamily="18" charset="0"/>
                <a:ea typeface="Calibri"/>
                <a:cs typeface="Times New Roman" pitchFamily="18" charset="0"/>
              </a:rPr>
              <a:t>: T</a:t>
            </a:r>
            <a:r>
              <a:rPr lang="vi-VN" sz="1600" dirty="0">
                <a:latin typeface="Times New Roman" pitchFamily="18" charset="0"/>
                <a:ea typeface="Calibri"/>
                <a:cs typeface="Times New Roman" pitchFamily="18" charset="0"/>
              </a:rPr>
              <a:t>hực hiện theo hình thức</a:t>
            </a:r>
            <a:r>
              <a:rPr lang="en-US" sz="1600" dirty="0">
                <a:latin typeface="Times New Roman" pitchFamily="18" charset="0"/>
                <a:ea typeface="Calibri"/>
                <a:cs typeface="Times New Roman" pitchFamily="18" charset="0"/>
              </a:rPr>
              <a:t>:</a:t>
            </a:r>
            <a:r>
              <a:rPr lang="vi-VN" sz="1600" dirty="0">
                <a:latin typeface="Times New Roman" pitchFamily="18" charset="0"/>
                <a:ea typeface="Calibri"/>
                <a:cs typeface="Times New Roman" pitchFamily="18" charset="0"/>
              </a:rPr>
              <a:t> cắt, xay, nghiền, đốt bằng máy chuyên dụng </a:t>
            </a:r>
            <a:endParaRPr lang="en-US" sz="1600" dirty="0">
              <a:latin typeface="Times New Roman" pitchFamily="18" charset="0"/>
              <a:ea typeface="Calibri"/>
              <a:cs typeface="Times New Roman" pitchFamily="18" charset="0"/>
            </a:endParaRPr>
          </a:p>
          <a:p>
            <a:pPr algn="just">
              <a:buFontTx/>
              <a:buChar char="-"/>
            </a:pPr>
            <a:endParaRPr lang="vi-VN" sz="16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3791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16812996"/>
              </p:ext>
            </p:extLst>
          </p:nvPr>
        </p:nvGraphicFramePr>
        <p:xfrm>
          <a:off x="595987" y="1118886"/>
          <a:ext cx="8152477" cy="5478466"/>
        </p:xfrm>
        <a:graphic>
          <a:graphicData uri="http://schemas.openxmlformats.org/drawingml/2006/table">
            <a:tbl>
              <a:tblPr firstRow="1" firstCol="1" bandRow="1">
                <a:tableStyleId>{5C22544A-7EE6-4342-B048-85BDC9FD1C3A}</a:tableStyleId>
              </a:tblPr>
              <a:tblGrid>
                <a:gridCol w="446480"/>
                <a:gridCol w="1529101"/>
                <a:gridCol w="2298380"/>
                <a:gridCol w="3878516"/>
              </a:tblGrid>
              <a:tr h="338913">
                <a:tc>
                  <a:txBody>
                    <a:bodyPr/>
                    <a:lstStyle/>
                    <a:p>
                      <a:pPr algn="ctr">
                        <a:lnSpc>
                          <a:spcPct val="115000"/>
                        </a:lnSpc>
                        <a:spcBef>
                          <a:spcPts val="600"/>
                        </a:spcBef>
                        <a:spcAft>
                          <a:spcPts val="600"/>
                        </a:spcAft>
                      </a:pPr>
                      <a:r>
                        <a:rPr lang="en-US" sz="1350" dirty="0">
                          <a:effectLst/>
                        </a:rPr>
                        <a:t>STT</a:t>
                      </a:r>
                      <a:endParaRPr lang="en-US" sz="1350" dirty="0">
                        <a:effectLst/>
                        <a:latin typeface="Times New Roman"/>
                        <a:ea typeface="Calibri"/>
                      </a:endParaRPr>
                    </a:p>
                  </a:txBody>
                  <a:tcPr marL="48429" marR="48429" marT="0" marB="0" anchor="ctr"/>
                </a:tc>
                <a:tc>
                  <a:txBody>
                    <a:bodyPr/>
                    <a:lstStyle/>
                    <a:p>
                      <a:pPr algn="ctr">
                        <a:lnSpc>
                          <a:spcPct val="115000"/>
                        </a:lnSpc>
                        <a:spcBef>
                          <a:spcPts val="600"/>
                        </a:spcBef>
                        <a:spcAft>
                          <a:spcPts val="600"/>
                        </a:spcAft>
                      </a:pPr>
                      <a:r>
                        <a:rPr lang="en-US" sz="1350" dirty="0" err="1">
                          <a:effectLst/>
                        </a:rPr>
                        <a:t>Nhóm</a:t>
                      </a:r>
                      <a:r>
                        <a:rPr lang="en-US" sz="1350" dirty="0">
                          <a:effectLst/>
                        </a:rPr>
                        <a:t> </a:t>
                      </a:r>
                      <a:r>
                        <a:rPr lang="en-US" sz="1350" dirty="0" err="1">
                          <a:effectLst/>
                        </a:rPr>
                        <a:t>mặt</a:t>
                      </a:r>
                      <a:r>
                        <a:rPr lang="en-US" sz="1350" dirty="0">
                          <a:effectLst/>
                        </a:rPr>
                        <a:t> </a:t>
                      </a:r>
                      <a:r>
                        <a:rPr lang="en-US" sz="1350" dirty="0" err="1">
                          <a:effectLst/>
                        </a:rPr>
                        <a:t>hàng</a:t>
                      </a:r>
                      <a:endParaRPr lang="en-US" sz="1350" dirty="0">
                        <a:effectLst/>
                        <a:latin typeface="Times New Roman"/>
                        <a:ea typeface="Calibri"/>
                      </a:endParaRPr>
                    </a:p>
                  </a:txBody>
                  <a:tcPr marL="48429" marR="48429" marT="0" marB="0" anchor="ctr"/>
                </a:tc>
                <a:tc>
                  <a:txBody>
                    <a:bodyPr/>
                    <a:lstStyle/>
                    <a:p>
                      <a:pPr algn="ctr">
                        <a:lnSpc>
                          <a:spcPct val="115000"/>
                        </a:lnSpc>
                        <a:spcBef>
                          <a:spcPts val="600"/>
                        </a:spcBef>
                        <a:spcAft>
                          <a:spcPts val="600"/>
                        </a:spcAft>
                      </a:pPr>
                      <a:r>
                        <a:rPr lang="en-US" sz="1350">
                          <a:effectLst/>
                        </a:rPr>
                        <a:t>Phương thức tiêu hủy</a:t>
                      </a:r>
                      <a:endParaRPr lang="en-US" sz="1350">
                        <a:effectLst/>
                        <a:latin typeface="Times New Roman"/>
                        <a:ea typeface="Calibri"/>
                      </a:endParaRPr>
                    </a:p>
                  </a:txBody>
                  <a:tcPr marL="48429" marR="48429" marT="0" marB="0" anchor="ctr"/>
                </a:tc>
                <a:tc>
                  <a:txBody>
                    <a:bodyPr/>
                    <a:lstStyle/>
                    <a:p>
                      <a:pPr algn="ctr">
                        <a:lnSpc>
                          <a:spcPct val="115000"/>
                        </a:lnSpc>
                        <a:spcBef>
                          <a:spcPts val="600"/>
                        </a:spcBef>
                        <a:spcAft>
                          <a:spcPts val="600"/>
                        </a:spcAft>
                      </a:pPr>
                      <a:r>
                        <a:rPr lang="en-US" sz="1350">
                          <a:effectLst/>
                        </a:rPr>
                        <a:t>Quy trình quản lý thực hiện tiêu hủy</a:t>
                      </a:r>
                      <a:endParaRPr lang="en-US" sz="1350">
                        <a:effectLst/>
                        <a:latin typeface="Times New Roman"/>
                        <a:ea typeface="Calibri"/>
                      </a:endParaRPr>
                    </a:p>
                  </a:txBody>
                  <a:tcPr marL="48429" marR="48429" marT="0" marB="0" anchor="ctr"/>
                </a:tc>
              </a:tr>
              <a:tr h="508370">
                <a:tc>
                  <a:txBody>
                    <a:bodyPr/>
                    <a:lstStyle/>
                    <a:p>
                      <a:pPr algn="ctr">
                        <a:lnSpc>
                          <a:spcPct val="115000"/>
                        </a:lnSpc>
                        <a:spcBef>
                          <a:spcPts val="600"/>
                        </a:spcBef>
                        <a:spcAft>
                          <a:spcPts val="600"/>
                        </a:spcAft>
                      </a:pPr>
                      <a:r>
                        <a:rPr lang="en-US" sz="1350">
                          <a:effectLst/>
                        </a:rPr>
                        <a:t>1</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dirty="0" err="1">
                          <a:effectLst/>
                        </a:rPr>
                        <a:t>Lương</a:t>
                      </a:r>
                      <a:r>
                        <a:rPr lang="en-US" sz="1350" dirty="0">
                          <a:effectLst/>
                        </a:rPr>
                        <a:t> </a:t>
                      </a:r>
                      <a:r>
                        <a:rPr lang="en-US" sz="1350" dirty="0" err="1">
                          <a:effectLst/>
                        </a:rPr>
                        <a:t>thực</a:t>
                      </a:r>
                      <a:r>
                        <a:rPr lang="en-US" sz="1350" dirty="0">
                          <a:effectLst/>
                        </a:rPr>
                        <a:t>, </a:t>
                      </a:r>
                      <a:r>
                        <a:rPr lang="en-US" sz="1350" dirty="0" err="1">
                          <a:effectLst/>
                        </a:rPr>
                        <a:t>thực</a:t>
                      </a:r>
                      <a:r>
                        <a:rPr lang="en-US" sz="1350" dirty="0">
                          <a:effectLst/>
                        </a:rPr>
                        <a:t> </a:t>
                      </a:r>
                      <a:r>
                        <a:rPr lang="en-US" sz="1350" dirty="0" err="1">
                          <a:effectLst/>
                        </a:rPr>
                        <a:t>phẩm</a:t>
                      </a:r>
                      <a:endParaRPr lang="en-US" sz="1350" dirty="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Làm phân compost, thức ăn chăn nuối, chôn lấp, đốt</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a:effectLst/>
                        </a:rPr>
                        <a:t>Phân loại chủ yếu thuê đơn vị chức năng làm phân compost và thức ăn chăn nuôi.</a:t>
                      </a:r>
                      <a:endParaRPr lang="en-US" sz="1350">
                        <a:effectLst/>
                        <a:latin typeface="Times New Roman"/>
                        <a:ea typeface="Calibri"/>
                      </a:endParaRPr>
                    </a:p>
                  </a:txBody>
                  <a:tcPr marL="48429" marR="48429" marT="0" marB="0"/>
                </a:tc>
              </a:tr>
              <a:tr h="338913">
                <a:tc>
                  <a:txBody>
                    <a:bodyPr/>
                    <a:lstStyle/>
                    <a:p>
                      <a:pPr algn="ctr">
                        <a:lnSpc>
                          <a:spcPct val="115000"/>
                        </a:lnSpc>
                        <a:spcBef>
                          <a:spcPts val="600"/>
                        </a:spcBef>
                        <a:spcAft>
                          <a:spcPts val="600"/>
                        </a:spcAft>
                      </a:pPr>
                      <a:r>
                        <a:rPr lang="en-US" sz="1350">
                          <a:effectLst/>
                        </a:rPr>
                        <a:t>2</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dirty="0" err="1">
                          <a:effectLst/>
                        </a:rPr>
                        <a:t>Dược</a:t>
                      </a:r>
                      <a:r>
                        <a:rPr lang="en-US" sz="1350" dirty="0">
                          <a:effectLst/>
                        </a:rPr>
                        <a:t> </a:t>
                      </a:r>
                      <a:r>
                        <a:rPr lang="en-US" sz="1350" dirty="0" err="1">
                          <a:effectLst/>
                        </a:rPr>
                        <a:t>phẩm</a:t>
                      </a:r>
                      <a:endParaRPr lang="en-US" sz="1350" dirty="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Đốt</a:t>
                      </a:r>
                      <a:r>
                        <a:rPr lang="en-US" sz="1350" dirty="0">
                          <a:effectLst/>
                        </a:rPr>
                        <a:t>, </a:t>
                      </a:r>
                      <a:r>
                        <a:rPr lang="en-US" sz="1350" dirty="0" err="1">
                          <a:effectLst/>
                        </a:rPr>
                        <a:t>chôn</a:t>
                      </a:r>
                      <a:r>
                        <a:rPr lang="en-US" sz="1350" dirty="0">
                          <a:effectLst/>
                        </a:rPr>
                        <a:t> </a:t>
                      </a:r>
                      <a:r>
                        <a:rPr lang="en-US" sz="1350" dirty="0" err="1">
                          <a:effectLst/>
                        </a:rPr>
                        <a:t>lấp</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a:effectLst/>
                        </a:rPr>
                        <a:t>Phá hủy hình dạng, mẫu  mã công dụng</a:t>
                      </a:r>
                      <a:endParaRPr lang="en-US" sz="1350">
                        <a:effectLst/>
                        <a:latin typeface="Times New Roman"/>
                        <a:ea typeface="Calibri"/>
                      </a:endParaRPr>
                    </a:p>
                  </a:txBody>
                  <a:tcPr marL="48429" marR="48429" marT="0" marB="0"/>
                </a:tc>
              </a:tr>
              <a:tr h="473717">
                <a:tc>
                  <a:txBody>
                    <a:bodyPr/>
                    <a:lstStyle/>
                    <a:p>
                      <a:pPr algn="ctr">
                        <a:lnSpc>
                          <a:spcPct val="115000"/>
                        </a:lnSpc>
                        <a:spcBef>
                          <a:spcPts val="600"/>
                        </a:spcBef>
                        <a:spcAft>
                          <a:spcPts val="600"/>
                        </a:spcAft>
                      </a:pPr>
                      <a:r>
                        <a:rPr lang="en-US" sz="1350">
                          <a:effectLst/>
                        </a:rPr>
                        <a:t>3</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Thuốc lá</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Tái</a:t>
                      </a:r>
                      <a:r>
                        <a:rPr lang="en-US" sz="1350" dirty="0">
                          <a:effectLst/>
                        </a:rPr>
                        <a:t> </a:t>
                      </a:r>
                      <a:r>
                        <a:rPr lang="en-US" sz="1350" dirty="0" err="1">
                          <a:effectLst/>
                        </a:rPr>
                        <a:t>xuất</a:t>
                      </a:r>
                      <a:r>
                        <a:rPr lang="en-US" sz="1350" dirty="0">
                          <a:effectLst/>
                        </a:rPr>
                        <a:t>, </a:t>
                      </a:r>
                      <a:r>
                        <a:rPr lang="en-US" sz="1350" dirty="0" err="1">
                          <a:effectLst/>
                        </a:rPr>
                        <a:t>đấu</a:t>
                      </a:r>
                      <a:r>
                        <a:rPr lang="en-US" sz="1350" dirty="0">
                          <a:effectLst/>
                        </a:rPr>
                        <a:t> </a:t>
                      </a:r>
                      <a:r>
                        <a:rPr lang="en-US" sz="1350" dirty="0" err="1">
                          <a:effectLst/>
                        </a:rPr>
                        <a:t>giá</a:t>
                      </a:r>
                      <a:r>
                        <a:rPr lang="en-US" sz="1350" dirty="0">
                          <a:effectLst/>
                        </a:rPr>
                        <a:t>, </a:t>
                      </a:r>
                      <a:r>
                        <a:rPr lang="en-US" sz="1350" dirty="0" err="1">
                          <a:effectLst/>
                        </a:rPr>
                        <a:t>đốt</a:t>
                      </a:r>
                      <a:r>
                        <a:rPr lang="en-US" sz="1350" dirty="0">
                          <a:effectLst/>
                        </a:rPr>
                        <a:t>, </a:t>
                      </a:r>
                      <a:r>
                        <a:rPr lang="en-US" sz="1350" dirty="0" err="1">
                          <a:effectLst/>
                        </a:rPr>
                        <a:t>hóa</a:t>
                      </a:r>
                      <a:r>
                        <a:rPr lang="en-US" sz="1350" dirty="0">
                          <a:effectLst/>
                        </a:rPr>
                        <a:t> </a:t>
                      </a:r>
                      <a:r>
                        <a:rPr lang="en-US" sz="1350" dirty="0" err="1">
                          <a:effectLst/>
                        </a:rPr>
                        <a:t>rắn</a:t>
                      </a:r>
                      <a:r>
                        <a:rPr lang="en-US" sz="1350" dirty="0">
                          <a:effectLst/>
                        </a:rPr>
                        <a:t> </a:t>
                      </a:r>
                      <a:r>
                        <a:rPr lang="en-US" sz="1350" dirty="0" err="1">
                          <a:effectLst/>
                        </a:rPr>
                        <a:t>chôn</a:t>
                      </a:r>
                      <a:r>
                        <a:rPr lang="en-US" sz="1350" dirty="0">
                          <a:effectLst/>
                        </a:rPr>
                        <a:t> </a:t>
                      </a:r>
                      <a:r>
                        <a:rPr lang="en-US" sz="1350" dirty="0" err="1">
                          <a:effectLst/>
                        </a:rPr>
                        <a:t>lấp</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a:effectLst/>
                        </a:rPr>
                        <a:t>Phân loại và tiến hành tiêu hủy</a:t>
                      </a:r>
                      <a:endParaRPr lang="en-US" sz="1350">
                        <a:effectLst/>
                        <a:latin typeface="Times New Roman"/>
                        <a:ea typeface="Calibri"/>
                      </a:endParaRPr>
                    </a:p>
                  </a:txBody>
                  <a:tcPr marL="48429" marR="48429" marT="0" marB="0"/>
                </a:tc>
              </a:tr>
              <a:tr h="508370">
                <a:tc>
                  <a:txBody>
                    <a:bodyPr/>
                    <a:lstStyle/>
                    <a:p>
                      <a:pPr algn="ctr">
                        <a:lnSpc>
                          <a:spcPct val="115000"/>
                        </a:lnSpc>
                        <a:spcBef>
                          <a:spcPts val="600"/>
                        </a:spcBef>
                        <a:spcAft>
                          <a:spcPts val="600"/>
                        </a:spcAft>
                      </a:pPr>
                      <a:r>
                        <a:rPr lang="en-US" sz="1350">
                          <a:effectLst/>
                        </a:rPr>
                        <a:t>4</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Dệt may, da giầy</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Tái</a:t>
                      </a:r>
                      <a:r>
                        <a:rPr lang="en-US" sz="1350" dirty="0">
                          <a:effectLst/>
                        </a:rPr>
                        <a:t> </a:t>
                      </a:r>
                      <a:r>
                        <a:rPr lang="en-US" sz="1350" dirty="0" err="1">
                          <a:effectLst/>
                        </a:rPr>
                        <a:t>chế</a:t>
                      </a:r>
                      <a:r>
                        <a:rPr lang="en-US" sz="1350" dirty="0">
                          <a:effectLst/>
                        </a:rPr>
                        <a:t>, </a:t>
                      </a:r>
                      <a:r>
                        <a:rPr lang="en-US" sz="1350" dirty="0" err="1">
                          <a:effectLst/>
                        </a:rPr>
                        <a:t>Đốt</a:t>
                      </a:r>
                      <a:r>
                        <a:rPr lang="en-US" sz="1350" dirty="0">
                          <a:effectLst/>
                        </a:rPr>
                        <a:t>, </a:t>
                      </a:r>
                      <a:r>
                        <a:rPr lang="en-US" sz="1350" dirty="0" err="1">
                          <a:effectLst/>
                        </a:rPr>
                        <a:t>chôn</a:t>
                      </a:r>
                      <a:r>
                        <a:rPr lang="en-US" sz="1350" dirty="0">
                          <a:effectLst/>
                        </a:rPr>
                        <a:t> </a:t>
                      </a:r>
                      <a:r>
                        <a:rPr lang="en-US" sz="1350" dirty="0" err="1">
                          <a:effectLst/>
                        </a:rPr>
                        <a:t>lấp</a:t>
                      </a:r>
                      <a:r>
                        <a:rPr lang="en-US" sz="1350" dirty="0">
                          <a:effectLst/>
                        </a:rPr>
                        <a:t>, </a:t>
                      </a:r>
                      <a:r>
                        <a:rPr lang="en-US" sz="1350" dirty="0" err="1">
                          <a:effectLst/>
                        </a:rPr>
                        <a:t>đồng</a:t>
                      </a:r>
                      <a:r>
                        <a:rPr lang="en-US" sz="1350" dirty="0">
                          <a:effectLst/>
                        </a:rPr>
                        <a:t> </a:t>
                      </a:r>
                      <a:r>
                        <a:rPr lang="en-US" sz="1350" dirty="0" err="1">
                          <a:effectLst/>
                        </a:rPr>
                        <a:t>xử</a:t>
                      </a:r>
                      <a:r>
                        <a:rPr lang="en-US" sz="1350" dirty="0">
                          <a:effectLst/>
                        </a:rPr>
                        <a:t> </a:t>
                      </a:r>
                      <a:r>
                        <a:rPr lang="en-US" sz="1350" dirty="0" err="1">
                          <a:effectLst/>
                        </a:rPr>
                        <a:t>lý</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Phân</a:t>
                      </a:r>
                      <a:r>
                        <a:rPr lang="en-US" sz="1350" dirty="0">
                          <a:effectLst/>
                        </a:rPr>
                        <a:t> </a:t>
                      </a:r>
                      <a:r>
                        <a:rPr lang="en-US" sz="1350" dirty="0" err="1">
                          <a:effectLst/>
                        </a:rPr>
                        <a:t>loại</a:t>
                      </a:r>
                      <a:r>
                        <a:rPr lang="en-US" sz="1350" dirty="0">
                          <a:effectLst/>
                        </a:rPr>
                        <a:t> </a:t>
                      </a:r>
                      <a:r>
                        <a:rPr lang="en-US" sz="1350" dirty="0" err="1">
                          <a:effectLst/>
                        </a:rPr>
                        <a:t>tái</a:t>
                      </a:r>
                      <a:r>
                        <a:rPr lang="en-US" sz="1350" dirty="0">
                          <a:effectLst/>
                        </a:rPr>
                        <a:t> </a:t>
                      </a:r>
                      <a:r>
                        <a:rPr lang="en-US" sz="1350" dirty="0" err="1">
                          <a:effectLst/>
                        </a:rPr>
                        <a:t>chế</a:t>
                      </a:r>
                      <a:r>
                        <a:rPr lang="en-US" sz="1350" dirty="0">
                          <a:effectLst/>
                        </a:rPr>
                        <a:t>, </a:t>
                      </a:r>
                      <a:r>
                        <a:rPr lang="en-US" sz="1350" dirty="0" err="1">
                          <a:effectLst/>
                        </a:rPr>
                        <a:t>cắt</a:t>
                      </a:r>
                      <a:r>
                        <a:rPr lang="en-US" sz="1350" dirty="0">
                          <a:effectLst/>
                        </a:rPr>
                        <a:t>, </a:t>
                      </a:r>
                      <a:r>
                        <a:rPr lang="en-US" sz="1350" dirty="0" err="1">
                          <a:effectLst/>
                        </a:rPr>
                        <a:t>phá</a:t>
                      </a:r>
                      <a:r>
                        <a:rPr lang="en-US" sz="1350" dirty="0">
                          <a:effectLst/>
                        </a:rPr>
                        <a:t> </a:t>
                      </a:r>
                      <a:r>
                        <a:rPr lang="en-US" sz="1350" dirty="0" err="1">
                          <a:effectLst/>
                        </a:rPr>
                        <a:t>hủy</a:t>
                      </a:r>
                      <a:r>
                        <a:rPr lang="en-US" sz="1350" dirty="0">
                          <a:effectLst/>
                        </a:rPr>
                        <a:t> </a:t>
                      </a:r>
                      <a:r>
                        <a:rPr lang="en-US" sz="1350" dirty="0" err="1">
                          <a:effectLst/>
                        </a:rPr>
                        <a:t>hình</a:t>
                      </a:r>
                      <a:r>
                        <a:rPr lang="en-US" sz="1350" dirty="0">
                          <a:effectLst/>
                        </a:rPr>
                        <a:t> </a:t>
                      </a:r>
                      <a:r>
                        <a:rPr lang="en-US" sz="1350" dirty="0" err="1">
                          <a:effectLst/>
                        </a:rPr>
                        <a:t>dạng</a:t>
                      </a:r>
                      <a:r>
                        <a:rPr lang="en-US" sz="1350" dirty="0">
                          <a:effectLst/>
                        </a:rPr>
                        <a:t>, </a:t>
                      </a:r>
                      <a:r>
                        <a:rPr lang="en-US" sz="1350" dirty="0" err="1">
                          <a:effectLst/>
                        </a:rPr>
                        <a:t>mẫu</a:t>
                      </a:r>
                      <a:r>
                        <a:rPr lang="en-US" sz="1350" dirty="0">
                          <a:effectLst/>
                        </a:rPr>
                        <a:t> </a:t>
                      </a:r>
                      <a:r>
                        <a:rPr lang="en-US" sz="1350" dirty="0" err="1">
                          <a:effectLst/>
                        </a:rPr>
                        <a:t>mã</a:t>
                      </a:r>
                      <a:r>
                        <a:rPr lang="en-US" sz="1350" dirty="0">
                          <a:effectLst/>
                        </a:rPr>
                        <a:t> </a:t>
                      </a:r>
                      <a:r>
                        <a:rPr lang="en-US" sz="1350" dirty="0" err="1">
                          <a:effectLst/>
                        </a:rPr>
                        <a:t>đồng</a:t>
                      </a:r>
                      <a:r>
                        <a:rPr lang="en-US" sz="1350" dirty="0">
                          <a:effectLst/>
                        </a:rPr>
                        <a:t> </a:t>
                      </a:r>
                      <a:r>
                        <a:rPr lang="en-US" sz="1350" dirty="0" err="1">
                          <a:effectLst/>
                        </a:rPr>
                        <a:t>xử</a:t>
                      </a:r>
                      <a:r>
                        <a:rPr lang="en-US" sz="1350" dirty="0">
                          <a:effectLst/>
                        </a:rPr>
                        <a:t> </a:t>
                      </a:r>
                      <a:r>
                        <a:rPr lang="en-US" sz="1350" dirty="0" err="1">
                          <a:effectLst/>
                        </a:rPr>
                        <a:t>lý</a:t>
                      </a:r>
                      <a:r>
                        <a:rPr lang="en-US" sz="1350" dirty="0">
                          <a:effectLst/>
                        </a:rPr>
                        <a:t>, </a:t>
                      </a:r>
                      <a:r>
                        <a:rPr lang="en-US" sz="1350" dirty="0" err="1">
                          <a:effectLst/>
                        </a:rPr>
                        <a:t>đốt</a:t>
                      </a:r>
                      <a:r>
                        <a:rPr lang="en-US" sz="1350" dirty="0">
                          <a:effectLst/>
                        </a:rPr>
                        <a:t>, </a:t>
                      </a:r>
                      <a:r>
                        <a:rPr lang="en-US" sz="1350" dirty="0" err="1">
                          <a:effectLst/>
                        </a:rPr>
                        <a:t>chôn</a:t>
                      </a:r>
                      <a:r>
                        <a:rPr lang="en-US" sz="1350" dirty="0">
                          <a:effectLst/>
                        </a:rPr>
                        <a:t> </a:t>
                      </a:r>
                      <a:r>
                        <a:rPr lang="en-US" sz="1350" dirty="0" err="1">
                          <a:effectLst/>
                        </a:rPr>
                        <a:t>lấp</a:t>
                      </a:r>
                      <a:r>
                        <a:rPr lang="en-US" sz="1350" dirty="0">
                          <a:effectLst/>
                        </a:rPr>
                        <a:t> </a:t>
                      </a:r>
                      <a:endParaRPr lang="en-US" sz="1350" dirty="0">
                        <a:effectLst/>
                        <a:latin typeface="Times New Roman"/>
                        <a:ea typeface="Calibri"/>
                      </a:endParaRPr>
                    </a:p>
                  </a:txBody>
                  <a:tcPr marL="48429" marR="48429" marT="0" marB="0"/>
                </a:tc>
              </a:tr>
              <a:tr h="1214305">
                <a:tc>
                  <a:txBody>
                    <a:bodyPr/>
                    <a:lstStyle/>
                    <a:p>
                      <a:pPr algn="ctr">
                        <a:lnSpc>
                          <a:spcPct val="115000"/>
                        </a:lnSpc>
                        <a:spcBef>
                          <a:spcPts val="600"/>
                        </a:spcBef>
                        <a:spcAft>
                          <a:spcPts val="600"/>
                        </a:spcAft>
                      </a:pPr>
                      <a:r>
                        <a:rPr lang="en-US" sz="1350">
                          <a:effectLst/>
                        </a:rPr>
                        <a:t>5</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Xăng dầu, khí đốt</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Tái</a:t>
                      </a:r>
                      <a:r>
                        <a:rPr lang="en-US" sz="1350" dirty="0">
                          <a:effectLst/>
                        </a:rPr>
                        <a:t> </a:t>
                      </a:r>
                      <a:r>
                        <a:rPr lang="en-US" sz="1350" dirty="0" err="1">
                          <a:effectLst/>
                        </a:rPr>
                        <a:t>chế</a:t>
                      </a:r>
                      <a:r>
                        <a:rPr lang="en-US" sz="1350" dirty="0">
                          <a:effectLst/>
                        </a:rPr>
                        <a:t>, </a:t>
                      </a:r>
                      <a:r>
                        <a:rPr lang="en-US" sz="1350" dirty="0" err="1">
                          <a:effectLst/>
                        </a:rPr>
                        <a:t>sử</a:t>
                      </a:r>
                      <a:r>
                        <a:rPr lang="en-US" sz="1350" dirty="0">
                          <a:effectLst/>
                        </a:rPr>
                        <a:t> </a:t>
                      </a:r>
                      <a:r>
                        <a:rPr lang="en-US" sz="1350" dirty="0" err="1">
                          <a:effectLst/>
                        </a:rPr>
                        <a:t>dụng</a:t>
                      </a:r>
                      <a:r>
                        <a:rPr lang="en-US" sz="1350" dirty="0">
                          <a:effectLst/>
                        </a:rPr>
                        <a:t> </a:t>
                      </a:r>
                      <a:r>
                        <a:rPr lang="en-US" sz="1350" dirty="0" err="1">
                          <a:effectLst/>
                        </a:rPr>
                        <a:t>hóa</a:t>
                      </a:r>
                      <a:r>
                        <a:rPr lang="en-US" sz="1350" dirty="0">
                          <a:effectLst/>
                        </a:rPr>
                        <a:t> </a:t>
                      </a:r>
                      <a:r>
                        <a:rPr lang="en-US" sz="1350" dirty="0" err="1">
                          <a:effectLst/>
                        </a:rPr>
                        <a:t>chất</a:t>
                      </a:r>
                      <a:r>
                        <a:rPr lang="en-US" sz="1350" dirty="0">
                          <a:effectLst/>
                        </a:rPr>
                        <a:t>, </a:t>
                      </a:r>
                      <a:r>
                        <a:rPr lang="en-US" sz="1350" dirty="0" err="1">
                          <a:effectLst/>
                        </a:rPr>
                        <a:t>hủy</a:t>
                      </a:r>
                      <a:r>
                        <a:rPr lang="en-US" sz="1350" dirty="0">
                          <a:effectLst/>
                        </a:rPr>
                        <a:t> </a:t>
                      </a:r>
                      <a:r>
                        <a:rPr lang="en-US" sz="1350" dirty="0" err="1">
                          <a:effectLst/>
                        </a:rPr>
                        <a:t>đốt</a:t>
                      </a:r>
                      <a:r>
                        <a:rPr lang="en-US" sz="1350" dirty="0">
                          <a:effectLst/>
                        </a:rPr>
                        <a:t> </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Xăng</a:t>
                      </a:r>
                      <a:r>
                        <a:rPr lang="en-US" sz="1350" dirty="0">
                          <a:effectLst/>
                        </a:rPr>
                        <a:t> </a:t>
                      </a:r>
                      <a:r>
                        <a:rPr lang="en-US" sz="1350" dirty="0" err="1">
                          <a:effectLst/>
                        </a:rPr>
                        <a:t>được</a:t>
                      </a:r>
                      <a:r>
                        <a:rPr lang="en-US" sz="1350" dirty="0">
                          <a:effectLst/>
                        </a:rPr>
                        <a:t> </a:t>
                      </a:r>
                      <a:r>
                        <a:rPr lang="en-US" sz="1350" dirty="0" err="1">
                          <a:effectLst/>
                        </a:rPr>
                        <a:t>đưa</a:t>
                      </a:r>
                      <a:r>
                        <a:rPr lang="en-US" sz="1350" dirty="0">
                          <a:effectLst/>
                        </a:rPr>
                        <a:t> </a:t>
                      </a:r>
                      <a:r>
                        <a:rPr lang="en-US" sz="1350" dirty="0" err="1">
                          <a:effectLst/>
                        </a:rPr>
                        <a:t>về</a:t>
                      </a:r>
                      <a:r>
                        <a:rPr lang="en-US" sz="1350" dirty="0">
                          <a:effectLst/>
                        </a:rPr>
                        <a:t> </a:t>
                      </a:r>
                      <a:r>
                        <a:rPr lang="en-US" sz="1350" dirty="0" err="1">
                          <a:effectLst/>
                        </a:rPr>
                        <a:t>vị</a:t>
                      </a:r>
                      <a:r>
                        <a:rPr lang="en-US" sz="1350" dirty="0">
                          <a:effectLst/>
                        </a:rPr>
                        <a:t> </a:t>
                      </a:r>
                      <a:r>
                        <a:rPr lang="en-US" sz="1350" dirty="0" err="1">
                          <a:effectLst/>
                        </a:rPr>
                        <a:t>trí</a:t>
                      </a:r>
                      <a:r>
                        <a:rPr lang="en-US" sz="1350" dirty="0">
                          <a:effectLst/>
                        </a:rPr>
                        <a:t> </a:t>
                      </a:r>
                      <a:r>
                        <a:rPr lang="en-US" sz="1350" dirty="0" err="1">
                          <a:effectLst/>
                        </a:rPr>
                        <a:t>tập</a:t>
                      </a:r>
                      <a:r>
                        <a:rPr lang="en-US" sz="1350" dirty="0">
                          <a:effectLst/>
                        </a:rPr>
                        <a:t> </a:t>
                      </a:r>
                      <a:r>
                        <a:rPr lang="en-US" sz="1350" dirty="0" err="1">
                          <a:effectLst/>
                        </a:rPr>
                        <a:t>kết</a:t>
                      </a:r>
                      <a:r>
                        <a:rPr lang="en-US" sz="1350" dirty="0">
                          <a:effectLst/>
                        </a:rPr>
                        <a:t> </a:t>
                      </a:r>
                      <a:r>
                        <a:rPr lang="en-US" sz="1350" dirty="0" err="1">
                          <a:effectLst/>
                        </a:rPr>
                        <a:t>và</a:t>
                      </a:r>
                      <a:r>
                        <a:rPr lang="en-US" sz="1350" dirty="0">
                          <a:effectLst/>
                        </a:rPr>
                        <a:t> </a:t>
                      </a:r>
                      <a:r>
                        <a:rPr lang="en-US" sz="1350" dirty="0" err="1">
                          <a:effectLst/>
                        </a:rPr>
                        <a:t>được</a:t>
                      </a:r>
                      <a:r>
                        <a:rPr lang="en-US" sz="1350" dirty="0">
                          <a:effectLst/>
                        </a:rPr>
                        <a:t> </a:t>
                      </a:r>
                      <a:r>
                        <a:rPr lang="en-US" sz="1350" dirty="0" err="1">
                          <a:effectLst/>
                        </a:rPr>
                        <a:t>phối</a:t>
                      </a:r>
                      <a:r>
                        <a:rPr lang="en-US" sz="1350" dirty="0">
                          <a:effectLst/>
                        </a:rPr>
                        <a:t> </a:t>
                      </a:r>
                      <a:r>
                        <a:rPr lang="en-US" sz="1350" dirty="0" err="1">
                          <a:effectLst/>
                        </a:rPr>
                        <a:t>trộn</a:t>
                      </a:r>
                      <a:r>
                        <a:rPr lang="en-US" sz="1350" dirty="0">
                          <a:effectLst/>
                        </a:rPr>
                        <a:t> </a:t>
                      </a:r>
                      <a:r>
                        <a:rPr lang="en-US" sz="1350" dirty="0" err="1">
                          <a:effectLst/>
                        </a:rPr>
                        <a:t>với</a:t>
                      </a:r>
                      <a:r>
                        <a:rPr lang="en-US" sz="1350" dirty="0">
                          <a:effectLst/>
                        </a:rPr>
                        <a:t> </a:t>
                      </a:r>
                      <a:r>
                        <a:rPr lang="en-US" sz="1350" dirty="0" err="1">
                          <a:effectLst/>
                        </a:rPr>
                        <a:t>chất</a:t>
                      </a:r>
                      <a:r>
                        <a:rPr lang="en-US" sz="1350" dirty="0">
                          <a:effectLst/>
                        </a:rPr>
                        <a:t> </a:t>
                      </a:r>
                      <a:r>
                        <a:rPr lang="en-US" sz="1350" dirty="0" err="1">
                          <a:effectLst/>
                        </a:rPr>
                        <a:t>phụ</a:t>
                      </a:r>
                      <a:r>
                        <a:rPr lang="en-US" sz="1350" dirty="0">
                          <a:effectLst/>
                        </a:rPr>
                        <a:t> </a:t>
                      </a:r>
                      <a:r>
                        <a:rPr lang="en-US" sz="1350" dirty="0" err="1">
                          <a:effectLst/>
                        </a:rPr>
                        <a:t>gia</a:t>
                      </a:r>
                      <a:r>
                        <a:rPr lang="en-US" sz="1350" dirty="0">
                          <a:effectLst/>
                        </a:rPr>
                        <a:t> </a:t>
                      </a:r>
                      <a:r>
                        <a:rPr lang="en-US" sz="1350" dirty="0" err="1">
                          <a:effectLst/>
                        </a:rPr>
                        <a:t>để</a:t>
                      </a:r>
                      <a:r>
                        <a:rPr lang="en-US" sz="1350" dirty="0">
                          <a:effectLst/>
                        </a:rPr>
                        <a:t> </a:t>
                      </a:r>
                      <a:r>
                        <a:rPr lang="en-US" sz="1350" dirty="0" err="1">
                          <a:effectLst/>
                        </a:rPr>
                        <a:t>làm</a:t>
                      </a:r>
                      <a:r>
                        <a:rPr lang="en-US" sz="1350" dirty="0">
                          <a:effectLst/>
                        </a:rPr>
                        <a:t> </a:t>
                      </a:r>
                      <a:r>
                        <a:rPr lang="en-US" sz="1350" dirty="0" err="1">
                          <a:effectLst/>
                        </a:rPr>
                        <a:t>thay</a:t>
                      </a:r>
                      <a:r>
                        <a:rPr lang="en-US" sz="1350" dirty="0">
                          <a:effectLst/>
                        </a:rPr>
                        <a:t> </a:t>
                      </a:r>
                      <a:r>
                        <a:rPr lang="en-US" sz="1350" dirty="0" err="1">
                          <a:effectLst/>
                        </a:rPr>
                        <a:t>đổi</a:t>
                      </a:r>
                      <a:r>
                        <a:rPr lang="en-US" sz="1350" dirty="0">
                          <a:effectLst/>
                        </a:rPr>
                        <a:t> </a:t>
                      </a:r>
                      <a:r>
                        <a:rPr lang="en-US" sz="1350" dirty="0" err="1">
                          <a:effectLst/>
                        </a:rPr>
                        <a:t>tính</a:t>
                      </a:r>
                      <a:r>
                        <a:rPr lang="en-US" sz="1350" dirty="0">
                          <a:effectLst/>
                        </a:rPr>
                        <a:t> </a:t>
                      </a:r>
                      <a:r>
                        <a:rPr lang="en-US" sz="1350" dirty="0" err="1">
                          <a:effectLst/>
                        </a:rPr>
                        <a:t>chất</a:t>
                      </a:r>
                      <a:r>
                        <a:rPr lang="en-US" sz="1350" dirty="0">
                          <a:effectLst/>
                        </a:rPr>
                        <a:t>, </a:t>
                      </a:r>
                      <a:r>
                        <a:rPr lang="en-US" sz="1350" dirty="0" err="1">
                          <a:effectLst/>
                        </a:rPr>
                        <a:t>khả</a:t>
                      </a:r>
                      <a:r>
                        <a:rPr lang="en-US" sz="1350" dirty="0">
                          <a:effectLst/>
                        </a:rPr>
                        <a:t> </a:t>
                      </a:r>
                      <a:r>
                        <a:rPr lang="en-US" sz="1350" dirty="0" err="1">
                          <a:effectLst/>
                        </a:rPr>
                        <a:t>năng</a:t>
                      </a:r>
                      <a:r>
                        <a:rPr lang="en-US" sz="1350" dirty="0">
                          <a:effectLst/>
                        </a:rPr>
                        <a:t> bay </a:t>
                      </a:r>
                      <a:r>
                        <a:rPr lang="en-US" sz="1350" dirty="0" err="1">
                          <a:effectLst/>
                        </a:rPr>
                        <a:t>hơi</a:t>
                      </a:r>
                      <a:r>
                        <a:rPr lang="en-US" sz="1350" dirty="0">
                          <a:effectLst/>
                        </a:rPr>
                        <a:t>, </a:t>
                      </a:r>
                      <a:r>
                        <a:rPr lang="en-US" sz="1350" dirty="0" err="1">
                          <a:effectLst/>
                        </a:rPr>
                        <a:t>tính</a:t>
                      </a:r>
                      <a:r>
                        <a:rPr lang="en-US" sz="1350" dirty="0">
                          <a:effectLst/>
                        </a:rPr>
                        <a:t> </a:t>
                      </a:r>
                      <a:r>
                        <a:rPr lang="en-US" sz="1350" dirty="0" err="1">
                          <a:effectLst/>
                        </a:rPr>
                        <a:t>kích</a:t>
                      </a:r>
                      <a:r>
                        <a:rPr lang="en-US" sz="1350" dirty="0">
                          <a:effectLst/>
                        </a:rPr>
                        <a:t> </a:t>
                      </a:r>
                      <a:r>
                        <a:rPr lang="en-US" sz="1350" dirty="0" err="1">
                          <a:effectLst/>
                        </a:rPr>
                        <a:t>nổ</a:t>
                      </a:r>
                      <a:r>
                        <a:rPr lang="en-US" sz="1350" dirty="0">
                          <a:effectLst/>
                        </a:rPr>
                        <a:t>...</a:t>
                      </a:r>
                      <a:r>
                        <a:rPr lang="en-US" sz="1350" dirty="0" err="1">
                          <a:effectLst/>
                        </a:rPr>
                        <a:t>của</a:t>
                      </a:r>
                      <a:r>
                        <a:rPr lang="en-US" sz="1350" dirty="0">
                          <a:effectLst/>
                        </a:rPr>
                        <a:t> </a:t>
                      </a:r>
                      <a:r>
                        <a:rPr lang="en-US" sz="1350" dirty="0" err="1">
                          <a:effectLst/>
                        </a:rPr>
                        <a:t>hàng</a:t>
                      </a:r>
                      <a:r>
                        <a:rPr lang="en-US" sz="1350" dirty="0">
                          <a:effectLst/>
                        </a:rPr>
                        <a:t> </a:t>
                      </a:r>
                      <a:r>
                        <a:rPr lang="en-US" sz="1350" dirty="0" err="1">
                          <a:effectLst/>
                        </a:rPr>
                        <a:t>hóa</a:t>
                      </a:r>
                      <a:r>
                        <a:rPr lang="en-US" sz="1350" dirty="0">
                          <a:effectLst/>
                        </a:rPr>
                        <a:t>. </a:t>
                      </a:r>
                      <a:r>
                        <a:rPr lang="en-US" sz="1350" dirty="0" err="1">
                          <a:effectLst/>
                        </a:rPr>
                        <a:t>Sau</a:t>
                      </a:r>
                      <a:r>
                        <a:rPr lang="en-US" sz="1350" dirty="0">
                          <a:effectLst/>
                        </a:rPr>
                        <a:t>  </a:t>
                      </a:r>
                      <a:r>
                        <a:rPr lang="en-US" sz="1350" dirty="0" err="1">
                          <a:effectLst/>
                        </a:rPr>
                        <a:t>đó</a:t>
                      </a:r>
                      <a:r>
                        <a:rPr lang="en-US" sz="1350" dirty="0">
                          <a:effectLst/>
                        </a:rPr>
                        <a:t>, </a:t>
                      </a:r>
                      <a:r>
                        <a:rPr lang="en-US" sz="1350" dirty="0" err="1">
                          <a:effectLst/>
                        </a:rPr>
                        <a:t>toàn</a:t>
                      </a:r>
                      <a:r>
                        <a:rPr lang="en-US" sz="1350" dirty="0">
                          <a:effectLst/>
                        </a:rPr>
                        <a:t> </a:t>
                      </a:r>
                      <a:r>
                        <a:rPr lang="en-US" sz="1350" dirty="0" err="1">
                          <a:effectLst/>
                        </a:rPr>
                        <a:t>bộ</a:t>
                      </a:r>
                      <a:r>
                        <a:rPr lang="en-US" sz="1350" dirty="0">
                          <a:effectLst/>
                        </a:rPr>
                        <a:t> </a:t>
                      </a:r>
                      <a:r>
                        <a:rPr lang="en-US" sz="1350" dirty="0" err="1">
                          <a:effectLst/>
                        </a:rPr>
                        <a:t>xăng</a:t>
                      </a:r>
                      <a:r>
                        <a:rPr lang="en-US" sz="1350" dirty="0">
                          <a:effectLst/>
                        </a:rPr>
                        <a:t>, </a:t>
                      </a:r>
                      <a:r>
                        <a:rPr lang="en-US" sz="1350" dirty="0" err="1">
                          <a:effectLst/>
                        </a:rPr>
                        <a:t>dầu</a:t>
                      </a:r>
                      <a:r>
                        <a:rPr lang="en-US" sz="1350" dirty="0">
                          <a:effectLst/>
                        </a:rPr>
                        <a:t> </a:t>
                      </a:r>
                      <a:r>
                        <a:rPr lang="en-US" sz="1350" dirty="0" err="1">
                          <a:effectLst/>
                        </a:rPr>
                        <a:t>lại</a:t>
                      </a:r>
                      <a:r>
                        <a:rPr lang="en-US" sz="1350" dirty="0">
                          <a:effectLst/>
                        </a:rPr>
                        <a:t> </a:t>
                      </a:r>
                      <a:r>
                        <a:rPr lang="en-US" sz="1350" dirty="0" err="1">
                          <a:effectLst/>
                        </a:rPr>
                        <a:t>được</a:t>
                      </a:r>
                      <a:r>
                        <a:rPr lang="en-US" sz="1350" dirty="0">
                          <a:effectLst/>
                        </a:rPr>
                        <a:t> </a:t>
                      </a:r>
                      <a:r>
                        <a:rPr lang="en-US" sz="1350" dirty="0" err="1">
                          <a:effectLst/>
                        </a:rPr>
                        <a:t>phối</a:t>
                      </a:r>
                      <a:r>
                        <a:rPr lang="en-US" sz="1350" dirty="0">
                          <a:effectLst/>
                        </a:rPr>
                        <a:t> </a:t>
                      </a:r>
                      <a:r>
                        <a:rPr lang="en-US" sz="1350" dirty="0" err="1">
                          <a:effectLst/>
                        </a:rPr>
                        <a:t>trộn</a:t>
                      </a:r>
                      <a:r>
                        <a:rPr lang="en-US" sz="1350" dirty="0">
                          <a:effectLst/>
                        </a:rPr>
                        <a:t> </a:t>
                      </a:r>
                      <a:r>
                        <a:rPr lang="en-US" sz="1350" dirty="0" err="1">
                          <a:effectLst/>
                        </a:rPr>
                        <a:t>với</a:t>
                      </a:r>
                      <a:r>
                        <a:rPr lang="en-US" sz="1350" dirty="0">
                          <a:effectLst/>
                        </a:rPr>
                        <a:t> </a:t>
                      </a:r>
                      <a:r>
                        <a:rPr lang="en-US" sz="1350" dirty="0" err="1">
                          <a:effectLst/>
                        </a:rPr>
                        <a:t>bùn</a:t>
                      </a:r>
                      <a:r>
                        <a:rPr lang="en-US" sz="1350" dirty="0">
                          <a:effectLst/>
                        </a:rPr>
                        <a:t> </a:t>
                      </a:r>
                      <a:r>
                        <a:rPr lang="en-US" sz="1350" dirty="0" err="1">
                          <a:effectLst/>
                        </a:rPr>
                        <a:t>thải</a:t>
                      </a:r>
                      <a:r>
                        <a:rPr lang="en-US" sz="1350" dirty="0">
                          <a:effectLst/>
                        </a:rPr>
                        <a:t> </a:t>
                      </a:r>
                      <a:r>
                        <a:rPr lang="en-US" sz="1350" dirty="0" err="1">
                          <a:effectLst/>
                        </a:rPr>
                        <a:t>và</a:t>
                      </a:r>
                      <a:r>
                        <a:rPr lang="en-US" sz="1350" dirty="0">
                          <a:effectLst/>
                        </a:rPr>
                        <a:t> </a:t>
                      </a:r>
                      <a:r>
                        <a:rPr lang="en-US" sz="1350" dirty="0" err="1">
                          <a:effectLst/>
                        </a:rPr>
                        <a:t>cho</a:t>
                      </a:r>
                      <a:r>
                        <a:rPr lang="en-US" sz="1350" dirty="0">
                          <a:effectLst/>
                        </a:rPr>
                        <a:t> </a:t>
                      </a:r>
                      <a:r>
                        <a:rPr lang="en-US" sz="1350" dirty="0" err="1">
                          <a:effectLst/>
                        </a:rPr>
                        <a:t>vào</a:t>
                      </a:r>
                      <a:r>
                        <a:rPr lang="en-US" sz="1350" dirty="0">
                          <a:effectLst/>
                        </a:rPr>
                        <a:t> </a:t>
                      </a:r>
                      <a:r>
                        <a:rPr lang="en-US" sz="1350" dirty="0" err="1">
                          <a:effectLst/>
                        </a:rPr>
                        <a:t>lò</a:t>
                      </a:r>
                      <a:r>
                        <a:rPr lang="en-US" sz="1350" dirty="0">
                          <a:effectLst/>
                        </a:rPr>
                        <a:t> </a:t>
                      </a:r>
                      <a:r>
                        <a:rPr lang="en-US" sz="1350" dirty="0" err="1">
                          <a:effectLst/>
                        </a:rPr>
                        <a:t>thiêu</a:t>
                      </a:r>
                      <a:r>
                        <a:rPr lang="en-US" sz="1350" dirty="0">
                          <a:effectLst/>
                        </a:rPr>
                        <a:t> </a:t>
                      </a:r>
                      <a:r>
                        <a:rPr lang="en-US" sz="1350" dirty="0" err="1">
                          <a:effectLst/>
                        </a:rPr>
                        <a:t>hủy</a:t>
                      </a:r>
                      <a:r>
                        <a:rPr lang="en-US" sz="1350" dirty="0">
                          <a:effectLst/>
                        </a:rPr>
                        <a:t> </a:t>
                      </a:r>
                      <a:r>
                        <a:rPr lang="en-US" sz="1350" dirty="0" err="1">
                          <a:effectLst/>
                        </a:rPr>
                        <a:t>hoàn</a:t>
                      </a:r>
                      <a:r>
                        <a:rPr lang="en-US" sz="1350" dirty="0">
                          <a:effectLst/>
                        </a:rPr>
                        <a:t> </a:t>
                      </a:r>
                      <a:r>
                        <a:rPr lang="en-US" sz="1350" dirty="0" err="1">
                          <a:effectLst/>
                        </a:rPr>
                        <a:t>toàn</a:t>
                      </a:r>
                      <a:endParaRPr lang="en-US" sz="1350" dirty="0">
                        <a:effectLst/>
                        <a:latin typeface="Times New Roman"/>
                        <a:ea typeface="Calibri"/>
                      </a:endParaRPr>
                    </a:p>
                  </a:txBody>
                  <a:tcPr marL="48429" marR="48429" marT="0" marB="0"/>
                </a:tc>
              </a:tr>
              <a:tr h="976704">
                <a:tc>
                  <a:txBody>
                    <a:bodyPr/>
                    <a:lstStyle/>
                    <a:p>
                      <a:pPr algn="ctr">
                        <a:lnSpc>
                          <a:spcPct val="115000"/>
                        </a:lnSpc>
                        <a:spcBef>
                          <a:spcPts val="600"/>
                        </a:spcBef>
                        <a:spcAft>
                          <a:spcPts val="600"/>
                        </a:spcAft>
                      </a:pPr>
                      <a:r>
                        <a:rPr lang="en-US" sz="1350">
                          <a:effectLst/>
                        </a:rPr>
                        <a:t>6</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Phân bón, thuốc bảo vệ thực vật</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Chôn lấp, hủy đốt ở nhiệt độ cao.</a:t>
                      </a:r>
                    </a:p>
                    <a:p>
                      <a:pPr algn="just">
                        <a:lnSpc>
                          <a:spcPct val="115000"/>
                        </a:lnSpc>
                        <a:spcBef>
                          <a:spcPts val="600"/>
                        </a:spcBef>
                        <a:spcAft>
                          <a:spcPts val="600"/>
                        </a:spcAft>
                      </a:pPr>
                      <a:r>
                        <a:rPr lang="en-US" sz="1350">
                          <a:effectLst/>
                        </a:rPr>
                        <a:t> </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Phân</a:t>
                      </a:r>
                      <a:r>
                        <a:rPr lang="en-US" sz="1350" dirty="0">
                          <a:effectLst/>
                        </a:rPr>
                        <a:t> </a:t>
                      </a:r>
                      <a:r>
                        <a:rPr lang="en-US" sz="1350" dirty="0" err="1">
                          <a:effectLst/>
                        </a:rPr>
                        <a:t>loại</a:t>
                      </a:r>
                      <a:r>
                        <a:rPr lang="en-US" sz="1350" dirty="0">
                          <a:effectLst/>
                        </a:rPr>
                        <a:t> </a:t>
                      </a:r>
                      <a:r>
                        <a:rPr lang="en-US" sz="1350" dirty="0" err="1">
                          <a:effectLst/>
                        </a:rPr>
                        <a:t>đốt</a:t>
                      </a:r>
                      <a:r>
                        <a:rPr lang="en-US" sz="1350" dirty="0">
                          <a:effectLst/>
                        </a:rPr>
                        <a:t> ở </a:t>
                      </a:r>
                      <a:r>
                        <a:rPr lang="en-US" sz="1350" dirty="0" err="1">
                          <a:effectLst/>
                        </a:rPr>
                        <a:t>lò</a:t>
                      </a:r>
                      <a:r>
                        <a:rPr lang="en-US" sz="1350" dirty="0">
                          <a:effectLst/>
                        </a:rPr>
                        <a:t> </a:t>
                      </a:r>
                      <a:r>
                        <a:rPr lang="en-US" sz="1350" dirty="0" err="1">
                          <a:effectLst/>
                        </a:rPr>
                        <a:t>đốt</a:t>
                      </a:r>
                      <a:r>
                        <a:rPr lang="en-US" sz="1350" dirty="0">
                          <a:effectLst/>
                        </a:rPr>
                        <a:t> xi </a:t>
                      </a:r>
                      <a:r>
                        <a:rPr lang="en-US" sz="1350" dirty="0" err="1">
                          <a:effectLst/>
                        </a:rPr>
                        <a:t>măng</a:t>
                      </a:r>
                      <a:r>
                        <a:rPr lang="en-US" sz="1350" dirty="0">
                          <a:effectLst/>
                        </a:rPr>
                        <a:t>, </a:t>
                      </a:r>
                      <a:r>
                        <a:rPr lang="en-US" sz="1350" dirty="0" err="1">
                          <a:effectLst/>
                        </a:rPr>
                        <a:t>lò</a:t>
                      </a:r>
                      <a:r>
                        <a:rPr lang="en-US" sz="1350" dirty="0">
                          <a:effectLst/>
                        </a:rPr>
                        <a:t> </a:t>
                      </a:r>
                      <a:r>
                        <a:rPr lang="en-US" sz="1350" dirty="0" err="1">
                          <a:effectLst/>
                        </a:rPr>
                        <a:t>đốt</a:t>
                      </a:r>
                      <a:r>
                        <a:rPr lang="en-US" sz="1350" dirty="0">
                          <a:effectLst/>
                        </a:rPr>
                        <a:t> ở </a:t>
                      </a:r>
                      <a:r>
                        <a:rPr lang="en-US" sz="1350" dirty="0" err="1">
                          <a:effectLst/>
                        </a:rPr>
                        <a:t>nhiệt</a:t>
                      </a:r>
                      <a:r>
                        <a:rPr lang="en-US" sz="1350" dirty="0">
                          <a:effectLst/>
                        </a:rPr>
                        <a:t> </a:t>
                      </a:r>
                      <a:r>
                        <a:rPr lang="en-US" sz="1350" dirty="0" err="1">
                          <a:effectLst/>
                        </a:rPr>
                        <a:t>độ</a:t>
                      </a:r>
                      <a:r>
                        <a:rPr lang="en-US" sz="1350" dirty="0">
                          <a:effectLst/>
                        </a:rPr>
                        <a:t> </a:t>
                      </a:r>
                      <a:r>
                        <a:rPr lang="en-US" sz="1350" dirty="0" err="1">
                          <a:effectLst/>
                        </a:rPr>
                        <a:t>cao</a:t>
                      </a:r>
                      <a:r>
                        <a:rPr lang="en-US" sz="1350" dirty="0">
                          <a:effectLst/>
                        </a:rPr>
                        <a:t> </a:t>
                      </a:r>
                      <a:r>
                        <a:rPr lang="en-US" sz="1350" dirty="0" err="1">
                          <a:effectLst/>
                        </a:rPr>
                        <a:t>từ</a:t>
                      </a:r>
                      <a:r>
                        <a:rPr lang="en-US" sz="1350" dirty="0">
                          <a:effectLst/>
                        </a:rPr>
                        <a:t> 1.450</a:t>
                      </a:r>
                      <a:r>
                        <a:rPr lang="en-US" sz="1350" baseline="30000" dirty="0">
                          <a:effectLst/>
                        </a:rPr>
                        <a:t>0</a:t>
                      </a:r>
                      <a:r>
                        <a:rPr lang="en-US" sz="1350" dirty="0">
                          <a:effectLst/>
                        </a:rPr>
                        <a:t>c </a:t>
                      </a:r>
                      <a:r>
                        <a:rPr lang="en-US" sz="1350" dirty="0" err="1">
                          <a:effectLst/>
                        </a:rPr>
                        <a:t>với</a:t>
                      </a:r>
                      <a:r>
                        <a:rPr lang="en-US" sz="1350" dirty="0">
                          <a:effectLst/>
                        </a:rPr>
                        <a:t> </a:t>
                      </a:r>
                      <a:r>
                        <a:rPr lang="en-US" sz="1350" dirty="0" err="1">
                          <a:effectLst/>
                        </a:rPr>
                        <a:t>thời</a:t>
                      </a:r>
                      <a:r>
                        <a:rPr lang="en-US" sz="1350" dirty="0">
                          <a:effectLst/>
                        </a:rPr>
                        <a:t> </a:t>
                      </a:r>
                      <a:r>
                        <a:rPr lang="en-US" sz="1350" dirty="0" err="1">
                          <a:effectLst/>
                        </a:rPr>
                        <a:t>gian</a:t>
                      </a:r>
                      <a:r>
                        <a:rPr lang="en-US" sz="1350" dirty="0">
                          <a:effectLst/>
                        </a:rPr>
                        <a:t> </a:t>
                      </a:r>
                      <a:r>
                        <a:rPr lang="en-US" sz="1350" dirty="0" err="1">
                          <a:effectLst/>
                        </a:rPr>
                        <a:t>lưu</a:t>
                      </a:r>
                      <a:r>
                        <a:rPr lang="en-US" sz="1350" dirty="0">
                          <a:effectLst/>
                        </a:rPr>
                        <a:t> </a:t>
                      </a:r>
                      <a:r>
                        <a:rPr lang="en-US" sz="1350" dirty="0" err="1">
                          <a:effectLst/>
                        </a:rPr>
                        <a:t>cháy</a:t>
                      </a:r>
                      <a:r>
                        <a:rPr lang="en-US" sz="1350" dirty="0">
                          <a:effectLst/>
                        </a:rPr>
                        <a:t> </a:t>
                      </a:r>
                      <a:r>
                        <a:rPr lang="en-US" sz="1350" dirty="0" err="1">
                          <a:effectLst/>
                        </a:rPr>
                        <a:t>dài</a:t>
                      </a:r>
                      <a:r>
                        <a:rPr lang="en-US" sz="1350" dirty="0">
                          <a:effectLst/>
                        </a:rPr>
                        <a:t> (</a:t>
                      </a:r>
                      <a:r>
                        <a:rPr lang="en-US" sz="1350" dirty="0" err="1">
                          <a:effectLst/>
                        </a:rPr>
                        <a:t>hiệu</a:t>
                      </a:r>
                      <a:r>
                        <a:rPr lang="en-US" sz="1350" dirty="0">
                          <a:effectLst/>
                        </a:rPr>
                        <a:t> </a:t>
                      </a:r>
                      <a:r>
                        <a:rPr lang="en-US" sz="1350" dirty="0" err="1">
                          <a:effectLst/>
                        </a:rPr>
                        <a:t>suất</a:t>
                      </a:r>
                      <a:r>
                        <a:rPr lang="en-US" sz="1350" dirty="0">
                          <a:effectLst/>
                        </a:rPr>
                        <a:t> </a:t>
                      </a:r>
                      <a:r>
                        <a:rPr lang="en-US" sz="1350" dirty="0" err="1">
                          <a:effectLst/>
                        </a:rPr>
                        <a:t>phá</a:t>
                      </a:r>
                      <a:r>
                        <a:rPr lang="en-US" sz="1350" dirty="0">
                          <a:effectLst/>
                        </a:rPr>
                        <a:t> </a:t>
                      </a:r>
                      <a:r>
                        <a:rPr lang="en-US" sz="1350" dirty="0" err="1">
                          <a:effectLst/>
                        </a:rPr>
                        <a:t>hủy</a:t>
                      </a:r>
                      <a:r>
                        <a:rPr lang="en-US" sz="1350" dirty="0">
                          <a:effectLst/>
                        </a:rPr>
                        <a:t> </a:t>
                      </a:r>
                      <a:r>
                        <a:rPr lang="en-US" sz="1350" dirty="0" err="1">
                          <a:effectLst/>
                        </a:rPr>
                        <a:t>lớn</a:t>
                      </a:r>
                      <a:r>
                        <a:rPr lang="en-US" sz="1350" dirty="0">
                          <a:effectLst/>
                        </a:rPr>
                        <a:t> 99,99%), </a:t>
                      </a:r>
                      <a:r>
                        <a:rPr lang="en-US" sz="1350" dirty="0" err="1">
                          <a:effectLst/>
                        </a:rPr>
                        <a:t>môi</a:t>
                      </a:r>
                      <a:r>
                        <a:rPr lang="en-US" sz="1350" dirty="0">
                          <a:effectLst/>
                        </a:rPr>
                        <a:t> </a:t>
                      </a:r>
                      <a:r>
                        <a:rPr lang="en-US" sz="1350" dirty="0" err="1">
                          <a:effectLst/>
                        </a:rPr>
                        <a:t>trường</a:t>
                      </a:r>
                      <a:r>
                        <a:rPr lang="en-US" sz="1350" dirty="0">
                          <a:effectLst/>
                        </a:rPr>
                        <a:t> </a:t>
                      </a:r>
                      <a:r>
                        <a:rPr lang="en-US" sz="1350" dirty="0" err="1">
                          <a:effectLst/>
                        </a:rPr>
                        <a:t>kiềm</a:t>
                      </a:r>
                      <a:r>
                        <a:rPr lang="en-US" sz="1350" dirty="0">
                          <a:effectLst/>
                        </a:rPr>
                        <a:t> </a:t>
                      </a:r>
                      <a:r>
                        <a:rPr lang="en-US" sz="1350" dirty="0" err="1">
                          <a:effectLst/>
                        </a:rPr>
                        <a:t>lớn</a:t>
                      </a:r>
                      <a:r>
                        <a:rPr lang="en-US" sz="1350" dirty="0">
                          <a:effectLst/>
                        </a:rPr>
                        <a:t> (</a:t>
                      </a:r>
                      <a:r>
                        <a:rPr lang="en-US" sz="1350" dirty="0" err="1">
                          <a:effectLst/>
                        </a:rPr>
                        <a:t>nên</a:t>
                      </a:r>
                      <a:r>
                        <a:rPr lang="en-US" sz="1350" dirty="0">
                          <a:effectLst/>
                        </a:rPr>
                        <a:t> </a:t>
                      </a:r>
                      <a:r>
                        <a:rPr lang="en-US" sz="1350" dirty="0" err="1">
                          <a:effectLst/>
                        </a:rPr>
                        <a:t>trung</a:t>
                      </a:r>
                      <a:r>
                        <a:rPr lang="en-US" sz="1350" dirty="0">
                          <a:effectLst/>
                        </a:rPr>
                        <a:t> </a:t>
                      </a:r>
                      <a:r>
                        <a:rPr lang="en-US" sz="1350" dirty="0" err="1">
                          <a:effectLst/>
                        </a:rPr>
                        <a:t>hòa</a:t>
                      </a:r>
                      <a:r>
                        <a:rPr lang="en-US" sz="1350" dirty="0">
                          <a:effectLst/>
                        </a:rPr>
                        <a:t> </a:t>
                      </a:r>
                      <a:r>
                        <a:rPr lang="en-US" sz="1350" dirty="0" err="1">
                          <a:effectLst/>
                        </a:rPr>
                        <a:t>hết</a:t>
                      </a:r>
                      <a:r>
                        <a:rPr lang="en-US" sz="1350" dirty="0">
                          <a:effectLst/>
                        </a:rPr>
                        <a:t> </a:t>
                      </a:r>
                      <a:r>
                        <a:rPr lang="en-US" sz="1350" dirty="0" err="1">
                          <a:effectLst/>
                        </a:rPr>
                        <a:t>các</a:t>
                      </a:r>
                      <a:r>
                        <a:rPr lang="en-US" sz="1350" dirty="0">
                          <a:effectLst/>
                        </a:rPr>
                        <a:t> </a:t>
                      </a:r>
                      <a:r>
                        <a:rPr lang="en-US" sz="1350" dirty="0" err="1">
                          <a:effectLst/>
                        </a:rPr>
                        <a:t>hơi</a:t>
                      </a:r>
                      <a:r>
                        <a:rPr lang="en-US" sz="1350" dirty="0">
                          <a:effectLst/>
                        </a:rPr>
                        <a:t> </a:t>
                      </a:r>
                      <a:r>
                        <a:rPr lang="en-US" sz="1350" dirty="0" err="1">
                          <a:effectLst/>
                        </a:rPr>
                        <a:t>axit</a:t>
                      </a:r>
                      <a:r>
                        <a:rPr lang="en-US" sz="1350" dirty="0">
                          <a:effectLst/>
                        </a:rPr>
                        <a:t> </a:t>
                      </a:r>
                      <a:r>
                        <a:rPr lang="en-US" sz="1350" dirty="0" err="1">
                          <a:effectLst/>
                        </a:rPr>
                        <a:t>sinh</a:t>
                      </a:r>
                      <a:r>
                        <a:rPr lang="en-US" sz="1350" dirty="0">
                          <a:effectLst/>
                        </a:rPr>
                        <a:t> </a:t>
                      </a:r>
                      <a:r>
                        <a:rPr lang="en-US" sz="1350" dirty="0" err="1">
                          <a:effectLst/>
                        </a:rPr>
                        <a:t>ra</a:t>
                      </a:r>
                      <a:r>
                        <a:rPr lang="en-US" sz="1350" dirty="0">
                          <a:effectLst/>
                        </a:rPr>
                        <a:t> </a:t>
                      </a:r>
                      <a:r>
                        <a:rPr lang="en-US" sz="1350" dirty="0" err="1">
                          <a:effectLst/>
                        </a:rPr>
                        <a:t>như</a:t>
                      </a:r>
                      <a:r>
                        <a:rPr lang="en-US" sz="1350" dirty="0">
                          <a:effectLst/>
                        </a:rPr>
                        <a:t> HCL..)…</a:t>
                      </a:r>
                      <a:endParaRPr lang="en-US" sz="1350" dirty="0">
                        <a:effectLst/>
                        <a:latin typeface="Times New Roman"/>
                        <a:ea typeface="Calibri"/>
                      </a:endParaRPr>
                    </a:p>
                  </a:txBody>
                  <a:tcPr marL="48429" marR="48429" marT="0" marB="0"/>
                </a:tc>
              </a:tr>
              <a:tr h="645457">
                <a:tc>
                  <a:txBody>
                    <a:bodyPr/>
                    <a:lstStyle/>
                    <a:p>
                      <a:pPr algn="ctr">
                        <a:lnSpc>
                          <a:spcPct val="115000"/>
                        </a:lnSpc>
                        <a:spcBef>
                          <a:spcPts val="600"/>
                        </a:spcBef>
                        <a:spcAft>
                          <a:spcPts val="600"/>
                        </a:spcAft>
                      </a:pPr>
                      <a:r>
                        <a:rPr lang="en-US" sz="1350">
                          <a:effectLst/>
                        </a:rPr>
                        <a:t>7</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Phụ tùng ô tô, mô tô, xe gắn máy</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Tái chế phế liệu, đốt, chôn lấp</a:t>
                      </a:r>
                    </a:p>
                    <a:p>
                      <a:pPr algn="just">
                        <a:lnSpc>
                          <a:spcPct val="115000"/>
                        </a:lnSpc>
                        <a:spcBef>
                          <a:spcPts val="600"/>
                        </a:spcBef>
                        <a:spcAft>
                          <a:spcPts val="600"/>
                        </a:spcAft>
                      </a:pPr>
                      <a:r>
                        <a:rPr lang="en-US" sz="1350">
                          <a:effectLst/>
                        </a:rPr>
                        <a:t> </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Sử</a:t>
                      </a:r>
                      <a:r>
                        <a:rPr lang="en-US" sz="1350" dirty="0">
                          <a:effectLst/>
                        </a:rPr>
                        <a:t> </a:t>
                      </a:r>
                      <a:r>
                        <a:rPr lang="en-US" sz="1350" dirty="0" err="1">
                          <a:effectLst/>
                        </a:rPr>
                        <a:t>dụng</a:t>
                      </a:r>
                      <a:r>
                        <a:rPr lang="en-US" sz="1350" dirty="0">
                          <a:effectLst/>
                        </a:rPr>
                        <a:t> </a:t>
                      </a:r>
                      <a:r>
                        <a:rPr lang="en-US" sz="1350" dirty="0" err="1">
                          <a:effectLst/>
                        </a:rPr>
                        <a:t>biện</a:t>
                      </a:r>
                      <a:r>
                        <a:rPr lang="en-US" sz="1350" dirty="0">
                          <a:effectLst/>
                        </a:rPr>
                        <a:t> </a:t>
                      </a:r>
                      <a:r>
                        <a:rPr lang="en-US" sz="1350" dirty="0" err="1">
                          <a:effectLst/>
                        </a:rPr>
                        <a:t>pháp</a:t>
                      </a:r>
                      <a:r>
                        <a:rPr lang="en-US" sz="1350" dirty="0">
                          <a:effectLst/>
                        </a:rPr>
                        <a:t> </a:t>
                      </a:r>
                      <a:r>
                        <a:rPr lang="en-US" sz="1350" dirty="0" err="1">
                          <a:effectLst/>
                        </a:rPr>
                        <a:t>cơ</a:t>
                      </a:r>
                      <a:r>
                        <a:rPr lang="en-US" sz="1350" dirty="0">
                          <a:effectLst/>
                        </a:rPr>
                        <a:t> </a:t>
                      </a:r>
                      <a:r>
                        <a:rPr lang="en-US" sz="1350" dirty="0" err="1">
                          <a:effectLst/>
                        </a:rPr>
                        <a:t>học</a:t>
                      </a:r>
                      <a:r>
                        <a:rPr lang="en-US" sz="1350" dirty="0">
                          <a:effectLst/>
                        </a:rPr>
                        <a:t> (</a:t>
                      </a:r>
                      <a:r>
                        <a:rPr lang="en-US" sz="1350" dirty="0" err="1">
                          <a:effectLst/>
                        </a:rPr>
                        <a:t>phá</a:t>
                      </a:r>
                      <a:r>
                        <a:rPr lang="en-US" sz="1350" dirty="0">
                          <a:effectLst/>
                        </a:rPr>
                        <a:t> </a:t>
                      </a:r>
                      <a:r>
                        <a:rPr lang="en-US" sz="1350" dirty="0" err="1">
                          <a:effectLst/>
                        </a:rPr>
                        <a:t>hủy</a:t>
                      </a:r>
                      <a:r>
                        <a:rPr lang="en-US" sz="1350" dirty="0">
                          <a:effectLst/>
                        </a:rPr>
                        <a:t> </a:t>
                      </a:r>
                      <a:r>
                        <a:rPr lang="en-US" sz="1350" dirty="0" err="1">
                          <a:effectLst/>
                        </a:rPr>
                        <a:t>hình</a:t>
                      </a:r>
                      <a:r>
                        <a:rPr lang="en-US" sz="1350" dirty="0">
                          <a:effectLst/>
                        </a:rPr>
                        <a:t> </a:t>
                      </a:r>
                      <a:r>
                        <a:rPr lang="en-US" sz="1350" dirty="0" err="1">
                          <a:effectLst/>
                        </a:rPr>
                        <a:t>dạng</a:t>
                      </a:r>
                      <a:r>
                        <a:rPr lang="en-US" sz="1350" dirty="0">
                          <a:effectLst/>
                        </a:rPr>
                        <a:t>, </a:t>
                      </a:r>
                      <a:r>
                        <a:rPr lang="en-US" sz="1350" dirty="0" err="1">
                          <a:effectLst/>
                        </a:rPr>
                        <a:t>mẫu</a:t>
                      </a:r>
                      <a:r>
                        <a:rPr lang="en-US" sz="1350" dirty="0">
                          <a:effectLst/>
                        </a:rPr>
                        <a:t> </a:t>
                      </a:r>
                      <a:r>
                        <a:rPr lang="en-US" sz="1350" dirty="0" err="1">
                          <a:effectLst/>
                        </a:rPr>
                        <a:t>mã</a:t>
                      </a:r>
                      <a:r>
                        <a:rPr lang="en-US" sz="1350" dirty="0">
                          <a:effectLst/>
                        </a:rPr>
                        <a:t>, </a:t>
                      </a:r>
                      <a:r>
                        <a:rPr lang="en-US" sz="1350" dirty="0" err="1">
                          <a:effectLst/>
                        </a:rPr>
                        <a:t>công</a:t>
                      </a:r>
                      <a:r>
                        <a:rPr lang="en-US" sz="1350" dirty="0">
                          <a:effectLst/>
                        </a:rPr>
                        <a:t> </a:t>
                      </a:r>
                      <a:r>
                        <a:rPr lang="en-US" sz="1350" dirty="0" err="1">
                          <a:effectLst/>
                        </a:rPr>
                        <a:t>dụng</a:t>
                      </a:r>
                      <a:r>
                        <a:rPr lang="en-US" sz="1350" dirty="0">
                          <a:effectLst/>
                        </a:rPr>
                        <a:t>)</a:t>
                      </a:r>
                      <a:endParaRPr lang="en-US" sz="1350" dirty="0">
                        <a:effectLst/>
                        <a:latin typeface="Times New Roman"/>
                        <a:ea typeface="Calibri"/>
                      </a:endParaRPr>
                    </a:p>
                  </a:txBody>
                  <a:tcPr marL="48429" marR="48429" marT="0" marB="0"/>
                </a:tc>
              </a:tr>
              <a:tr h="473717">
                <a:tc>
                  <a:txBody>
                    <a:bodyPr/>
                    <a:lstStyle/>
                    <a:p>
                      <a:pPr algn="ctr">
                        <a:lnSpc>
                          <a:spcPct val="115000"/>
                        </a:lnSpc>
                        <a:spcBef>
                          <a:spcPts val="600"/>
                        </a:spcBef>
                        <a:spcAft>
                          <a:spcPts val="600"/>
                        </a:spcAft>
                      </a:pPr>
                      <a:r>
                        <a:rPr lang="en-US" sz="1350">
                          <a:effectLst/>
                        </a:rPr>
                        <a:t>8</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Một số hàng hóa tiêu hủy khác</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Xử lý sau khi phân loại</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Thuê</a:t>
                      </a:r>
                      <a:r>
                        <a:rPr lang="en-US" sz="1350" dirty="0">
                          <a:effectLst/>
                        </a:rPr>
                        <a:t> </a:t>
                      </a:r>
                      <a:r>
                        <a:rPr lang="en-US" sz="1350" dirty="0" err="1">
                          <a:effectLst/>
                        </a:rPr>
                        <a:t>đơn</a:t>
                      </a:r>
                      <a:r>
                        <a:rPr lang="en-US" sz="1350" dirty="0">
                          <a:effectLst/>
                        </a:rPr>
                        <a:t> </a:t>
                      </a:r>
                      <a:r>
                        <a:rPr lang="en-US" sz="1350" dirty="0" err="1">
                          <a:effectLst/>
                        </a:rPr>
                        <a:t>vị</a:t>
                      </a:r>
                      <a:r>
                        <a:rPr lang="en-US" sz="1350" dirty="0">
                          <a:effectLst/>
                        </a:rPr>
                        <a:t> </a:t>
                      </a:r>
                      <a:r>
                        <a:rPr lang="en-US" sz="1350" dirty="0" err="1">
                          <a:effectLst/>
                        </a:rPr>
                        <a:t>chức</a:t>
                      </a:r>
                      <a:r>
                        <a:rPr lang="en-US" sz="1350" dirty="0">
                          <a:effectLst/>
                        </a:rPr>
                        <a:t> </a:t>
                      </a:r>
                      <a:r>
                        <a:rPr lang="en-US" sz="1350" dirty="0" err="1">
                          <a:effectLst/>
                        </a:rPr>
                        <a:t>năng</a:t>
                      </a:r>
                      <a:r>
                        <a:rPr lang="en-US" sz="1350" dirty="0">
                          <a:effectLst/>
                        </a:rPr>
                        <a:t> </a:t>
                      </a:r>
                      <a:r>
                        <a:rPr lang="en-US" sz="1350" dirty="0" err="1">
                          <a:effectLst/>
                        </a:rPr>
                        <a:t>xử</a:t>
                      </a:r>
                      <a:r>
                        <a:rPr lang="en-US" sz="1350" dirty="0">
                          <a:effectLst/>
                        </a:rPr>
                        <a:t> </a:t>
                      </a:r>
                      <a:r>
                        <a:rPr lang="en-US" sz="1350" dirty="0" err="1">
                          <a:effectLst/>
                        </a:rPr>
                        <a:t>lý</a:t>
                      </a:r>
                      <a:r>
                        <a:rPr lang="en-US" sz="1350" dirty="0">
                          <a:effectLst/>
                        </a:rPr>
                        <a:t> </a:t>
                      </a:r>
                      <a:r>
                        <a:rPr lang="en-US" sz="1350" dirty="0" err="1">
                          <a:effectLst/>
                        </a:rPr>
                        <a:t>theo</a:t>
                      </a:r>
                      <a:r>
                        <a:rPr lang="en-US" sz="1350" dirty="0">
                          <a:effectLst/>
                        </a:rPr>
                        <a:t> </a:t>
                      </a:r>
                      <a:r>
                        <a:rPr lang="en-US" sz="1350" dirty="0" err="1">
                          <a:effectLst/>
                        </a:rPr>
                        <a:t>từng</a:t>
                      </a:r>
                      <a:r>
                        <a:rPr lang="en-US" sz="1350" dirty="0">
                          <a:effectLst/>
                        </a:rPr>
                        <a:t> </a:t>
                      </a:r>
                      <a:r>
                        <a:rPr lang="en-US" sz="1350" dirty="0" err="1">
                          <a:effectLst/>
                        </a:rPr>
                        <a:t>mặt</a:t>
                      </a:r>
                      <a:r>
                        <a:rPr lang="en-US" sz="1350" dirty="0">
                          <a:effectLst/>
                        </a:rPr>
                        <a:t> </a:t>
                      </a:r>
                      <a:r>
                        <a:rPr lang="en-US" sz="1350" dirty="0" err="1">
                          <a:effectLst/>
                        </a:rPr>
                        <a:t>hàng</a:t>
                      </a:r>
                      <a:endParaRPr lang="en-US" sz="1350" dirty="0">
                        <a:effectLst/>
                        <a:latin typeface="Times New Roman"/>
                        <a:ea typeface="Calibri"/>
                      </a:endParaRPr>
                    </a:p>
                  </a:txBody>
                  <a:tcPr marL="48429" marR="48429" marT="0" marB="0"/>
                </a:tc>
              </a:tr>
            </a:tbl>
          </a:graphicData>
        </a:graphic>
      </p:graphicFrame>
    </p:spTree>
    <p:extLst>
      <p:ext uri="{BB962C8B-B14F-4D97-AF65-F5344CB8AC3E}">
        <p14:creationId xmlns:p14="http://schemas.microsoft.com/office/powerpoint/2010/main" val="1183649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4" name="Rectangle 3"/>
          <p:cNvSpPr/>
          <p:nvPr/>
        </p:nvSpPr>
        <p:spPr>
          <a:xfrm>
            <a:off x="395536" y="1124744"/>
            <a:ext cx="8208912" cy="5047536"/>
          </a:xfrm>
          <a:prstGeom prst="rect">
            <a:avLst/>
          </a:prstGeom>
        </p:spPr>
        <p:txBody>
          <a:bodyPr wrap="square">
            <a:spAutoFit/>
          </a:bodyPr>
          <a:lstStyle/>
          <a:p>
            <a:pPr marL="285750" indent="-285750" algn="just">
              <a:spcBef>
                <a:spcPts val="600"/>
              </a:spcBef>
              <a:spcAft>
                <a:spcPts val="600"/>
              </a:spcAft>
              <a:buFont typeface="Wingdings" pitchFamily="2" charset="2"/>
              <a:buChar char="Ø"/>
            </a:pPr>
            <a:r>
              <a:rPr lang="en-US" sz="1600" b="1" i="1" dirty="0" err="1" smtClean="0"/>
              <a:t>Hoạt</a:t>
            </a:r>
            <a:r>
              <a:rPr lang="en-US" sz="1600" b="1" i="1" dirty="0" smtClean="0"/>
              <a:t> </a:t>
            </a:r>
            <a:r>
              <a:rPr lang="en-US" sz="1600" b="1" i="1" dirty="0" err="1"/>
              <a:t>động</a:t>
            </a:r>
            <a:r>
              <a:rPr lang="en-US" sz="1600" b="1" i="1" dirty="0"/>
              <a:t> </a:t>
            </a:r>
            <a:r>
              <a:rPr lang="en-US" sz="1600" b="1" i="1" dirty="0" err="1"/>
              <a:t>nghiền</a:t>
            </a:r>
            <a:r>
              <a:rPr lang="en-US" sz="1600" b="1" i="1" dirty="0"/>
              <a:t> </a:t>
            </a:r>
            <a:r>
              <a:rPr lang="en-US" sz="1600" b="1" i="1" dirty="0" err="1"/>
              <a:t>nát</a:t>
            </a:r>
            <a:r>
              <a:rPr lang="en-US" sz="1600" b="1" i="1" dirty="0"/>
              <a:t>, </a:t>
            </a:r>
            <a:r>
              <a:rPr lang="en-US" sz="1600" b="1" i="1" dirty="0" err="1"/>
              <a:t>phá</a:t>
            </a:r>
            <a:r>
              <a:rPr lang="en-US" sz="1600" b="1" i="1" dirty="0"/>
              <a:t> </a:t>
            </a:r>
            <a:r>
              <a:rPr lang="en-US" sz="1600" b="1" i="1" dirty="0" err="1"/>
              <a:t>vỡ</a:t>
            </a:r>
            <a:r>
              <a:rPr lang="en-US" sz="1600" b="1" i="1" dirty="0"/>
              <a:t> </a:t>
            </a:r>
            <a:r>
              <a:rPr lang="en-US" sz="1600" b="1" i="1" dirty="0" err="1"/>
              <a:t>hình</a:t>
            </a:r>
            <a:r>
              <a:rPr lang="en-US" sz="1600" b="1" i="1" dirty="0"/>
              <a:t> </a:t>
            </a:r>
            <a:r>
              <a:rPr lang="en-US" sz="1600" b="1" i="1" dirty="0" err="1" smtClean="0"/>
              <a:t>dạng</a:t>
            </a:r>
            <a:r>
              <a:rPr lang="en-US" sz="1600" dirty="0" smtClean="0"/>
              <a:t>: </a:t>
            </a:r>
            <a:r>
              <a:rPr lang="en-US" sz="1600" dirty="0" err="1" smtClean="0"/>
              <a:t>Các</a:t>
            </a:r>
            <a:r>
              <a:rPr lang="en-US" sz="1600" dirty="0" smtClean="0"/>
              <a:t> </a:t>
            </a:r>
            <a:r>
              <a:rPr lang="en-US" sz="1600" dirty="0" err="1"/>
              <a:t>nhóm</a:t>
            </a:r>
            <a:r>
              <a:rPr lang="en-US" sz="1600" dirty="0"/>
              <a:t> </a:t>
            </a:r>
            <a:r>
              <a:rPr lang="en-US" sz="1600" dirty="0" err="1"/>
              <a:t>hàng</a:t>
            </a:r>
            <a:r>
              <a:rPr lang="en-US" sz="1600" dirty="0"/>
              <a:t> </a:t>
            </a:r>
            <a:r>
              <a:rPr lang="en-US" sz="1600" dirty="0" err="1"/>
              <a:t>nguy</a:t>
            </a:r>
            <a:r>
              <a:rPr lang="en-US" sz="1600" dirty="0"/>
              <a:t> </a:t>
            </a:r>
            <a:r>
              <a:rPr lang="en-US" sz="1600" dirty="0" err="1"/>
              <a:t>hại</a:t>
            </a:r>
            <a:r>
              <a:rPr lang="en-US" sz="1600" dirty="0"/>
              <a:t> </a:t>
            </a:r>
            <a:r>
              <a:rPr lang="en-US" sz="1600" dirty="0" err="1"/>
              <a:t>như</a:t>
            </a:r>
            <a:r>
              <a:rPr lang="en-US" sz="1600" dirty="0"/>
              <a:t> </a:t>
            </a:r>
            <a:r>
              <a:rPr lang="en-US" sz="1600" dirty="0" err="1"/>
              <a:t>lương</a:t>
            </a:r>
            <a:r>
              <a:rPr lang="en-US" sz="1600" dirty="0"/>
              <a:t> </a:t>
            </a:r>
            <a:r>
              <a:rPr lang="en-US" sz="1600" dirty="0" err="1"/>
              <a:t>thực</a:t>
            </a:r>
            <a:r>
              <a:rPr lang="en-US" sz="1600" dirty="0"/>
              <a:t>, </a:t>
            </a:r>
            <a:r>
              <a:rPr lang="en-US" sz="1600" dirty="0" err="1"/>
              <a:t>thực</a:t>
            </a:r>
            <a:r>
              <a:rPr lang="en-US" sz="1600" dirty="0"/>
              <a:t> </a:t>
            </a:r>
            <a:r>
              <a:rPr lang="en-US" sz="1600" dirty="0" err="1"/>
              <a:t>phẩm</a:t>
            </a:r>
            <a:r>
              <a:rPr lang="en-US" sz="1600" dirty="0"/>
              <a:t>, </a:t>
            </a:r>
            <a:r>
              <a:rPr lang="en-US" sz="1600" dirty="0" err="1"/>
              <a:t>dược</a:t>
            </a:r>
            <a:r>
              <a:rPr lang="en-US" sz="1600" dirty="0"/>
              <a:t> </a:t>
            </a:r>
            <a:r>
              <a:rPr lang="en-US" sz="1600" dirty="0" err="1"/>
              <a:t>phẩm</a:t>
            </a:r>
            <a:r>
              <a:rPr lang="en-US" sz="1600" dirty="0"/>
              <a:t>, </a:t>
            </a:r>
            <a:r>
              <a:rPr lang="en-US" sz="1600" dirty="0" err="1"/>
              <a:t>xăng</a:t>
            </a:r>
            <a:r>
              <a:rPr lang="en-US" sz="1600" dirty="0"/>
              <a:t> </a:t>
            </a:r>
            <a:r>
              <a:rPr lang="en-US" sz="1600" dirty="0" err="1"/>
              <a:t>dầu</a:t>
            </a:r>
            <a:r>
              <a:rPr lang="en-US" sz="1600" dirty="0"/>
              <a:t>, </a:t>
            </a:r>
            <a:r>
              <a:rPr lang="en-US" sz="1600" dirty="0" err="1"/>
              <a:t>phân</a:t>
            </a:r>
            <a:r>
              <a:rPr lang="en-US" sz="1600" dirty="0"/>
              <a:t> </a:t>
            </a:r>
            <a:r>
              <a:rPr lang="en-US" sz="1600" dirty="0" err="1"/>
              <a:t>bón</a:t>
            </a:r>
            <a:r>
              <a:rPr lang="en-US" sz="1600" dirty="0"/>
              <a:t>, </a:t>
            </a:r>
            <a:r>
              <a:rPr lang="en-US" sz="1600" dirty="0" err="1"/>
              <a:t>thuốc</a:t>
            </a:r>
            <a:r>
              <a:rPr lang="en-US" sz="1600" dirty="0"/>
              <a:t> </a:t>
            </a:r>
            <a:r>
              <a:rPr lang="en-US" sz="1600" dirty="0" err="1"/>
              <a:t>bảo</a:t>
            </a:r>
            <a:r>
              <a:rPr lang="en-US" sz="1600" dirty="0"/>
              <a:t> </a:t>
            </a:r>
            <a:r>
              <a:rPr lang="en-US" sz="1600" dirty="0" err="1"/>
              <a:t>vệ</a:t>
            </a:r>
            <a:r>
              <a:rPr lang="en-US" sz="1600" dirty="0"/>
              <a:t> </a:t>
            </a:r>
            <a:r>
              <a:rPr lang="en-US" sz="1600" dirty="0" err="1"/>
              <a:t>thực</a:t>
            </a:r>
            <a:r>
              <a:rPr lang="en-US" sz="1600" dirty="0"/>
              <a:t> </a:t>
            </a:r>
            <a:r>
              <a:rPr lang="en-US" sz="1600" dirty="0" err="1"/>
              <a:t>vật</a:t>
            </a:r>
            <a:r>
              <a:rPr lang="en-US" sz="1600" dirty="0"/>
              <a:t>, </a:t>
            </a:r>
            <a:r>
              <a:rPr lang="en-US" sz="1600" dirty="0" err="1"/>
              <a:t>thuốc</a:t>
            </a:r>
            <a:r>
              <a:rPr lang="en-US" sz="1600" dirty="0"/>
              <a:t> </a:t>
            </a:r>
            <a:r>
              <a:rPr lang="en-US" sz="1600" dirty="0" err="1"/>
              <a:t>lá</a:t>
            </a:r>
            <a:r>
              <a:rPr lang="en-US" sz="1600" dirty="0"/>
              <a:t> </a:t>
            </a:r>
            <a:r>
              <a:rPr lang="en-US" sz="1600" dirty="0" err="1"/>
              <a:t>có</a:t>
            </a:r>
            <a:r>
              <a:rPr lang="en-US" sz="1600" dirty="0"/>
              <a:t> </a:t>
            </a:r>
            <a:r>
              <a:rPr lang="en-US" sz="1600" dirty="0" err="1"/>
              <a:t>tác</a:t>
            </a:r>
            <a:r>
              <a:rPr lang="en-US" sz="1600" dirty="0"/>
              <a:t> </a:t>
            </a:r>
            <a:r>
              <a:rPr lang="en-US" sz="1600" dirty="0" err="1"/>
              <a:t>động</a:t>
            </a:r>
            <a:r>
              <a:rPr lang="en-US" sz="1600" dirty="0"/>
              <a:t> </a:t>
            </a:r>
            <a:r>
              <a:rPr lang="en-US" sz="1600" dirty="0" err="1"/>
              <a:t>rất</a:t>
            </a:r>
            <a:r>
              <a:rPr lang="en-US" sz="1600" dirty="0"/>
              <a:t> </a:t>
            </a:r>
            <a:r>
              <a:rPr lang="en-US" sz="1600" dirty="0" err="1"/>
              <a:t>nhiều</a:t>
            </a:r>
            <a:r>
              <a:rPr lang="en-US" sz="1600" dirty="0"/>
              <a:t> </a:t>
            </a:r>
            <a:r>
              <a:rPr lang="en-US" sz="1600" dirty="0" err="1"/>
              <a:t>đến</a:t>
            </a:r>
            <a:r>
              <a:rPr lang="en-US" sz="1600" dirty="0"/>
              <a:t> </a:t>
            </a:r>
            <a:r>
              <a:rPr lang="en-US" sz="1600" dirty="0" err="1"/>
              <a:t>môi</a:t>
            </a:r>
            <a:r>
              <a:rPr lang="en-US" sz="1600" dirty="0"/>
              <a:t> </a:t>
            </a:r>
            <a:r>
              <a:rPr lang="en-US" sz="1600" dirty="0" err="1"/>
              <a:t>trường</a:t>
            </a:r>
            <a:r>
              <a:rPr lang="en-US" sz="1600" dirty="0"/>
              <a:t>. </a:t>
            </a:r>
          </a:p>
          <a:p>
            <a:pPr marL="285750" indent="-285750" algn="just">
              <a:spcBef>
                <a:spcPts val="600"/>
              </a:spcBef>
              <a:spcAft>
                <a:spcPts val="600"/>
              </a:spcAft>
              <a:buFont typeface="Wingdings" pitchFamily="2" charset="2"/>
              <a:buChar char="Ø"/>
            </a:pPr>
            <a:r>
              <a:rPr lang="en-US" sz="1600" b="1" i="1" dirty="0" err="1" smtClean="0"/>
              <a:t>Hình</a:t>
            </a:r>
            <a:r>
              <a:rPr lang="en-US" sz="1600" b="1" i="1" dirty="0" smtClean="0"/>
              <a:t> </a:t>
            </a:r>
            <a:r>
              <a:rPr lang="en-US" sz="1600" b="1" i="1" dirty="0" err="1" smtClean="0"/>
              <a:t>thức</a:t>
            </a:r>
            <a:r>
              <a:rPr lang="en-US" sz="1600" b="1" i="1" dirty="0" smtClean="0"/>
              <a:t> </a:t>
            </a:r>
            <a:r>
              <a:rPr lang="en-US" sz="1600" b="1" i="1" dirty="0" err="1" smtClean="0"/>
              <a:t>chôn</a:t>
            </a:r>
            <a:r>
              <a:rPr lang="en-US" sz="1600" b="1" i="1" dirty="0" smtClean="0"/>
              <a:t> </a:t>
            </a:r>
            <a:r>
              <a:rPr lang="en-US" sz="1600" b="1" i="1" dirty="0" err="1" smtClean="0"/>
              <a:t>lấp</a:t>
            </a:r>
            <a:r>
              <a:rPr lang="en-US" sz="1600" dirty="0" smtClean="0"/>
              <a:t>: </a:t>
            </a:r>
            <a:r>
              <a:rPr lang="en-US" sz="1600" dirty="0" err="1" smtClean="0"/>
              <a:t>Hàng</a:t>
            </a:r>
            <a:r>
              <a:rPr lang="en-US" sz="1600" dirty="0" smtClean="0"/>
              <a:t> </a:t>
            </a:r>
            <a:r>
              <a:rPr lang="en-US" sz="1600" dirty="0" err="1" smtClean="0"/>
              <a:t>hóa</a:t>
            </a:r>
            <a:r>
              <a:rPr lang="en-US" sz="1600" dirty="0" smtClean="0"/>
              <a:t> </a:t>
            </a:r>
            <a:r>
              <a:rPr lang="en-US" sz="1600" dirty="0" err="1"/>
              <a:t>chứa</a:t>
            </a:r>
            <a:r>
              <a:rPr lang="en-US" sz="1600" dirty="0"/>
              <a:t> </a:t>
            </a:r>
            <a:r>
              <a:rPr lang="en-US" sz="1600" dirty="0" err="1"/>
              <a:t>nhiều</a:t>
            </a:r>
            <a:r>
              <a:rPr lang="en-US" sz="1600" dirty="0"/>
              <a:t> </a:t>
            </a:r>
            <a:r>
              <a:rPr lang="en-US" sz="1600" dirty="0" err="1"/>
              <a:t>nước</a:t>
            </a:r>
            <a:r>
              <a:rPr lang="en-US" sz="1600" dirty="0"/>
              <a:t>, </a:t>
            </a:r>
            <a:r>
              <a:rPr lang="en-US" sz="1600" dirty="0" err="1"/>
              <a:t>dạng</a:t>
            </a:r>
            <a:r>
              <a:rPr lang="en-US" sz="1600" dirty="0"/>
              <a:t> </a:t>
            </a:r>
            <a:r>
              <a:rPr lang="en-US" sz="1600" dirty="0" err="1"/>
              <a:t>lỏng</a:t>
            </a:r>
            <a:r>
              <a:rPr lang="en-US" sz="1600" dirty="0"/>
              <a:t>, </a:t>
            </a:r>
            <a:r>
              <a:rPr lang="en-US" sz="1600" dirty="0" err="1"/>
              <a:t>chất</a:t>
            </a:r>
            <a:r>
              <a:rPr lang="en-US" sz="1600" dirty="0"/>
              <a:t> </a:t>
            </a:r>
            <a:r>
              <a:rPr lang="en-US" sz="1600" dirty="0" err="1"/>
              <a:t>thải</a:t>
            </a:r>
            <a:r>
              <a:rPr lang="en-US" sz="1600" dirty="0"/>
              <a:t> </a:t>
            </a:r>
            <a:r>
              <a:rPr lang="en-US" sz="1600" dirty="0" err="1"/>
              <a:t>hữu</a:t>
            </a:r>
            <a:r>
              <a:rPr lang="en-US" sz="1600" dirty="0"/>
              <a:t> </a:t>
            </a:r>
            <a:r>
              <a:rPr lang="en-US" sz="1600" dirty="0" err="1"/>
              <a:t>cơ</a:t>
            </a:r>
            <a:r>
              <a:rPr lang="en-US" sz="1600" dirty="0"/>
              <a:t> </a:t>
            </a:r>
            <a:r>
              <a:rPr lang="en-US" sz="1600" dirty="0" err="1"/>
              <a:t>cao</a:t>
            </a:r>
            <a:r>
              <a:rPr lang="en-US" sz="1600" dirty="0"/>
              <a:t> </a:t>
            </a:r>
            <a:r>
              <a:rPr lang="en-US" sz="1600" dirty="0" err="1"/>
              <a:t>có</a:t>
            </a:r>
            <a:r>
              <a:rPr lang="en-US" sz="1600" dirty="0"/>
              <a:t> </a:t>
            </a:r>
            <a:r>
              <a:rPr lang="en-US" sz="1600" dirty="0" err="1"/>
              <a:t>nguồn</a:t>
            </a:r>
            <a:r>
              <a:rPr lang="en-US" sz="1600" dirty="0"/>
              <a:t> </a:t>
            </a:r>
            <a:r>
              <a:rPr lang="en-US" sz="1600" dirty="0" err="1"/>
              <a:t>gốc</a:t>
            </a:r>
            <a:r>
              <a:rPr lang="en-US" sz="1600" dirty="0"/>
              <a:t> </a:t>
            </a:r>
            <a:r>
              <a:rPr lang="en-US" sz="1600" dirty="0" err="1"/>
              <a:t>từ</a:t>
            </a:r>
            <a:r>
              <a:rPr lang="en-US" sz="1600" dirty="0"/>
              <a:t> </a:t>
            </a:r>
            <a:r>
              <a:rPr lang="en-US" sz="1600" dirty="0" err="1"/>
              <a:t>động</a:t>
            </a:r>
            <a:r>
              <a:rPr lang="en-US" sz="1600" dirty="0"/>
              <a:t>, </a:t>
            </a:r>
            <a:r>
              <a:rPr lang="en-US" sz="1600" dirty="0" err="1"/>
              <a:t>thực</a:t>
            </a:r>
            <a:r>
              <a:rPr lang="en-US" sz="1600" dirty="0"/>
              <a:t> </a:t>
            </a:r>
            <a:r>
              <a:rPr lang="en-US" sz="1600" dirty="0" err="1"/>
              <a:t>vật</a:t>
            </a:r>
            <a:r>
              <a:rPr lang="en-US" sz="1600" dirty="0"/>
              <a:t>, </a:t>
            </a:r>
            <a:r>
              <a:rPr lang="en-US" sz="1600" dirty="0" err="1"/>
              <a:t>thuốc</a:t>
            </a:r>
            <a:r>
              <a:rPr lang="en-US" sz="1600" dirty="0"/>
              <a:t> </a:t>
            </a:r>
            <a:r>
              <a:rPr lang="en-US" sz="1600" dirty="0" err="1"/>
              <a:t>bảo</a:t>
            </a:r>
            <a:r>
              <a:rPr lang="en-US" sz="1600" dirty="0"/>
              <a:t> </a:t>
            </a:r>
            <a:r>
              <a:rPr lang="en-US" sz="1600" dirty="0" err="1"/>
              <a:t>vệ</a:t>
            </a:r>
            <a:r>
              <a:rPr lang="en-US" sz="1600" dirty="0"/>
              <a:t> </a:t>
            </a:r>
            <a:r>
              <a:rPr lang="en-US" sz="1600" dirty="0" err="1"/>
              <a:t>thực</a:t>
            </a:r>
            <a:r>
              <a:rPr lang="en-US" sz="1600" dirty="0"/>
              <a:t> </a:t>
            </a:r>
            <a:r>
              <a:rPr lang="en-US" sz="1600" dirty="0" err="1"/>
              <a:t>vật</a:t>
            </a:r>
            <a:r>
              <a:rPr lang="en-US" sz="1600" dirty="0"/>
              <a:t>, </a:t>
            </a:r>
            <a:r>
              <a:rPr lang="en-US" sz="1600" dirty="0" err="1"/>
              <a:t>thuốc</a:t>
            </a:r>
            <a:r>
              <a:rPr lang="en-US" sz="1600" dirty="0"/>
              <a:t> </a:t>
            </a:r>
            <a:r>
              <a:rPr lang="en-US" sz="1600" dirty="0" err="1"/>
              <a:t>trừ</a:t>
            </a:r>
            <a:r>
              <a:rPr lang="en-US" sz="1600" dirty="0"/>
              <a:t> </a:t>
            </a:r>
            <a:r>
              <a:rPr lang="en-US" sz="1600" dirty="0" err="1"/>
              <a:t>sâu</a:t>
            </a:r>
            <a:r>
              <a:rPr lang="en-US" sz="1600" dirty="0"/>
              <a:t>, </a:t>
            </a:r>
            <a:r>
              <a:rPr lang="en-US" sz="1600" dirty="0" err="1"/>
              <a:t>chất</a:t>
            </a:r>
            <a:r>
              <a:rPr lang="en-US" sz="1600" dirty="0"/>
              <a:t> </a:t>
            </a:r>
            <a:r>
              <a:rPr lang="en-US" sz="1600" dirty="0" err="1"/>
              <a:t>bảo</a:t>
            </a:r>
            <a:r>
              <a:rPr lang="en-US" sz="1600" dirty="0"/>
              <a:t> </a:t>
            </a:r>
            <a:r>
              <a:rPr lang="en-US" sz="1600" dirty="0" err="1"/>
              <a:t>quản</a:t>
            </a:r>
            <a:r>
              <a:rPr lang="en-US" sz="1600" dirty="0"/>
              <a:t> </a:t>
            </a:r>
            <a:r>
              <a:rPr lang="en-US" sz="1600" dirty="0" err="1"/>
              <a:t>khi</a:t>
            </a:r>
            <a:r>
              <a:rPr lang="en-US" sz="1600" dirty="0"/>
              <a:t> </a:t>
            </a:r>
            <a:r>
              <a:rPr lang="en-US" sz="1600" dirty="0" err="1"/>
              <a:t>tiến</a:t>
            </a:r>
            <a:r>
              <a:rPr lang="en-US" sz="1600" dirty="0"/>
              <a:t> </a:t>
            </a:r>
            <a:r>
              <a:rPr lang="en-US" sz="1600" dirty="0" err="1"/>
              <a:t>hành</a:t>
            </a:r>
            <a:r>
              <a:rPr lang="en-US" sz="1600" dirty="0"/>
              <a:t> </a:t>
            </a:r>
            <a:r>
              <a:rPr lang="en-US" sz="1600" dirty="0" err="1"/>
              <a:t>chôn</a:t>
            </a:r>
            <a:r>
              <a:rPr lang="en-US" sz="1600" dirty="0"/>
              <a:t> </a:t>
            </a:r>
            <a:r>
              <a:rPr lang="en-US" sz="1600" dirty="0" err="1"/>
              <a:t>lấp</a:t>
            </a:r>
            <a:r>
              <a:rPr lang="en-US" sz="1600" dirty="0"/>
              <a:t> </a:t>
            </a:r>
            <a:r>
              <a:rPr lang="en-US" sz="1600" dirty="0" err="1"/>
              <a:t>sẽ</a:t>
            </a:r>
            <a:r>
              <a:rPr lang="en-US" sz="1600" dirty="0"/>
              <a:t> </a:t>
            </a:r>
            <a:r>
              <a:rPr lang="en-US" sz="1600" dirty="0" err="1"/>
              <a:t>theo</a:t>
            </a:r>
            <a:r>
              <a:rPr lang="en-US" sz="1600" dirty="0"/>
              <a:t> </a:t>
            </a:r>
            <a:r>
              <a:rPr lang="en-US" sz="1600" dirty="0" err="1"/>
              <a:t>đó</a:t>
            </a:r>
            <a:r>
              <a:rPr lang="en-US" sz="1600" dirty="0"/>
              <a:t> </a:t>
            </a:r>
            <a:r>
              <a:rPr lang="en-US" sz="1600" dirty="0" err="1" smtClean="0"/>
              <a:t>thẩm</a:t>
            </a:r>
            <a:r>
              <a:rPr lang="en-US" sz="1600" dirty="0" smtClean="0"/>
              <a:t> </a:t>
            </a:r>
            <a:r>
              <a:rPr lang="en-US" sz="1600" dirty="0" err="1" smtClean="0"/>
              <a:t>thấu</a:t>
            </a:r>
            <a:r>
              <a:rPr lang="en-US" sz="1600" dirty="0" smtClean="0"/>
              <a:t> </a:t>
            </a:r>
            <a:r>
              <a:rPr lang="en-US" sz="1600" dirty="0" err="1" smtClean="0"/>
              <a:t>vào</a:t>
            </a:r>
            <a:r>
              <a:rPr lang="en-US" sz="1600" dirty="0" smtClean="0"/>
              <a:t> </a:t>
            </a:r>
            <a:r>
              <a:rPr lang="en-US" sz="1600" dirty="0" err="1" smtClean="0"/>
              <a:t>đất</a:t>
            </a:r>
            <a:r>
              <a:rPr lang="en-US" sz="1600" dirty="0" smtClean="0"/>
              <a:t> </a:t>
            </a:r>
            <a:r>
              <a:rPr lang="en-US" sz="1600" dirty="0" err="1" smtClean="0"/>
              <a:t>và</a:t>
            </a:r>
            <a:r>
              <a:rPr lang="en-US" sz="1600" dirty="0" smtClean="0"/>
              <a:t> </a:t>
            </a:r>
            <a:r>
              <a:rPr lang="en-US" sz="1600" dirty="0" err="1" smtClean="0"/>
              <a:t>nguồn</a:t>
            </a:r>
            <a:r>
              <a:rPr lang="en-US" sz="1600" dirty="0" smtClean="0"/>
              <a:t> </a:t>
            </a:r>
            <a:r>
              <a:rPr lang="en-US" sz="1600" dirty="0" err="1" smtClean="0"/>
              <a:t>nước</a:t>
            </a:r>
            <a:r>
              <a:rPr lang="en-US" sz="1600" dirty="0" smtClean="0"/>
              <a:t> </a:t>
            </a:r>
            <a:r>
              <a:rPr lang="en-US" sz="1600" dirty="0" err="1" smtClean="0"/>
              <a:t>ảnh</a:t>
            </a:r>
            <a:r>
              <a:rPr lang="en-US" sz="1600" dirty="0" smtClean="0"/>
              <a:t> </a:t>
            </a:r>
            <a:r>
              <a:rPr lang="en-US" sz="1600" dirty="0" err="1" smtClean="0"/>
              <a:t>hưởng</a:t>
            </a:r>
            <a:r>
              <a:rPr lang="en-US" sz="1600" dirty="0" smtClean="0"/>
              <a:t> </a:t>
            </a:r>
            <a:r>
              <a:rPr lang="en-US" sz="1600" dirty="0" err="1" smtClean="0"/>
              <a:t>nghiêm</a:t>
            </a:r>
            <a:r>
              <a:rPr lang="en-US" sz="1600" dirty="0" smtClean="0"/>
              <a:t> </a:t>
            </a:r>
            <a:r>
              <a:rPr lang="en-US" sz="1600" dirty="0" err="1" smtClean="0"/>
              <a:t>trọng</a:t>
            </a:r>
            <a:r>
              <a:rPr lang="en-US" sz="1600" dirty="0" smtClean="0"/>
              <a:t> </a:t>
            </a:r>
            <a:r>
              <a:rPr lang="en-US" sz="1600" dirty="0" err="1" smtClean="0"/>
              <a:t>đến</a:t>
            </a:r>
            <a:r>
              <a:rPr lang="en-US" sz="1600" dirty="0" smtClean="0"/>
              <a:t> MT</a:t>
            </a:r>
          </a:p>
          <a:p>
            <a:pPr algn="just">
              <a:spcBef>
                <a:spcPts val="600"/>
              </a:spcBef>
              <a:spcAft>
                <a:spcPts val="600"/>
              </a:spcAft>
            </a:pPr>
            <a:r>
              <a:rPr lang="en-US" sz="1600" dirty="0" smtClean="0"/>
              <a:t>     + </a:t>
            </a:r>
            <a:r>
              <a:rPr lang="en-US" sz="1600" dirty="0" err="1" smtClean="0"/>
              <a:t>Một</a:t>
            </a:r>
            <a:r>
              <a:rPr lang="en-US" sz="1600" dirty="0" smtClean="0"/>
              <a:t> </a:t>
            </a:r>
            <a:r>
              <a:rPr lang="en-US" sz="1600" dirty="0" err="1"/>
              <a:t>số</a:t>
            </a:r>
            <a:r>
              <a:rPr lang="en-US" sz="1600" dirty="0"/>
              <a:t> </a:t>
            </a:r>
            <a:r>
              <a:rPr lang="en-US" sz="1600" dirty="0" err="1"/>
              <a:t>địa</a:t>
            </a:r>
            <a:r>
              <a:rPr lang="en-US" sz="1600" dirty="0"/>
              <a:t> </a:t>
            </a:r>
            <a:r>
              <a:rPr lang="en-US" sz="1600" dirty="0" err="1"/>
              <a:t>phương</a:t>
            </a:r>
            <a:r>
              <a:rPr lang="en-US" sz="1600" dirty="0"/>
              <a:t> </a:t>
            </a:r>
            <a:r>
              <a:rPr lang="en-US" sz="1600" dirty="0" err="1"/>
              <a:t>bãi</a:t>
            </a:r>
            <a:r>
              <a:rPr lang="en-US" sz="1600" dirty="0"/>
              <a:t> </a:t>
            </a:r>
            <a:r>
              <a:rPr lang="en-US" sz="1600" dirty="0" err="1"/>
              <a:t>chôn</a:t>
            </a:r>
            <a:r>
              <a:rPr lang="en-US" sz="1600" dirty="0"/>
              <a:t> </a:t>
            </a:r>
            <a:r>
              <a:rPr lang="en-US" sz="1600" dirty="0" err="1"/>
              <a:t>lấp</a:t>
            </a:r>
            <a:r>
              <a:rPr lang="en-US" sz="1600" dirty="0"/>
              <a:t> </a:t>
            </a:r>
            <a:r>
              <a:rPr lang="en-US" sz="1600" dirty="0" err="1"/>
              <a:t>không</a:t>
            </a:r>
            <a:r>
              <a:rPr lang="en-US" sz="1600" dirty="0"/>
              <a:t> </a:t>
            </a:r>
            <a:r>
              <a:rPr lang="en-US" sz="1600" dirty="0" err="1"/>
              <a:t>đảm</a:t>
            </a:r>
            <a:r>
              <a:rPr lang="en-US" sz="1600" dirty="0"/>
              <a:t> </a:t>
            </a:r>
            <a:r>
              <a:rPr lang="en-US" sz="1600" dirty="0" err="1"/>
              <a:t>bảo</a:t>
            </a:r>
            <a:r>
              <a:rPr lang="en-US" sz="1600" dirty="0"/>
              <a:t> </a:t>
            </a:r>
            <a:r>
              <a:rPr lang="en-US" sz="1600" dirty="0" err="1"/>
              <a:t>môi</a:t>
            </a:r>
            <a:r>
              <a:rPr lang="en-US" sz="1600" dirty="0"/>
              <a:t> </a:t>
            </a:r>
            <a:r>
              <a:rPr lang="en-US" sz="1600" dirty="0" err="1"/>
              <a:t>trường</a:t>
            </a:r>
            <a:r>
              <a:rPr lang="en-US" sz="1600" dirty="0"/>
              <a:t>, </a:t>
            </a:r>
            <a:r>
              <a:rPr lang="en-US" sz="1600" dirty="0" err="1"/>
              <a:t>quá</a:t>
            </a:r>
            <a:r>
              <a:rPr lang="en-US" sz="1600" dirty="0"/>
              <a:t> </a:t>
            </a:r>
            <a:r>
              <a:rPr lang="en-US" sz="1600" dirty="0" err="1"/>
              <a:t>trình</a:t>
            </a:r>
            <a:r>
              <a:rPr lang="en-US" sz="1600" dirty="0"/>
              <a:t> </a:t>
            </a:r>
            <a:r>
              <a:rPr lang="en-US" sz="1600" dirty="0" err="1"/>
              <a:t>chôn</a:t>
            </a:r>
            <a:r>
              <a:rPr lang="en-US" sz="1600" dirty="0"/>
              <a:t> </a:t>
            </a:r>
            <a:r>
              <a:rPr lang="en-US" sz="1600" dirty="0" err="1"/>
              <a:t>lấp</a:t>
            </a:r>
            <a:r>
              <a:rPr lang="en-US" sz="1600" dirty="0"/>
              <a:t> </a:t>
            </a:r>
            <a:r>
              <a:rPr lang="en-US" sz="1600" dirty="0" err="1"/>
              <a:t>không</a:t>
            </a:r>
            <a:r>
              <a:rPr lang="en-US" sz="1600" dirty="0"/>
              <a:t> </a:t>
            </a:r>
            <a:r>
              <a:rPr lang="en-US" sz="1600" dirty="0" err="1"/>
              <a:t>hợp</a:t>
            </a:r>
            <a:r>
              <a:rPr lang="en-US" sz="1600" dirty="0"/>
              <a:t> </a:t>
            </a:r>
            <a:r>
              <a:rPr lang="en-US" sz="1600" dirty="0" err="1"/>
              <a:t>vệ</a:t>
            </a:r>
            <a:r>
              <a:rPr lang="en-US" sz="1600" dirty="0"/>
              <a:t> </a:t>
            </a:r>
            <a:r>
              <a:rPr lang="en-US" sz="1600" dirty="0" err="1"/>
              <a:t>sinh</a:t>
            </a:r>
            <a:r>
              <a:rPr lang="en-US" sz="1600" dirty="0"/>
              <a:t>. </a:t>
            </a:r>
            <a:endParaRPr lang="en-US" sz="1600" dirty="0" smtClean="0"/>
          </a:p>
          <a:p>
            <a:pPr marL="285750" indent="-285750" algn="just">
              <a:spcBef>
                <a:spcPts val="600"/>
              </a:spcBef>
              <a:spcAft>
                <a:spcPts val="600"/>
              </a:spcAft>
              <a:buFont typeface="Wingdings" pitchFamily="2" charset="2"/>
              <a:buChar char="Ø"/>
            </a:pPr>
            <a:r>
              <a:rPr lang="en-US" sz="1600" dirty="0" smtClean="0"/>
              <a:t> </a:t>
            </a:r>
            <a:r>
              <a:rPr lang="en-US" sz="1600" b="1" i="1" dirty="0" err="1" smtClean="0"/>
              <a:t>Xử</a:t>
            </a:r>
            <a:r>
              <a:rPr lang="en-US" sz="1600" b="1" i="1" dirty="0" smtClean="0"/>
              <a:t> </a:t>
            </a:r>
            <a:r>
              <a:rPr lang="en-US" sz="1600" b="1" i="1" dirty="0" err="1"/>
              <a:t>lý</a:t>
            </a:r>
            <a:r>
              <a:rPr lang="en-US" sz="1600" b="1" i="1" dirty="0"/>
              <a:t> </a:t>
            </a:r>
            <a:r>
              <a:rPr lang="en-US" sz="1600" b="1" i="1" dirty="0" err="1"/>
              <a:t>tiêu</a:t>
            </a:r>
            <a:r>
              <a:rPr lang="en-US" sz="1600" b="1" i="1" dirty="0"/>
              <a:t> </a:t>
            </a:r>
            <a:r>
              <a:rPr lang="en-US" sz="1600" b="1" i="1" dirty="0" err="1"/>
              <a:t>hủy</a:t>
            </a:r>
            <a:r>
              <a:rPr lang="en-US" sz="1600" b="1" i="1" dirty="0"/>
              <a:t> </a:t>
            </a:r>
            <a:r>
              <a:rPr lang="en-US" sz="1600" b="1" i="1" dirty="0" err="1"/>
              <a:t>bằng</a:t>
            </a:r>
            <a:r>
              <a:rPr lang="en-US" sz="1600" b="1" i="1" dirty="0"/>
              <a:t> </a:t>
            </a:r>
            <a:r>
              <a:rPr lang="en-US" sz="1600" b="1" i="1" dirty="0" err="1"/>
              <a:t>phương</a:t>
            </a:r>
            <a:r>
              <a:rPr lang="en-US" sz="1600" b="1" i="1" dirty="0"/>
              <a:t> </a:t>
            </a:r>
            <a:r>
              <a:rPr lang="en-US" sz="1600" b="1" i="1" dirty="0" err="1"/>
              <a:t>pháp</a:t>
            </a:r>
            <a:r>
              <a:rPr lang="en-US" sz="1600" b="1" i="1" dirty="0"/>
              <a:t> </a:t>
            </a:r>
            <a:r>
              <a:rPr lang="en-US" sz="1600" b="1" i="1" dirty="0" err="1" smtClean="0"/>
              <a:t>đốt</a:t>
            </a:r>
            <a:r>
              <a:rPr lang="en-US" sz="1600" b="1" i="1" dirty="0" smtClean="0"/>
              <a:t>:</a:t>
            </a:r>
            <a:r>
              <a:rPr lang="en-US" sz="1600" dirty="0" smtClean="0"/>
              <a:t> </a:t>
            </a:r>
            <a:r>
              <a:rPr lang="en-US" sz="1600" dirty="0" err="1" smtClean="0"/>
              <a:t>tạo</a:t>
            </a:r>
            <a:r>
              <a:rPr lang="en-US" sz="1600" dirty="0" smtClean="0"/>
              <a:t> </a:t>
            </a:r>
            <a:r>
              <a:rPr lang="en-US" sz="1600" dirty="0" err="1"/>
              <a:t>ra</a:t>
            </a:r>
            <a:r>
              <a:rPr lang="en-US" sz="1600" dirty="0"/>
              <a:t> </a:t>
            </a:r>
            <a:r>
              <a:rPr lang="en-US" sz="1600" dirty="0" err="1"/>
              <a:t>khí</a:t>
            </a:r>
            <a:r>
              <a:rPr lang="en-US" sz="1600" dirty="0"/>
              <a:t> </a:t>
            </a:r>
            <a:r>
              <a:rPr lang="en-US" sz="1600" dirty="0" err="1"/>
              <a:t>thải</a:t>
            </a:r>
            <a:r>
              <a:rPr lang="en-US" sz="1600" dirty="0"/>
              <a:t> </a:t>
            </a:r>
            <a:r>
              <a:rPr lang="en-US" sz="1600" dirty="0" err="1"/>
              <a:t>phát</a:t>
            </a:r>
            <a:r>
              <a:rPr lang="en-US" sz="1600" dirty="0"/>
              <a:t> </a:t>
            </a:r>
            <a:r>
              <a:rPr lang="en-US" sz="1600" dirty="0" err="1"/>
              <a:t>tán</a:t>
            </a:r>
            <a:r>
              <a:rPr lang="en-US" sz="1600" dirty="0"/>
              <a:t> </a:t>
            </a:r>
            <a:r>
              <a:rPr lang="en-US" sz="1600" dirty="0" err="1"/>
              <a:t>ra</a:t>
            </a:r>
            <a:r>
              <a:rPr lang="en-US" sz="1600" dirty="0"/>
              <a:t> </a:t>
            </a:r>
            <a:r>
              <a:rPr lang="en-US" sz="1600" dirty="0" err="1"/>
              <a:t>môi</a:t>
            </a:r>
            <a:r>
              <a:rPr lang="en-US" sz="1600" dirty="0"/>
              <a:t> </a:t>
            </a:r>
            <a:r>
              <a:rPr lang="en-US" sz="1600" dirty="0" err="1"/>
              <a:t>trường</a:t>
            </a:r>
            <a:r>
              <a:rPr lang="en-US" sz="1600" dirty="0"/>
              <a:t>, </a:t>
            </a:r>
            <a:r>
              <a:rPr lang="en-US" sz="1600" dirty="0" err="1"/>
              <a:t>nhất</a:t>
            </a:r>
            <a:r>
              <a:rPr lang="en-US" sz="1600" dirty="0"/>
              <a:t> </a:t>
            </a:r>
            <a:r>
              <a:rPr lang="en-US" sz="1600" dirty="0" err="1"/>
              <a:t>là</a:t>
            </a:r>
            <a:r>
              <a:rPr lang="en-US" sz="1600" dirty="0"/>
              <a:t> </a:t>
            </a:r>
            <a:r>
              <a:rPr lang="en-US" sz="1600" dirty="0" err="1"/>
              <a:t>xử</a:t>
            </a:r>
            <a:r>
              <a:rPr lang="en-US" sz="1600" dirty="0"/>
              <a:t> </a:t>
            </a:r>
            <a:r>
              <a:rPr lang="en-US" sz="1600" dirty="0" err="1"/>
              <a:t>lý</a:t>
            </a:r>
            <a:r>
              <a:rPr lang="en-US" sz="1600" dirty="0"/>
              <a:t> </a:t>
            </a:r>
            <a:r>
              <a:rPr lang="en-US" sz="1600" dirty="0" err="1"/>
              <a:t>đốt</a:t>
            </a:r>
            <a:r>
              <a:rPr lang="en-US" sz="1600" dirty="0"/>
              <a:t> </a:t>
            </a:r>
            <a:r>
              <a:rPr lang="en-US" sz="1600" dirty="0" err="1"/>
              <a:t>lộ</a:t>
            </a:r>
            <a:r>
              <a:rPr lang="en-US" sz="1600" dirty="0"/>
              <a:t> </a:t>
            </a:r>
            <a:r>
              <a:rPr lang="en-US" sz="1600" dirty="0" err="1"/>
              <a:t>thiên</a:t>
            </a:r>
            <a:r>
              <a:rPr lang="en-US" sz="1600" dirty="0"/>
              <a:t> ở </a:t>
            </a:r>
            <a:r>
              <a:rPr lang="en-US" sz="1600" dirty="0" err="1"/>
              <a:t>ngoài</a:t>
            </a:r>
            <a:r>
              <a:rPr lang="en-US" sz="1600" dirty="0"/>
              <a:t>, </a:t>
            </a:r>
            <a:r>
              <a:rPr lang="en-US" sz="1600" dirty="0" err="1"/>
              <a:t>đốt</a:t>
            </a:r>
            <a:r>
              <a:rPr lang="en-US" sz="1600" dirty="0"/>
              <a:t> ở </a:t>
            </a:r>
            <a:r>
              <a:rPr lang="en-US" sz="1600" dirty="0" err="1"/>
              <a:t>lò</a:t>
            </a:r>
            <a:r>
              <a:rPr lang="en-US" sz="1600" dirty="0"/>
              <a:t> </a:t>
            </a:r>
            <a:r>
              <a:rPr lang="en-US" sz="1600" dirty="0" err="1"/>
              <a:t>đốt</a:t>
            </a:r>
            <a:r>
              <a:rPr lang="en-US" sz="1600" dirty="0"/>
              <a:t> </a:t>
            </a:r>
            <a:r>
              <a:rPr lang="en-US" sz="1600" dirty="0" err="1"/>
              <a:t>công</a:t>
            </a:r>
            <a:r>
              <a:rPr lang="en-US" sz="1600" dirty="0"/>
              <a:t> </a:t>
            </a:r>
            <a:r>
              <a:rPr lang="en-US" sz="1600" dirty="0" err="1"/>
              <a:t>nghệ</a:t>
            </a:r>
            <a:r>
              <a:rPr lang="en-US" sz="1600" dirty="0"/>
              <a:t> </a:t>
            </a:r>
            <a:r>
              <a:rPr lang="en-US" sz="1600" dirty="0" err="1" smtClean="0"/>
              <a:t>cũ</a:t>
            </a:r>
            <a:r>
              <a:rPr lang="en-US" sz="1600" dirty="0" smtClean="0"/>
              <a:t>. </a:t>
            </a:r>
            <a:r>
              <a:rPr lang="en-US" sz="1600" dirty="0" err="1"/>
              <a:t>Một</a:t>
            </a:r>
            <a:r>
              <a:rPr lang="en-US" sz="1600" dirty="0"/>
              <a:t> </a:t>
            </a:r>
            <a:r>
              <a:rPr lang="en-US" sz="1600" dirty="0" err="1"/>
              <a:t>lượng</a:t>
            </a:r>
            <a:r>
              <a:rPr lang="en-US" sz="1600" dirty="0"/>
              <a:t> </a:t>
            </a:r>
            <a:r>
              <a:rPr lang="en-US" sz="1600" dirty="0" err="1"/>
              <a:t>lớn</a:t>
            </a:r>
            <a:r>
              <a:rPr lang="en-US" sz="1600" dirty="0"/>
              <a:t> </a:t>
            </a:r>
            <a:r>
              <a:rPr lang="en-US" sz="1600" dirty="0" err="1"/>
              <a:t>các</a:t>
            </a:r>
            <a:r>
              <a:rPr lang="en-US" sz="1600" dirty="0"/>
              <a:t> </a:t>
            </a:r>
            <a:r>
              <a:rPr lang="en-US" sz="1600" dirty="0" err="1"/>
              <a:t>chất</a:t>
            </a:r>
            <a:r>
              <a:rPr lang="en-US" sz="1600" dirty="0"/>
              <a:t> </a:t>
            </a:r>
            <a:r>
              <a:rPr lang="en-US" sz="1600" dirty="0" err="1"/>
              <a:t>hóa</a:t>
            </a:r>
            <a:r>
              <a:rPr lang="en-US" sz="1600" dirty="0"/>
              <a:t> </a:t>
            </a:r>
            <a:r>
              <a:rPr lang="en-US" sz="1600" dirty="0" err="1"/>
              <a:t>học</a:t>
            </a:r>
            <a:r>
              <a:rPr lang="en-US" sz="1600" dirty="0"/>
              <a:t>, </a:t>
            </a:r>
            <a:r>
              <a:rPr lang="en-US" sz="1600" dirty="0" err="1"/>
              <a:t>các</a:t>
            </a:r>
            <a:r>
              <a:rPr lang="en-US" sz="1600" dirty="0"/>
              <a:t> </a:t>
            </a:r>
            <a:r>
              <a:rPr lang="en-US" sz="1600" dirty="0" err="1"/>
              <a:t>chất</a:t>
            </a:r>
            <a:r>
              <a:rPr lang="en-US" sz="1600" dirty="0"/>
              <a:t> </a:t>
            </a:r>
            <a:r>
              <a:rPr lang="en-US" sz="1600" dirty="0" err="1"/>
              <a:t>độc</a:t>
            </a:r>
            <a:r>
              <a:rPr lang="en-US" sz="1600" dirty="0"/>
              <a:t> </a:t>
            </a:r>
            <a:r>
              <a:rPr lang="en-US" sz="1600" dirty="0" err="1"/>
              <a:t>hại</a:t>
            </a:r>
            <a:r>
              <a:rPr lang="en-US" sz="1600" dirty="0"/>
              <a:t> </a:t>
            </a:r>
            <a:r>
              <a:rPr lang="en-US" sz="1600" dirty="0" err="1"/>
              <a:t>được</a:t>
            </a:r>
            <a:r>
              <a:rPr lang="en-US" sz="1600" dirty="0"/>
              <a:t> </a:t>
            </a:r>
            <a:r>
              <a:rPr lang="en-US" sz="1600" dirty="0" err="1"/>
              <a:t>phát</a:t>
            </a:r>
            <a:r>
              <a:rPr lang="en-US" sz="1600" dirty="0"/>
              <a:t> </a:t>
            </a:r>
            <a:r>
              <a:rPr lang="en-US" sz="1600" dirty="0" err="1"/>
              <a:t>tán</a:t>
            </a:r>
            <a:r>
              <a:rPr lang="en-US" sz="1600" dirty="0"/>
              <a:t> </a:t>
            </a:r>
            <a:r>
              <a:rPr lang="en-US" sz="1600" dirty="0" err="1"/>
              <a:t>ra</a:t>
            </a:r>
            <a:r>
              <a:rPr lang="en-US" sz="1600" dirty="0"/>
              <a:t> </a:t>
            </a:r>
            <a:r>
              <a:rPr lang="en-US" sz="1600" dirty="0" err="1"/>
              <a:t>ngoài</a:t>
            </a:r>
            <a:r>
              <a:rPr lang="en-US" sz="1600" dirty="0"/>
              <a:t> </a:t>
            </a:r>
            <a:r>
              <a:rPr lang="en-US" sz="1600" dirty="0" err="1"/>
              <a:t>không</a:t>
            </a:r>
            <a:r>
              <a:rPr lang="en-US" sz="1600" dirty="0"/>
              <a:t> </a:t>
            </a:r>
            <a:r>
              <a:rPr lang="en-US" sz="1600" dirty="0" err="1" smtClean="0"/>
              <a:t>khí</a:t>
            </a:r>
            <a:r>
              <a:rPr lang="en-US" sz="1600" dirty="0" smtClean="0"/>
              <a:t>. </a:t>
            </a:r>
          </a:p>
          <a:p>
            <a:pPr algn="just">
              <a:spcBef>
                <a:spcPts val="600"/>
              </a:spcBef>
              <a:spcAft>
                <a:spcPts val="600"/>
              </a:spcAft>
            </a:pPr>
            <a:r>
              <a:rPr lang="en-US" sz="1600" dirty="0"/>
              <a:t>+ </a:t>
            </a:r>
            <a:r>
              <a:rPr lang="en-US" sz="1600" dirty="0" err="1"/>
              <a:t>Hàng</a:t>
            </a:r>
            <a:r>
              <a:rPr lang="en-US" sz="1600" dirty="0"/>
              <a:t> </a:t>
            </a:r>
            <a:r>
              <a:rPr lang="en-US" sz="1600" dirty="0" err="1"/>
              <a:t>giả</a:t>
            </a:r>
            <a:r>
              <a:rPr lang="en-US" sz="1600" dirty="0"/>
              <a:t>, </a:t>
            </a:r>
            <a:r>
              <a:rPr lang="en-US" sz="1600" dirty="0" err="1"/>
              <a:t>hàng</a:t>
            </a:r>
            <a:r>
              <a:rPr lang="en-US" sz="1600" dirty="0"/>
              <a:t> </a:t>
            </a:r>
            <a:r>
              <a:rPr lang="en-US" sz="1600" dirty="0" err="1"/>
              <a:t>kém</a:t>
            </a:r>
            <a:r>
              <a:rPr lang="en-US" sz="1600" dirty="0"/>
              <a:t> </a:t>
            </a:r>
            <a:r>
              <a:rPr lang="en-US" sz="1600" dirty="0" err="1"/>
              <a:t>chất</a:t>
            </a:r>
            <a:r>
              <a:rPr lang="en-US" sz="1600" dirty="0"/>
              <a:t> </a:t>
            </a:r>
            <a:r>
              <a:rPr lang="en-US" sz="1600" dirty="0" err="1"/>
              <a:t>lượng</a:t>
            </a:r>
            <a:r>
              <a:rPr lang="en-US" sz="1600" dirty="0"/>
              <a:t> </a:t>
            </a:r>
            <a:r>
              <a:rPr lang="en-US" sz="1600" dirty="0" err="1"/>
              <a:t>được</a:t>
            </a:r>
            <a:r>
              <a:rPr lang="en-US" sz="1600" dirty="0"/>
              <a:t> </a:t>
            </a:r>
            <a:r>
              <a:rPr lang="en-US" sz="1600" dirty="0" err="1"/>
              <a:t>làm</a:t>
            </a:r>
            <a:r>
              <a:rPr lang="en-US" sz="1600" dirty="0"/>
              <a:t> </a:t>
            </a:r>
            <a:r>
              <a:rPr lang="en-US" sz="1600" dirty="0" err="1"/>
              <a:t>từ</a:t>
            </a:r>
            <a:r>
              <a:rPr lang="en-US" sz="1600" dirty="0"/>
              <a:t> </a:t>
            </a:r>
            <a:r>
              <a:rPr lang="en-US" sz="1600" dirty="0" err="1"/>
              <a:t>các</a:t>
            </a:r>
            <a:r>
              <a:rPr lang="en-US" sz="1600" dirty="0"/>
              <a:t> </a:t>
            </a:r>
            <a:r>
              <a:rPr lang="en-US" sz="1600" dirty="0" err="1"/>
              <a:t>chất</a:t>
            </a:r>
            <a:r>
              <a:rPr lang="en-US" sz="1600" dirty="0"/>
              <a:t> </a:t>
            </a:r>
            <a:r>
              <a:rPr lang="en-US" sz="1600" dirty="0" err="1"/>
              <a:t>có</a:t>
            </a:r>
            <a:r>
              <a:rPr lang="en-US" sz="1600" dirty="0"/>
              <a:t> </a:t>
            </a:r>
            <a:r>
              <a:rPr lang="en-US" sz="1600" dirty="0" err="1"/>
              <a:t>thời</a:t>
            </a:r>
            <a:r>
              <a:rPr lang="en-US" sz="1600" dirty="0"/>
              <a:t> </a:t>
            </a:r>
            <a:r>
              <a:rPr lang="en-US" sz="1600" dirty="0" err="1"/>
              <a:t>gian</a:t>
            </a:r>
            <a:r>
              <a:rPr lang="en-US" sz="1600" dirty="0"/>
              <a:t> </a:t>
            </a:r>
            <a:r>
              <a:rPr lang="en-US" sz="1600" dirty="0" err="1"/>
              <a:t>phân</a:t>
            </a:r>
            <a:r>
              <a:rPr lang="en-US" sz="1600" dirty="0"/>
              <a:t> </a:t>
            </a:r>
            <a:r>
              <a:rPr lang="en-US" sz="1600" dirty="0" err="1"/>
              <a:t>hủy</a:t>
            </a:r>
            <a:r>
              <a:rPr lang="en-US" sz="1600" dirty="0"/>
              <a:t> </a:t>
            </a:r>
            <a:r>
              <a:rPr lang="en-US" sz="1600" dirty="0" err="1"/>
              <a:t>dài</a:t>
            </a:r>
            <a:r>
              <a:rPr lang="en-US" sz="1600" dirty="0"/>
              <a:t> </a:t>
            </a:r>
            <a:r>
              <a:rPr lang="en-US" sz="1600" dirty="0" err="1"/>
              <a:t>như</a:t>
            </a:r>
            <a:r>
              <a:rPr lang="en-US" sz="1600" dirty="0"/>
              <a:t> </a:t>
            </a:r>
            <a:r>
              <a:rPr lang="en-US" sz="1600" dirty="0" err="1"/>
              <a:t>nhựa</a:t>
            </a:r>
            <a:r>
              <a:rPr lang="en-US" sz="1600" dirty="0"/>
              <a:t>, </a:t>
            </a:r>
            <a:r>
              <a:rPr lang="en-US" sz="1600" dirty="0" err="1"/>
              <a:t>vải</a:t>
            </a:r>
            <a:r>
              <a:rPr lang="en-US" sz="1600" dirty="0"/>
              <a:t>, </a:t>
            </a:r>
            <a:r>
              <a:rPr lang="en-US" sz="1600" dirty="0" err="1"/>
              <a:t>sắt</a:t>
            </a:r>
            <a:r>
              <a:rPr lang="en-US" sz="1600" dirty="0"/>
              <a:t>, </a:t>
            </a:r>
            <a:r>
              <a:rPr lang="en-US" sz="1600" dirty="0" err="1"/>
              <a:t>inox</a:t>
            </a:r>
            <a:r>
              <a:rPr lang="en-US" sz="1600" dirty="0"/>
              <a:t>, </a:t>
            </a:r>
            <a:r>
              <a:rPr lang="en-US" sz="1600" dirty="0" err="1"/>
              <a:t>đầu</a:t>
            </a:r>
            <a:r>
              <a:rPr lang="en-US" sz="1600" dirty="0"/>
              <a:t> </a:t>
            </a:r>
            <a:r>
              <a:rPr lang="en-US" sz="1600" dirty="0" err="1"/>
              <a:t>lọc</a:t>
            </a:r>
            <a:r>
              <a:rPr lang="en-US" sz="1600" dirty="0"/>
              <a:t> </a:t>
            </a:r>
            <a:r>
              <a:rPr lang="en-US" sz="1600" dirty="0" err="1"/>
              <a:t>thuốc</a:t>
            </a:r>
            <a:r>
              <a:rPr lang="en-US" sz="1600" dirty="0"/>
              <a:t> </a:t>
            </a:r>
            <a:r>
              <a:rPr lang="en-US" sz="1600" dirty="0" err="1"/>
              <a:t>lá</a:t>
            </a:r>
            <a:r>
              <a:rPr lang="en-US" sz="1600" dirty="0"/>
              <a:t> </a:t>
            </a:r>
            <a:r>
              <a:rPr lang="en-US" sz="1600" dirty="0" err="1"/>
              <a:t>nếu</a:t>
            </a:r>
            <a:r>
              <a:rPr lang="en-US" sz="1600" dirty="0"/>
              <a:t> </a:t>
            </a:r>
            <a:r>
              <a:rPr lang="en-US" sz="1600" dirty="0" err="1"/>
              <a:t>tiêu</a:t>
            </a:r>
            <a:r>
              <a:rPr lang="en-US" sz="1600" dirty="0"/>
              <a:t> </a:t>
            </a:r>
            <a:r>
              <a:rPr lang="en-US" sz="1600" dirty="0" err="1"/>
              <a:t>hủy</a:t>
            </a:r>
            <a:r>
              <a:rPr lang="en-US" sz="1600" dirty="0"/>
              <a:t> </a:t>
            </a:r>
            <a:r>
              <a:rPr lang="en-US" sz="1600" dirty="0" err="1"/>
              <a:t>bằng</a:t>
            </a:r>
            <a:r>
              <a:rPr lang="en-US" sz="1600" dirty="0"/>
              <a:t> </a:t>
            </a:r>
            <a:r>
              <a:rPr lang="en-US" sz="1600" dirty="0" err="1"/>
              <a:t>hình</a:t>
            </a:r>
            <a:r>
              <a:rPr lang="en-US" sz="1600" dirty="0"/>
              <a:t> </a:t>
            </a:r>
            <a:r>
              <a:rPr lang="en-US" sz="1600" dirty="0" err="1"/>
              <a:t>thức</a:t>
            </a:r>
            <a:r>
              <a:rPr lang="en-US" sz="1600" dirty="0"/>
              <a:t> </a:t>
            </a:r>
            <a:r>
              <a:rPr lang="en-US" sz="1600" dirty="0" err="1"/>
              <a:t>đốt</a:t>
            </a:r>
            <a:r>
              <a:rPr lang="en-US" sz="1600" dirty="0"/>
              <a:t>, </a:t>
            </a:r>
            <a:r>
              <a:rPr lang="en-US" sz="1600" dirty="0" err="1"/>
              <a:t>chôn</a:t>
            </a:r>
            <a:r>
              <a:rPr lang="en-US" sz="1600" dirty="0"/>
              <a:t> </a:t>
            </a:r>
            <a:r>
              <a:rPr lang="en-US" sz="1600" dirty="0" err="1"/>
              <a:t>lấp</a:t>
            </a:r>
            <a:r>
              <a:rPr lang="en-US" sz="1600" dirty="0"/>
              <a:t> </a:t>
            </a:r>
            <a:r>
              <a:rPr lang="en-US" sz="1600" dirty="0" err="1"/>
              <a:t>tại</a:t>
            </a:r>
            <a:r>
              <a:rPr lang="en-US" sz="1600" dirty="0"/>
              <a:t> </a:t>
            </a:r>
            <a:r>
              <a:rPr lang="en-US" sz="1600" dirty="0" err="1"/>
              <a:t>bãi</a:t>
            </a:r>
            <a:r>
              <a:rPr lang="en-US" sz="1600" dirty="0"/>
              <a:t> </a:t>
            </a:r>
            <a:r>
              <a:rPr lang="en-US" sz="1600" dirty="0" err="1"/>
              <a:t>rác</a:t>
            </a:r>
            <a:r>
              <a:rPr lang="en-US" sz="1600" dirty="0"/>
              <a:t> </a:t>
            </a:r>
            <a:r>
              <a:rPr lang="en-US" sz="1600" dirty="0" err="1"/>
              <a:t>lộ</a:t>
            </a:r>
            <a:r>
              <a:rPr lang="en-US" sz="1600" dirty="0"/>
              <a:t> </a:t>
            </a:r>
            <a:r>
              <a:rPr lang="en-US" sz="1600" dirty="0" err="1"/>
              <a:t>thiên</a:t>
            </a:r>
            <a:r>
              <a:rPr lang="en-US" sz="1600" dirty="0"/>
              <a:t> </a:t>
            </a:r>
            <a:r>
              <a:rPr lang="en-US" sz="1600" dirty="0" err="1"/>
              <a:t>dẫn</a:t>
            </a:r>
            <a:r>
              <a:rPr lang="en-US" sz="1600" dirty="0"/>
              <a:t> </a:t>
            </a:r>
            <a:r>
              <a:rPr lang="en-US" sz="1600" dirty="0" err="1"/>
              <a:t>đến</a:t>
            </a:r>
            <a:r>
              <a:rPr lang="en-US" sz="1600" dirty="0"/>
              <a:t> </a:t>
            </a:r>
            <a:r>
              <a:rPr lang="en-US" sz="1600" dirty="0" err="1"/>
              <a:t>môi</a:t>
            </a:r>
            <a:r>
              <a:rPr lang="en-US" sz="1600" dirty="0"/>
              <a:t> </a:t>
            </a:r>
            <a:r>
              <a:rPr lang="en-US" sz="1600" dirty="0" err="1"/>
              <a:t>trường</a:t>
            </a:r>
            <a:r>
              <a:rPr lang="en-US" sz="1600" dirty="0"/>
              <a:t> </a:t>
            </a:r>
            <a:r>
              <a:rPr lang="en-US" sz="1600" dirty="0" err="1"/>
              <a:t>đất</a:t>
            </a:r>
            <a:r>
              <a:rPr lang="en-US" sz="1600" dirty="0"/>
              <a:t> </a:t>
            </a:r>
            <a:r>
              <a:rPr lang="en-US" sz="1600" dirty="0" err="1"/>
              <a:t>bị</a:t>
            </a:r>
            <a:r>
              <a:rPr lang="en-US" sz="1600" dirty="0"/>
              <a:t> ô </a:t>
            </a:r>
            <a:r>
              <a:rPr lang="en-US" sz="1600" dirty="0" err="1"/>
              <a:t>nhiễm</a:t>
            </a:r>
            <a:r>
              <a:rPr lang="en-US" sz="1600" dirty="0"/>
              <a:t> </a:t>
            </a:r>
            <a:r>
              <a:rPr lang="en-US" sz="1600" dirty="0" err="1"/>
              <a:t>nghiêm</a:t>
            </a:r>
            <a:r>
              <a:rPr lang="en-US" sz="1600" dirty="0"/>
              <a:t> </a:t>
            </a:r>
            <a:r>
              <a:rPr lang="en-US" sz="1600" dirty="0" err="1"/>
              <a:t>trọng</a:t>
            </a:r>
            <a:r>
              <a:rPr lang="en-US" sz="1600" dirty="0"/>
              <a:t>. </a:t>
            </a:r>
          </a:p>
          <a:p>
            <a:pPr algn="just">
              <a:spcBef>
                <a:spcPts val="600"/>
              </a:spcBef>
              <a:spcAft>
                <a:spcPts val="600"/>
              </a:spcAft>
            </a:pPr>
            <a:r>
              <a:rPr lang="en-US" sz="1600" dirty="0" smtClean="0"/>
              <a:t>+ </a:t>
            </a:r>
            <a:r>
              <a:rPr lang="en-US" sz="1600" dirty="0" err="1" smtClean="0"/>
              <a:t>Phương</a:t>
            </a:r>
            <a:r>
              <a:rPr lang="en-US" sz="1600" dirty="0" smtClean="0"/>
              <a:t> </a:t>
            </a:r>
            <a:r>
              <a:rPr lang="en-US" sz="1600" dirty="0" err="1"/>
              <a:t>pháp</a:t>
            </a:r>
            <a:r>
              <a:rPr lang="en-US" sz="1600" dirty="0"/>
              <a:t> </a:t>
            </a:r>
            <a:r>
              <a:rPr lang="en-US" sz="1600" dirty="0" err="1"/>
              <a:t>hủy</a:t>
            </a:r>
            <a:r>
              <a:rPr lang="en-US" sz="1600" dirty="0"/>
              <a:t> </a:t>
            </a:r>
            <a:r>
              <a:rPr lang="en-US" sz="1600" dirty="0" err="1"/>
              <a:t>đốt</a:t>
            </a:r>
            <a:r>
              <a:rPr lang="en-US" sz="1600" dirty="0"/>
              <a:t> </a:t>
            </a:r>
            <a:r>
              <a:rPr lang="en-US" sz="1600" dirty="0" err="1"/>
              <a:t>sẽ</a:t>
            </a:r>
            <a:r>
              <a:rPr lang="en-US" sz="1600" dirty="0"/>
              <a:t> </a:t>
            </a:r>
            <a:r>
              <a:rPr lang="en-US" sz="1600" dirty="0" err="1" smtClean="0"/>
              <a:t>hạn</a:t>
            </a:r>
            <a:r>
              <a:rPr lang="en-US" sz="1600" dirty="0" smtClean="0"/>
              <a:t> </a:t>
            </a:r>
            <a:r>
              <a:rPr lang="en-US" sz="1600" dirty="0" err="1"/>
              <a:t>chế</a:t>
            </a:r>
            <a:r>
              <a:rPr lang="en-US" sz="1600" dirty="0"/>
              <a:t> </a:t>
            </a:r>
            <a:r>
              <a:rPr lang="en-US" sz="1600" dirty="0" err="1" smtClean="0"/>
              <a:t>và</a:t>
            </a:r>
            <a:r>
              <a:rPr lang="en-US" sz="1600" dirty="0" smtClean="0"/>
              <a:t> </a:t>
            </a:r>
            <a:r>
              <a:rPr lang="en-US" sz="1600" dirty="0" err="1" smtClean="0"/>
              <a:t>ảnh</a:t>
            </a:r>
            <a:r>
              <a:rPr lang="en-US" sz="1600" dirty="0" smtClean="0"/>
              <a:t> </a:t>
            </a:r>
            <a:r>
              <a:rPr lang="en-US" sz="1600" dirty="0" err="1"/>
              <a:t>hưởng</a:t>
            </a:r>
            <a:r>
              <a:rPr lang="en-US" sz="1600" dirty="0"/>
              <a:t> </a:t>
            </a:r>
            <a:r>
              <a:rPr lang="en-US" sz="1600" dirty="0" err="1"/>
              <a:t>không</a:t>
            </a:r>
            <a:r>
              <a:rPr lang="en-US" sz="1600" dirty="0"/>
              <a:t> </a:t>
            </a:r>
            <a:r>
              <a:rPr lang="en-US" sz="1600" dirty="0" err="1"/>
              <a:t>đáng</a:t>
            </a:r>
            <a:r>
              <a:rPr lang="en-US" sz="1600" dirty="0"/>
              <a:t> </a:t>
            </a:r>
            <a:r>
              <a:rPr lang="en-US" sz="1600" dirty="0" err="1"/>
              <a:t>kể</a:t>
            </a:r>
            <a:r>
              <a:rPr lang="en-US" sz="1600" dirty="0"/>
              <a:t> </a:t>
            </a:r>
            <a:r>
              <a:rPr lang="en-US" sz="1600" dirty="0" err="1"/>
              <a:t>nếu</a:t>
            </a:r>
            <a:r>
              <a:rPr lang="en-US" sz="1600" dirty="0"/>
              <a:t> </a:t>
            </a:r>
            <a:r>
              <a:rPr lang="en-US" sz="1600" dirty="0" err="1"/>
              <a:t>được</a:t>
            </a:r>
            <a:r>
              <a:rPr lang="en-US" sz="1600" dirty="0"/>
              <a:t> </a:t>
            </a:r>
            <a:r>
              <a:rPr lang="en-US" sz="1600" dirty="0" err="1"/>
              <a:t>xử</a:t>
            </a:r>
            <a:r>
              <a:rPr lang="en-US" sz="1600" dirty="0"/>
              <a:t> </a:t>
            </a:r>
            <a:r>
              <a:rPr lang="en-US" sz="1600" dirty="0" err="1"/>
              <a:t>lý</a:t>
            </a:r>
            <a:r>
              <a:rPr lang="en-US" sz="1600" dirty="0"/>
              <a:t> </a:t>
            </a:r>
            <a:r>
              <a:rPr lang="en-US" sz="1600" dirty="0" err="1"/>
              <a:t>đốt</a:t>
            </a:r>
            <a:r>
              <a:rPr lang="en-US" sz="1600" dirty="0"/>
              <a:t> </a:t>
            </a:r>
            <a:r>
              <a:rPr lang="en-US" sz="1600" dirty="0" err="1"/>
              <a:t>trong</a:t>
            </a:r>
            <a:r>
              <a:rPr lang="en-US" sz="1600" dirty="0"/>
              <a:t> </a:t>
            </a:r>
            <a:r>
              <a:rPr lang="en-US" sz="1600" dirty="0" err="1"/>
              <a:t>lò</a:t>
            </a:r>
            <a:r>
              <a:rPr lang="en-US" sz="1600" dirty="0"/>
              <a:t> </a:t>
            </a:r>
            <a:r>
              <a:rPr lang="en-US" sz="1600" dirty="0" err="1"/>
              <a:t>đốt</a:t>
            </a:r>
            <a:r>
              <a:rPr lang="en-US" sz="1600" dirty="0"/>
              <a:t> </a:t>
            </a:r>
            <a:r>
              <a:rPr lang="en-US" sz="1600" dirty="0" err="1"/>
              <a:t>công</a:t>
            </a:r>
            <a:r>
              <a:rPr lang="en-US" sz="1600" dirty="0"/>
              <a:t> </a:t>
            </a:r>
            <a:r>
              <a:rPr lang="en-US" sz="1600" dirty="0" err="1"/>
              <a:t>nghệ</a:t>
            </a:r>
            <a:r>
              <a:rPr lang="en-US" sz="1600" dirty="0"/>
              <a:t> </a:t>
            </a:r>
            <a:r>
              <a:rPr lang="en-US" sz="1600" dirty="0" err="1"/>
              <a:t>cao</a:t>
            </a:r>
            <a:r>
              <a:rPr lang="en-US" sz="1600" dirty="0"/>
              <a:t>, </a:t>
            </a:r>
            <a:r>
              <a:rPr lang="en-US" sz="1600" dirty="0" err="1"/>
              <a:t>lò</a:t>
            </a:r>
            <a:r>
              <a:rPr lang="en-US" sz="1600" dirty="0"/>
              <a:t> </a:t>
            </a:r>
            <a:r>
              <a:rPr lang="en-US" sz="1600" dirty="0" err="1"/>
              <a:t>đốt</a:t>
            </a:r>
            <a:r>
              <a:rPr lang="en-US" sz="1600" dirty="0"/>
              <a:t> </a:t>
            </a:r>
            <a:r>
              <a:rPr lang="en-US" sz="1600" dirty="0" err="1"/>
              <a:t>xử</a:t>
            </a:r>
            <a:r>
              <a:rPr lang="en-US" sz="1600" dirty="0"/>
              <a:t> </a:t>
            </a:r>
            <a:r>
              <a:rPr lang="en-US" sz="1600" dirty="0" err="1"/>
              <a:t>lý</a:t>
            </a:r>
            <a:r>
              <a:rPr lang="en-US" sz="1600" dirty="0"/>
              <a:t> CTNH </a:t>
            </a:r>
            <a:r>
              <a:rPr lang="en-US" sz="1600" dirty="0" err="1"/>
              <a:t>được</a:t>
            </a:r>
            <a:r>
              <a:rPr lang="en-US" sz="1600" dirty="0"/>
              <a:t> </a:t>
            </a:r>
            <a:r>
              <a:rPr lang="en-US" sz="1600" dirty="0" err="1"/>
              <a:t>Bộ</a:t>
            </a:r>
            <a:r>
              <a:rPr lang="en-US" sz="1600" dirty="0"/>
              <a:t> TNMT </a:t>
            </a:r>
            <a:r>
              <a:rPr lang="en-US" sz="1600" dirty="0" err="1"/>
              <a:t>cấp</a:t>
            </a:r>
            <a:r>
              <a:rPr lang="en-US" sz="1600" dirty="0"/>
              <a:t> </a:t>
            </a:r>
            <a:r>
              <a:rPr lang="en-US" sz="1600" dirty="0" err="1"/>
              <a:t>phép</a:t>
            </a:r>
            <a:r>
              <a:rPr lang="en-US" sz="1600" dirty="0"/>
              <a:t>.</a:t>
            </a:r>
          </a:p>
        </p:txBody>
      </p:sp>
    </p:spTree>
    <p:extLst>
      <p:ext uri="{BB962C8B-B14F-4D97-AF65-F5344CB8AC3E}">
        <p14:creationId xmlns:p14="http://schemas.microsoft.com/office/powerpoint/2010/main" val="3053481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853" y="1268760"/>
            <a:ext cx="8686800" cy="5472608"/>
          </a:xfrm>
        </p:spPr>
        <p:txBody>
          <a:bodyPr>
            <a:noAutofit/>
          </a:bodyPr>
          <a:lstStyle/>
          <a:p>
            <a:pPr algn="just">
              <a:spcBef>
                <a:spcPts val="200"/>
              </a:spcBef>
              <a:spcAft>
                <a:spcPts val="200"/>
              </a:spcAft>
              <a:buFont typeface="Arial" charset="0"/>
              <a:buChar char="•"/>
            </a:pPr>
            <a:endParaRPr lang="en-US" sz="800" b="1" dirty="0">
              <a:latin typeface="Times New Roman" pitchFamily="18" charset="0"/>
              <a:cs typeface="Times New Roman" pitchFamily="18" charset="0"/>
            </a:endParaRPr>
          </a:p>
          <a:p>
            <a:pPr algn="just">
              <a:spcBef>
                <a:spcPts val="200"/>
              </a:spcBef>
              <a:spcAft>
                <a:spcPts val="200"/>
              </a:spcAft>
              <a:buFont typeface="Arial" charset="0"/>
              <a:buChar char="•"/>
            </a:pPr>
            <a:r>
              <a:rPr lang="en-US" sz="1700" b="1" dirty="0">
                <a:latin typeface="Times New Roman" pitchFamily="18" charset="0"/>
                <a:cs typeface="Times New Roman" pitchFamily="18" charset="0"/>
              </a:rPr>
              <a:t>1. </a:t>
            </a:r>
            <a:r>
              <a:rPr lang="vi-VN" sz="1700" b="1" dirty="0">
                <a:latin typeface="Times New Roman" pitchFamily="18" charset="0"/>
                <a:cs typeface="Times New Roman" pitchFamily="18" charset="0"/>
              </a:rPr>
              <a:t>Những kết quả đạt được</a:t>
            </a:r>
            <a:endParaRPr lang="en-US" sz="1700" b="1" dirty="0">
              <a:latin typeface="Times New Roman" pitchFamily="18" charset="0"/>
              <a:cs typeface="Times New Roman" pitchFamily="18" charset="0"/>
            </a:endParaRPr>
          </a:p>
          <a:p>
            <a:pPr algn="just">
              <a:spcBef>
                <a:spcPts val="600"/>
              </a:spcBef>
              <a:spcAft>
                <a:spcPts val="600"/>
              </a:spcAft>
              <a:buFont typeface="Arial" charset="0"/>
              <a:buChar char="•"/>
            </a:pPr>
            <a:r>
              <a:rPr lang="vi-VN" sz="1800" dirty="0">
                <a:latin typeface="Times New Roman" pitchFamily="18" charset="0"/>
                <a:cs typeface="Times New Roman" pitchFamily="18" charset="0"/>
              </a:rPr>
              <a:t>- Việc quản lý môi trường đang thực hiện theo quy định của Luật Bảo vệ môi trường mới năm 2020 và các văn bản quy định, hướng dẫn có liên quan. </a:t>
            </a:r>
            <a:endParaRPr lang="en-US" sz="1800" dirty="0" smtClean="0">
              <a:latin typeface="Times New Roman" pitchFamily="18" charset="0"/>
              <a:cs typeface="Times New Roman" pitchFamily="18" charset="0"/>
            </a:endParaRPr>
          </a:p>
          <a:p>
            <a:pPr algn="just">
              <a:spcBef>
                <a:spcPts val="600"/>
              </a:spcBef>
              <a:spcAft>
                <a:spcPts val="600"/>
              </a:spcAft>
              <a:buFont typeface="Arial" charset="0"/>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Một </a:t>
            </a:r>
            <a:r>
              <a:rPr lang="vi-VN" sz="1800" dirty="0">
                <a:latin typeface="Times New Roman" pitchFamily="18" charset="0"/>
                <a:cs typeface="Times New Roman" pitchFamily="18" charset="0"/>
              </a:rPr>
              <a:t>số địa phương đã luôn cập nhật và áp dụng những chính sách mới, thực hiện rất đầy đủ quy trình xử lý quản lý tiêu hủy như lưu kho, thành lập hội đồng phân loại, chọn hình thức tiêu hủy, lựa chọn đơn vị chức năng xử lý tiêu hủy, đảm bảo quá trình quản lý, lưu kho, tiêu hủy đảm bảo yêu cầu bảo vệ môi trường.</a:t>
            </a:r>
          </a:p>
          <a:p>
            <a:pPr algn="just">
              <a:spcBef>
                <a:spcPts val="600"/>
              </a:spcBef>
              <a:spcAft>
                <a:spcPts val="600"/>
              </a:spcAft>
              <a:buFont typeface="Arial" charset="0"/>
              <a:buChar char="•"/>
            </a:pPr>
            <a:r>
              <a:rPr lang="vi-VN" sz="1800" dirty="0">
                <a:latin typeface="Times New Roman" pitchFamily="18" charset="0"/>
                <a:cs typeface="Times New Roman" pitchFamily="18" charset="0"/>
              </a:rPr>
              <a:t>- Hoạt động quản lý tiêu hủy của một số địa phương cơ bản thực hiện đảm bảo an toàn môi trường và tiết kiệm chí phí. </a:t>
            </a:r>
          </a:p>
          <a:p>
            <a:pPr algn="just">
              <a:spcBef>
                <a:spcPts val="600"/>
              </a:spcBef>
              <a:spcAft>
                <a:spcPts val="600"/>
              </a:spcAft>
              <a:buFont typeface="Arial" charset="0"/>
              <a:buChar char="•"/>
            </a:pPr>
            <a:r>
              <a:rPr lang="vi-VN" sz="1800" dirty="0">
                <a:latin typeface="Times New Roman" pitchFamily="18" charset="0"/>
                <a:cs typeface="Times New Roman" pitchFamily="18" charset="0"/>
              </a:rPr>
              <a:t>- Một số tỉnh, thành phố xử lý tiêu hủy bằng nhiều hình thức, phương pháp: đốt, tái chế và đồng xử lý. Hiện tại, phương pháp đồng xử lý đang được áp dụng ở một số thành phố lớn như TP.Hồ Chí Minh, Đà Nẵng, Hà Nội…. là giải pháp cần được khuyến khích đáp ứng phát triển kinh tế tuần hoàn, trong đó kết hợp cơ sở sản xuất sẵn có để tái chế, xử lý, thu hồi năng lượng từ chất thải- chất thải được sử dụng làm nguyên – vật liệu, nhiên liệu thay thế hoặc được xử lý. </a:t>
            </a:r>
          </a:p>
          <a:p>
            <a:pPr algn="just">
              <a:spcBef>
                <a:spcPts val="200"/>
              </a:spcBef>
              <a:spcAft>
                <a:spcPts val="200"/>
              </a:spcAft>
              <a:buFont typeface="Arial" charset="0"/>
              <a:buChar char="•"/>
            </a:pPr>
            <a:endParaRPr lang="en-US" sz="1700" b="1" dirty="0">
              <a:latin typeface="Times New Roman" pitchFamily="18" charset="0"/>
              <a:cs typeface="Times New Roman" pitchFamily="18" charset="0"/>
            </a:endParaRPr>
          </a:p>
        </p:txBody>
      </p:sp>
      <p:sp>
        <p:nvSpPr>
          <p:cNvPr id="9" name="Content Placeholder 2"/>
          <p:cNvSpPr txBox="1">
            <a:spLocks/>
          </p:cNvSpPr>
          <p:nvPr/>
        </p:nvSpPr>
        <p:spPr>
          <a:xfrm>
            <a:off x="215765" y="116632"/>
            <a:ext cx="8784976"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ĐÁNH </a:t>
            </a:r>
            <a:r>
              <a:rPr lang="vi-VN" sz="1600" b="1" dirty="0">
                <a:latin typeface="Times New Roman" pitchFamily="18" charset="0"/>
                <a:ea typeface="Calibri"/>
                <a:cs typeface="Times New Roman" pitchFamily="18" charset="0"/>
              </a:rPr>
              <a:t>GIÁ THỰC TRẠNG HOẠT ĐỘNG QUẢN LÝ VÀ TIÊU HỦY HÀNG GIẢ, HÀNG KÉM CHẤT LƯỢNG Ở NƯỚC TA VÀ CÁC TÁC ĐỘNG </a:t>
            </a:r>
            <a:r>
              <a:rPr lang="vi-VN" sz="1600" b="1" dirty="0" smtClean="0">
                <a:latin typeface="Times New Roman" pitchFamily="18" charset="0"/>
                <a:ea typeface="Calibri"/>
                <a:cs typeface="Times New Roman" pitchFamily="18" charset="0"/>
              </a:rPr>
              <a:t>TỚI </a:t>
            </a:r>
            <a:r>
              <a:rPr lang="vi-VN" sz="1600" b="1" dirty="0">
                <a:latin typeface="Times New Roman" pitchFamily="18" charset="0"/>
                <a:ea typeface="Calibri"/>
                <a:cs typeface="Times New Roman" pitchFamily="18" charset="0"/>
              </a:rPr>
              <a:t>MÔI TRƯỜNG</a:t>
            </a:r>
            <a:endParaRPr lang="en-US" sz="1600" dirty="0"/>
          </a:p>
        </p:txBody>
      </p:sp>
    </p:spTree>
    <p:extLst>
      <p:ext uri="{BB962C8B-B14F-4D97-AF65-F5344CB8AC3E}">
        <p14:creationId xmlns:p14="http://schemas.microsoft.com/office/powerpoint/2010/main" val="2840039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853" y="1268760"/>
            <a:ext cx="8686800" cy="5472608"/>
          </a:xfrm>
        </p:spPr>
        <p:txBody>
          <a:bodyPr>
            <a:noAutofit/>
          </a:bodyPr>
          <a:lstStyle/>
          <a:p>
            <a:pPr algn="just">
              <a:spcBef>
                <a:spcPts val="200"/>
              </a:spcBef>
              <a:spcAft>
                <a:spcPts val="200"/>
              </a:spcAft>
              <a:buFont typeface="Arial" charset="0"/>
              <a:buChar char="•"/>
            </a:pPr>
            <a:r>
              <a:rPr lang="en-US" sz="1700" b="1" dirty="0" smtClean="0">
                <a:latin typeface="Times New Roman" pitchFamily="18" charset="0"/>
                <a:cs typeface="Times New Roman" pitchFamily="18" charset="0"/>
              </a:rPr>
              <a:t>2. </a:t>
            </a:r>
            <a:r>
              <a:rPr lang="en-US" sz="1700" b="1" dirty="0" err="1" smtClean="0">
                <a:latin typeface="Times New Roman" pitchFamily="18" charset="0"/>
                <a:cs typeface="Times New Roman" pitchFamily="18" charset="0"/>
              </a:rPr>
              <a:t>Tồn</a:t>
            </a:r>
            <a:r>
              <a:rPr lang="en-US" sz="1700" b="1" dirty="0" smtClean="0">
                <a:latin typeface="Times New Roman" pitchFamily="18" charset="0"/>
                <a:cs typeface="Times New Roman" pitchFamily="18" charset="0"/>
              </a:rPr>
              <a:t> </a:t>
            </a:r>
            <a:r>
              <a:rPr lang="en-US" sz="1700" b="1" dirty="0" err="1" smtClean="0">
                <a:latin typeface="Times New Roman" pitchFamily="18" charset="0"/>
                <a:cs typeface="Times New Roman" pitchFamily="18" charset="0"/>
              </a:rPr>
              <a:t>tại</a:t>
            </a:r>
            <a:r>
              <a:rPr lang="en-US" sz="1700" b="1" dirty="0" smtClean="0">
                <a:latin typeface="Times New Roman" pitchFamily="18" charset="0"/>
                <a:cs typeface="Times New Roman" pitchFamily="18" charset="0"/>
              </a:rPr>
              <a:t>, </a:t>
            </a:r>
            <a:r>
              <a:rPr lang="en-US" sz="1700" b="1" dirty="0" err="1" smtClean="0">
                <a:latin typeface="Times New Roman" pitchFamily="18" charset="0"/>
                <a:cs typeface="Times New Roman" pitchFamily="18" charset="0"/>
              </a:rPr>
              <a:t>hạn</a:t>
            </a:r>
            <a:r>
              <a:rPr lang="en-US" sz="1700" b="1" dirty="0" smtClean="0">
                <a:latin typeface="Times New Roman" pitchFamily="18" charset="0"/>
                <a:cs typeface="Times New Roman" pitchFamily="18" charset="0"/>
              </a:rPr>
              <a:t> </a:t>
            </a:r>
            <a:r>
              <a:rPr lang="en-US" sz="1700" b="1" dirty="0" err="1" smtClean="0">
                <a:latin typeface="Times New Roman" pitchFamily="18" charset="0"/>
                <a:cs typeface="Times New Roman" pitchFamily="18" charset="0"/>
              </a:rPr>
              <a:t>chế</a:t>
            </a:r>
            <a:endParaRPr lang="vi-VN" sz="1700" b="1" dirty="0">
              <a:latin typeface="Times New Roman" pitchFamily="18" charset="0"/>
              <a:cs typeface="Times New Roman" pitchFamily="18" charset="0"/>
            </a:endParaRPr>
          </a:p>
          <a:p>
            <a:pPr algn="just">
              <a:spcBef>
                <a:spcPts val="600"/>
              </a:spcBef>
              <a:spcAft>
                <a:spcPts val="600"/>
              </a:spcAft>
              <a:buFont typeface="Arial" charset="0"/>
              <a:buChar char="•"/>
            </a:pPr>
            <a:r>
              <a:rPr lang="en-US" sz="1700" dirty="0" smtClean="0">
                <a:latin typeface="Times New Roman" pitchFamily="18" charset="0"/>
                <a:cs typeface="Times New Roman" pitchFamily="18" charset="0"/>
              </a:rPr>
              <a:t>- </a:t>
            </a:r>
            <a:r>
              <a:rPr lang="vi-VN" sz="1700" dirty="0" smtClean="0">
                <a:latin typeface="Times New Roman" pitchFamily="18" charset="0"/>
                <a:cs typeface="Times New Roman" pitchFamily="18" charset="0"/>
              </a:rPr>
              <a:t>Hoạt </a:t>
            </a:r>
            <a:r>
              <a:rPr lang="vi-VN" sz="1700" dirty="0">
                <a:latin typeface="Times New Roman" pitchFamily="18" charset="0"/>
                <a:cs typeface="Times New Roman" pitchFamily="18" charset="0"/>
              </a:rPr>
              <a:t>động của các cơ quan chức năng còn chồng chéo, </a:t>
            </a:r>
            <a:r>
              <a:rPr lang="en-US" sz="1700" dirty="0" err="1" smtClean="0">
                <a:latin typeface="Times New Roman" pitchFamily="18" charset="0"/>
                <a:cs typeface="Times New Roman" pitchFamily="18" charset="0"/>
              </a:rPr>
              <a:t>thiếu</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sự</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phối hợp của các cơ quan liên quan đối với việc thực thi quản lý, xử lý và tiêu hủy hàng giả, hàng kém chất lượng đáp ứng yêu cầu bảo vệ môi trường.</a:t>
            </a:r>
          </a:p>
          <a:p>
            <a:pPr algn="just">
              <a:spcBef>
                <a:spcPts val="600"/>
              </a:spcBef>
              <a:spcAft>
                <a:spcPts val="600"/>
              </a:spcAft>
              <a:buFont typeface="Arial" charset="0"/>
              <a:buChar char="•"/>
            </a:pPr>
            <a:r>
              <a:rPr lang="vi-VN" sz="1700" dirty="0">
                <a:latin typeface="Times New Roman" pitchFamily="18" charset="0"/>
                <a:cs typeface="Times New Roman" pitchFamily="18" charset="0"/>
              </a:rPr>
              <a:t>- Số lượng doanh nghiệp, cơ sở xử lý môi trường được cấp phép của Bộ TN&amp;MT ở một số địa phương còn thiếu, nhiều địa phương không có cơ sở xử lý chất thải nguy hại gây khó khăn trong phương án xử lý tiêu hủy của các cơ quan chức năng. </a:t>
            </a:r>
          </a:p>
          <a:p>
            <a:pPr algn="just">
              <a:spcBef>
                <a:spcPts val="600"/>
              </a:spcBef>
              <a:spcAft>
                <a:spcPts val="600"/>
              </a:spcAft>
              <a:buFont typeface="Arial" charset="0"/>
              <a:buChar char="•"/>
            </a:pPr>
            <a:r>
              <a:rPr lang="vi-VN" sz="1700" dirty="0">
                <a:latin typeface="Times New Roman" pitchFamily="18" charset="0"/>
                <a:cs typeface="Times New Roman" pitchFamily="18" charset="0"/>
              </a:rPr>
              <a:t>- Số lượng doanh nghiệp hoạt động trong lĩnh vực phân loại, tái chế chất thải theo mô hình kinh tế tuần hoàn, doanh nghiệp sản xuất theo công nghệ đồng đốt còn chưa phổ biến ở nhiều địa phương.</a:t>
            </a:r>
          </a:p>
          <a:p>
            <a:pPr algn="just">
              <a:spcBef>
                <a:spcPts val="600"/>
              </a:spcBef>
              <a:spcAft>
                <a:spcPts val="600"/>
              </a:spcAft>
              <a:buFont typeface="Arial" charset="0"/>
              <a:buChar char="•"/>
            </a:pPr>
            <a:r>
              <a:rPr lang="vi-VN" sz="1700" dirty="0">
                <a:latin typeface="Times New Roman" pitchFamily="18" charset="0"/>
                <a:cs typeface="Times New Roman" pitchFamily="18" charset="0"/>
              </a:rPr>
              <a:t>- Chưa có quy định, hướng dẫn của Bộ, ngành về phân loại, xử lý cụ thể đối với từng nhóm hàng hóa là hàng giả, hàng kém chất lượng nhằm đáp ứng yêu cầu bảo vệ môi trường để các cơ quan chức năng có cơ sở thống nhất thực hiện.</a:t>
            </a:r>
          </a:p>
          <a:p>
            <a:pPr algn="just">
              <a:spcBef>
                <a:spcPts val="600"/>
              </a:spcBef>
              <a:spcAft>
                <a:spcPts val="600"/>
              </a:spcAft>
              <a:buFont typeface="Arial" charset="0"/>
              <a:buChar char="•"/>
            </a:pPr>
            <a:r>
              <a:rPr lang="vi-VN" sz="1700" dirty="0">
                <a:latin typeface="Times New Roman" pitchFamily="18" charset="0"/>
                <a:cs typeface="Times New Roman" pitchFamily="18" charset="0"/>
              </a:rPr>
              <a:t>- Kinh phí ngân sách phục vụ cho công tác quản lý, giám định, xử lý tiêu hủy hàng giả, hàng kém chất lượng còn nhiều vướng mắc, khó khăn và hạn chế để thực hiện trong thực tiễn.</a:t>
            </a:r>
          </a:p>
          <a:p>
            <a:pPr algn="just">
              <a:spcBef>
                <a:spcPts val="200"/>
              </a:spcBef>
              <a:spcAft>
                <a:spcPts val="200"/>
              </a:spcAft>
              <a:buFont typeface="Arial" charset="0"/>
              <a:buChar char="•"/>
            </a:pPr>
            <a:endParaRPr lang="en-US" sz="1700" b="1" dirty="0">
              <a:latin typeface="Times New Roman" pitchFamily="18" charset="0"/>
              <a:cs typeface="Times New Roman" pitchFamily="18" charset="0"/>
            </a:endParaRPr>
          </a:p>
        </p:txBody>
      </p:sp>
      <p:sp>
        <p:nvSpPr>
          <p:cNvPr id="9" name="Content Placeholder 2"/>
          <p:cNvSpPr txBox="1">
            <a:spLocks/>
          </p:cNvSpPr>
          <p:nvPr/>
        </p:nvSpPr>
        <p:spPr>
          <a:xfrm>
            <a:off x="200779" y="188640"/>
            <a:ext cx="8784976"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ĐÁNH </a:t>
            </a:r>
            <a:r>
              <a:rPr lang="vi-VN" sz="1600" b="1" dirty="0">
                <a:latin typeface="Times New Roman" pitchFamily="18" charset="0"/>
                <a:ea typeface="Calibri"/>
                <a:cs typeface="Times New Roman" pitchFamily="18" charset="0"/>
              </a:rPr>
              <a:t>GIÁ THỰC TRẠNG HOẠT ĐỘNG QUẢN LÝ VÀ TIÊU HỦY HÀNG GIẢ, HÀNG KÉM CHẤT LƯỢNG Ở NƯỚC TA VÀ CÁC TÁC ĐỘNG </a:t>
            </a:r>
            <a:r>
              <a:rPr lang="vi-VN" sz="1600" b="1" dirty="0" smtClean="0">
                <a:latin typeface="Times New Roman" pitchFamily="18" charset="0"/>
                <a:ea typeface="Calibri"/>
                <a:cs typeface="Times New Roman" pitchFamily="18" charset="0"/>
              </a:rPr>
              <a:t>TỚI </a:t>
            </a:r>
            <a:r>
              <a:rPr lang="vi-VN" sz="1600" b="1" dirty="0">
                <a:latin typeface="Times New Roman" pitchFamily="18" charset="0"/>
                <a:ea typeface="Calibri"/>
                <a:cs typeface="Times New Roman" pitchFamily="18" charset="0"/>
              </a:rPr>
              <a:t>MÔI TRƯỜNG</a:t>
            </a:r>
            <a:endParaRPr lang="en-US" sz="1600" dirty="0"/>
          </a:p>
        </p:txBody>
      </p:sp>
    </p:spTree>
    <p:extLst>
      <p:ext uri="{BB962C8B-B14F-4D97-AF65-F5344CB8AC3E}">
        <p14:creationId xmlns:p14="http://schemas.microsoft.com/office/powerpoint/2010/main" val="143505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4" name="Rectangle 1"/>
          <p:cNvSpPr>
            <a:spLocks noChangeArrowheads="1"/>
          </p:cNvSpPr>
          <p:nvPr/>
        </p:nvSpPr>
        <p:spPr bwMode="auto">
          <a:xfrm>
            <a:off x="506183" y="1099561"/>
            <a:ext cx="835292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Vụ</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việc</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giả</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kém</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lượng</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xử</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lý</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giai</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đoạn</a:t>
            </a:r>
            <a:r>
              <a:rPr kumimoji="0" lang="en-US"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2020 – 2022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Cục</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QLTT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cả</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nước</a:t>
            </a:r>
            <a:endParaRPr kumimoji="0" lang="en-US"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cs typeface="Arial" pitchFamily="34" charset="0"/>
            </a:endParaRPr>
          </a:p>
        </p:txBody>
      </p:sp>
      <p:sp>
        <p:nvSpPr>
          <p:cNvPr id="10" name="Rectangle 9"/>
          <p:cNvSpPr/>
          <p:nvPr/>
        </p:nvSpPr>
        <p:spPr>
          <a:xfrm>
            <a:off x="722207" y="1772816"/>
            <a:ext cx="7920880" cy="4826962"/>
          </a:xfrm>
          <a:prstGeom prst="rect">
            <a:avLst/>
          </a:prstGeom>
        </p:spPr>
        <p:txBody>
          <a:bodyPr wrap="square">
            <a:spAutoFit/>
          </a:bodyPr>
          <a:lstStyle/>
          <a:p>
            <a:pPr algn="l">
              <a:spcBef>
                <a:spcPts val="500"/>
              </a:spcBef>
              <a:spcAft>
                <a:spcPts val="500"/>
              </a:spcAft>
            </a:pPr>
            <a:r>
              <a:rPr lang="en-US" b="1" dirty="0" smtClean="0">
                <a:latin typeface="Times New Roman" pitchFamily="18" charset="0"/>
                <a:cs typeface="Times New Roman" pitchFamily="18" charset="0"/>
              </a:rPr>
              <a:t>N</a:t>
            </a:r>
            <a:r>
              <a:rPr lang="vi-VN" b="1" dirty="0" smtClean="0">
                <a:latin typeface="Times New Roman" pitchFamily="18" charset="0"/>
                <a:cs typeface="Times New Roman" pitchFamily="18" charset="0"/>
              </a:rPr>
              <a:t>ăm 2020</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66</a:t>
            </a:r>
            <a:r>
              <a:rPr lang="en-US" dirty="0" smtClean="0">
                <a:latin typeface="Times New Roman" pitchFamily="18" charset="0"/>
                <a:cs typeface="Times New Roman" pitchFamily="18" charset="0"/>
              </a:rPr>
              <a:t>.000</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nghìn vụ vi phạm; </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rị </a:t>
            </a:r>
            <a:r>
              <a:rPr lang="vi-VN" dirty="0">
                <a:latin typeface="Times New Roman" pitchFamily="18" charset="0"/>
                <a:cs typeface="Times New Roman" pitchFamily="18" charset="0"/>
              </a:rPr>
              <a:t>giá hàng tịch thu </a:t>
            </a:r>
            <a:r>
              <a:rPr lang="vi-VN" dirty="0" smtClean="0">
                <a:latin typeface="Times New Roman" pitchFamily="18" charset="0"/>
                <a:cs typeface="Times New Roman" pitchFamily="18" charset="0"/>
              </a:rPr>
              <a:t>ước </a:t>
            </a:r>
            <a:r>
              <a:rPr lang="vi-VN" dirty="0">
                <a:latin typeface="Times New Roman" pitchFamily="18" charset="0"/>
                <a:cs typeface="Times New Roman" pitchFamily="18" charset="0"/>
              </a:rPr>
              <a:t>tính hơn 136 tỷ đồng; </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rị </a:t>
            </a:r>
            <a:r>
              <a:rPr lang="vi-VN" dirty="0">
                <a:latin typeface="Times New Roman" pitchFamily="18" charset="0"/>
                <a:cs typeface="Times New Roman" pitchFamily="18" charset="0"/>
              </a:rPr>
              <a:t>giá hàng hóa vi phạm ước tính hơn 392 tỷ </a:t>
            </a:r>
            <a:r>
              <a:rPr lang="vi-VN" dirty="0" smtClean="0">
                <a:latin typeface="Times New Roman" pitchFamily="18" charset="0"/>
                <a:cs typeface="Times New Roman" pitchFamily="18" charset="0"/>
              </a:rPr>
              <a:t>đồng</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Thu </a:t>
            </a:r>
            <a:r>
              <a:rPr lang="en-US" dirty="0" err="1" smtClean="0">
                <a:latin typeface="Times New Roman" pitchFamily="18" charset="0"/>
                <a:cs typeface="Times New Roman" pitchFamily="18" charset="0"/>
              </a:rPr>
              <a:t>nộp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 352 </a:t>
            </a:r>
            <a:r>
              <a:rPr lang="en-US" dirty="0" err="1" smtClean="0">
                <a:latin typeface="Times New Roman" pitchFamily="18" charset="0"/>
                <a:cs typeface="Times New Roman" pitchFamily="18" charset="0"/>
              </a:rPr>
              <a:t>tỷ</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endParaRPr lang="en-US" dirty="0" smtClean="0">
              <a:latin typeface="Times New Roman" pitchFamily="18" charset="0"/>
              <a:cs typeface="Times New Roman" pitchFamily="18" charset="0"/>
            </a:endParaRPr>
          </a:p>
          <a:p>
            <a:pPr algn="l">
              <a:spcBef>
                <a:spcPts val="500"/>
              </a:spcBef>
              <a:spcAft>
                <a:spcPts val="500"/>
              </a:spcAft>
            </a:pPr>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2021</a:t>
            </a:r>
            <a:r>
              <a:rPr lang="en-US" dirty="0" smtClean="0">
                <a:latin typeface="Times New Roman" pitchFamily="18" charset="0"/>
                <a:cs typeface="Times New Roman" pitchFamily="18" charset="0"/>
              </a:rPr>
              <a:t>: </a:t>
            </a:r>
          </a:p>
          <a:p>
            <a:pPr algn="l">
              <a:spcBef>
                <a:spcPts val="500"/>
              </a:spcBef>
              <a:spcAft>
                <a:spcPts val="500"/>
              </a:spcAft>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41.375 </a:t>
            </a:r>
            <a:r>
              <a:rPr lang="vi-VN" dirty="0">
                <a:latin typeface="Times New Roman" pitchFamily="18" charset="0"/>
                <a:cs typeface="Times New Roman" pitchFamily="18" charset="0"/>
              </a:rPr>
              <a:t>vụ vi phạm, </a:t>
            </a: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hu </a:t>
            </a:r>
            <a:r>
              <a:rPr lang="vi-VN" dirty="0">
                <a:latin typeface="Times New Roman" pitchFamily="18" charset="0"/>
                <a:cs typeface="Times New Roman" pitchFamily="18" charset="0"/>
              </a:rPr>
              <a:t>nộp ngân sách gần 430 tỷ </a:t>
            </a:r>
            <a:r>
              <a:rPr lang="vi-VN" dirty="0" smtClean="0">
                <a:latin typeface="Times New Roman" pitchFamily="18" charset="0"/>
                <a:cs typeface="Times New Roman" pitchFamily="18" charset="0"/>
              </a:rPr>
              <a:t>đồng</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iền </a:t>
            </a:r>
            <a:r>
              <a:rPr lang="vi-VN" dirty="0">
                <a:latin typeface="Times New Roman" pitchFamily="18" charset="0"/>
                <a:cs typeface="Times New Roman" pitchFamily="18" charset="0"/>
              </a:rPr>
              <a:t>bán hàng hóa, phương tiện vi phạm bị tịch thu trên 186 tỷ đồng</a:t>
            </a:r>
            <a:endParaRPr lang="en-US" dirty="0" smtClean="0">
              <a:latin typeface="Times New Roman" pitchFamily="18" charset="0"/>
              <a:cs typeface="Times New Roman" pitchFamily="18" charset="0"/>
            </a:endParaRPr>
          </a:p>
          <a:p>
            <a:pPr algn="l">
              <a:spcBef>
                <a:spcPts val="500"/>
              </a:spcBef>
              <a:spcAft>
                <a:spcPts val="500"/>
              </a:spcAft>
            </a:pPr>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2022</a:t>
            </a:r>
            <a:r>
              <a:rPr lang="en-US" dirty="0" smtClean="0">
                <a:latin typeface="Times New Roman" pitchFamily="18" charset="0"/>
                <a:cs typeface="Times New Roman" pitchFamily="18" charset="0"/>
              </a:rPr>
              <a:t>: </a:t>
            </a:r>
          </a:p>
          <a:p>
            <a:pPr algn="l">
              <a:spcBef>
                <a:spcPts val="500"/>
              </a:spcBef>
              <a:spcAft>
                <a:spcPts val="500"/>
              </a:spcAft>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43.989 </a:t>
            </a:r>
            <a:r>
              <a:rPr lang="vi-VN" dirty="0">
                <a:latin typeface="Times New Roman" pitchFamily="18" charset="0"/>
                <a:cs typeface="Times New Roman" pitchFamily="18" charset="0"/>
              </a:rPr>
              <a:t>vụ vi phạm, </a:t>
            </a:r>
            <a:r>
              <a:rPr lang="vi-VN" dirty="0" smtClean="0">
                <a:latin typeface="Times New Roman" pitchFamily="18" charset="0"/>
                <a:cs typeface="Times New Roman" pitchFamily="18" charset="0"/>
              </a:rPr>
              <a:t>thu </a:t>
            </a:r>
            <a:r>
              <a:rPr lang="vi-VN" dirty="0">
                <a:latin typeface="Times New Roman" pitchFamily="18" charset="0"/>
                <a:cs typeface="Times New Roman" pitchFamily="18" charset="0"/>
              </a:rPr>
              <a:t>nộp ngân sách </a:t>
            </a:r>
            <a:r>
              <a:rPr lang="vi-VN" dirty="0" smtClean="0">
                <a:latin typeface="Times New Roman" pitchFamily="18" charset="0"/>
                <a:cs typeface="Times New Roman" pitchFamily="18" charset="0"/>
              </a:rPr>
              <a:t>trên </a:t>
            </a:r>
            <a:r>
              <a:rPr lang="vi-VN" dirty="0">
                <a:latin typeface="Times New Roman" pitchFamily="18" charset="0"/>
                <a:cs typeface="Times New Roman" pitchFamily="18" charset="0"/>
              </a:rPr>
              <a:t>490 tỷ đồng. </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G</a:t>
            </a:r>
            <a:r>
              <a:rPr lang="vi-VN" dirty="0" smtClean="0">
                <a:latin typeface="Times New Roman" pitchFamily="18" charset="0"/>
                <a:cs typeface="Times New Roman" pitchFamily="18" charset="0"/>
              </a:rPr>
              <a:t>iá </a:t>
            </a:r>
            <a:r>
              <a:rPr lang="vi-VN" dirty="0">
                <a:latin typeface="Times New Roman" pitchFamily="18" charset="0"/>
                <a:cs typeface="Times New Roman" pitchFamily="18" charset="0"/>
              </a:rPr>
              <a:t>trị hàng hóa tịch thu gần 96 tỷ </a:t>
            </a:r>
            <a:r>
              <a:rPr lang="vi-VN" dirty="0" smtClean="0">
                <a:latin typeface="Times New Roman" pitchFamily="18" charset="0"/>
                <a:cs typeface="Times New Roman" pitchFamily="18" charset="0"/>
              </a:rPr>
              <a:t>đồng</a:t>
            </a:r>
            <a:endParaRPr lang="en-US" dirty="0" smtClean="0">
              <a:latin typeface="Times New Roman" pitchFamily="18" charset="0"/>
              <a:cs typeface="Times New Roman" pitchFamily="18" charset="0"/>
            </a:endParaRPr>
          </a:p>
          <a:p>
            <a:pPr algn="l">
              <a:spcBef>
                <a:spcPts val="500"/>
              </a:spcBef>
              <a:spcAft>
                <a:spcPts val="500"/>
              </a:spcAft>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05658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853" y="1196752"/>
            <a:ext cx="8686800" cy="5544616"/>
          </a:xfrm>
        </p:spPr>
        <p:txBody>
          <a:bodyPr>
            <a:noAutofit/>
          </a:bodyPr>
          <a:lstStyle/>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Luật Xử lý vi phạm hành chính số 15/2012/QH13</a:t>
            </a: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Luật số 67/2020/QH14 </a:t>
            </a:r>
            <a:r>
              <a:rPr lang="vi-VN" sz="1700" dirty="0" smtClean="0">
                <a:latin typeface="Times New Roman" pitchFamily="18" charset="0"/>
                <a:cs typeface="Times New Roman" pitchFamily="18" charset="0"/>
              </a:rPr>
              <a:t>sửa </a:t>
            </a:r>
            <a:r>
              <a:rPr lang="vi-VN" sz="1700" dirty="0">
                <a:latin typeface="Times New Roman" pitchFamily="18" charset="0"/>
                <a:cs typeface="Times New Roman" pitchFamily="18" charset="0"/>
              </a:rPr>
              <a:t>đổi, bổ sung một số điều của Luật Xử lý vi phạm hành chính số 15/2012/QH13;</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Luật Quản lý, sử dụng tài sản </a:t>
            </a:r>
            <a:r>
              <a:rPr lang="vi-VN" sz="1700" b="1" dirty="0" smtClean="0">
                <a:latin typeface="Times New Roman" pitchFamily="18" charset="0"/>
                <a:cs typeface="Times New Roman" pitchFamily="18" charset="0"/>
              </a:rPr>
              <a:t>công;</a:t>
            </a:r>
            <a:endParaRPr lang="vi-VN" sz="1700" b="1" dirty="0">
              <a:latin typeface="Times New Roman" pitchFamily="18" charset="0"/>
              <a:cs typeface="Times New Roman" pitchFamily="18" charset="0"/>
            </a:endParaRP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Luật Bảo vệ môi trường số </a:t>
            </a:r>
            <a:r>
              <a:rPr lang="vi-VN" sz="1700" b="1" dirty="0" smtClean="0">
                <a:latin typeface="Times New Roman" pitchFamily="18" charset="0"/>
                <a:cs typeface="Times New Roman" pitchFamily="18" charset="0"/>
              </a:rPr>
              <a:t>72/2020/QH14</a:t>
            </a:r>
            <a:r>
              <a:rPr lang="vi-VN" sz="1700" b="1" i="1" u="sng" dirty="0" smtClean="0">
                <a:latin typeface="Times New Roman" pitchFamily="18" charset="0"/>
                <a:cs typeface="Times New Roman" pitchFamily="18" charset="0"/>
              </a:rPr>
              <a:t>;</a:t>
            </a:r>
            <a:endParaRPr lang="vi-VN" sz="1700" b="1" i="1" u="sng" dirty="0">
              <a:latin typeface="Times New Roman" pitchFamily="18" charset="0"/>
              <a:cs typeface="Times New Roman" pitchFamily="18" charset="0"/>
            </a:endParaRP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29/2018/NĐ-CP </a:t>
            </a:r>
            <a:r>
              <a:rPr lang="vi-VN" sz="1700" b="1" dirty="0" smtClean="0">
                <a:latin typeface="Times New Roman" pitchFamily="18" charset="0"/>
                <a:cs typeface="Times New Roman" pitchFamily="18" charset="0"/>
              </a:rPr>
              <a:t>ngày 5</a:t>
            </a:r>
            <a:r>
              <a:rPr lang="en-US" sz="1700" b="1" dirty="0" smtClean="0">
                <a:latin typeface="Times New Roman" pitchFamily="18" charset="0"/>
                <a:cs typeface="Times New Roman" pitchFamily="18" charset="0"/>
              </a:rPr>
              <a:t>/</a:t>
            </a:r>
            <a:r>
              <a:rPr lang="vi-VN" sz="1700" b="1" dirty="0" smtClean="0">
                <a:latin typeface="Times New Roman" pitchFamily="18" charset="0"/>
                <a:cs typeface="Times New Roman" pitchFamily="18" charset="0"/>
              </a:rPr>
              <a:t>3</a:t>
            </a:r>
            <a:r>
              <a:rPr lang="en-US" sz="1700" b="1" dirty="0" smtClean="0">
                <a:latin typeface="Times New Roman" pitchFamily="18" charset="0"/>
                <a:cs typeface="Times New Roman" pitchFamily="18" charset="0"/>
              </a:rPr>
              <a:t>/</a:t>
            </a:r>
            <a:r>
              <a:rPr lang="vi-VN" sz="1700" b="1" dirty="0" smtClean="0">
                <a:latin typeface="Times New Roman" pitchFamily="18" charset="0"/>
                <a:cs typeface="Times New Roman" pitchFamily="18" charset="0"/>
              </a:rPr>
              <a:t>2018 của </a:t>
            </a:r>
            <a:r>
              <a:rPr lang="vi-VN" sz="1700" b="1" dirty="0">
                <a:latin typeface="Times New Roman" pitchFamily="18" charset="0"/>
                <a:cs typeface="Times New Roman" pitchFamily="18" charset="0"/>
              </a:rPr>
              <a:t>Chính phủ </a:t>
            </a:r>
            <a:r>
              <a:rPr lang="vi-VN" sz="1700" dirty="0">
                <a:latin typeface="Times New Roman" pitchFamily="18" charset="0"/>
                <a:cs typeface="Times New Roman" pitchFamily="18" charset="0"/>
              </a:rPr>
              <a:t>quy định trình tự, thủ tục xác lập quyền sở hữu toàn dân về tài sản và xử lý đối với tài sản được xác lập quyền sở hữu toàn dân;</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138/2021/NĐ-CP ngày</a:t>
            </a: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31</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12</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 2021 của Chính phủ </a:t>
            </a:r>
            <a:r>
              <a:rPr lang="vi-VN" sz="1700" dirty="0">
                <a:latin typeface="Times New Roman" pitchFamily="18" charset="0"/>
                <a:cs typeface="Times New Roman" pitchFamily="18" charset="0"/>
              </a:rPr>
              <a:t>quy định về quản lý, bảo quản tang vật, phương tiện vi phạm hành chính bị tạm giữ, tịch thu và giấy phép, chứng chỉ hành nghề bị tạm giữ theo thủ tục hành chính;</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98/2020/NĐ-CP ngày 26</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8</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2020 của Chính phủ </a:t>
            </a:r>
            <a:r>
              <a:rPr lang="vi-VN" sz="1700" dirty="0">
                <a:latin typeface="Times New Roman" pitchFamily="18" charset="0"/>
                <a:cs typeface="Times New Roman" pitchFamily="18" charset="0"/>
              </a:rPr>
              <a:t>quy định xử phạt vi phạm hành chính trong hoạt động thương mại, sản xuất, buôn bán hàng giả, hàng cấm và bảo vệ quyền lợi người tiêu dùng;</a:t>
            </a:r>
            <a:endParaRPr lang="en-US" sz="1700" dirty="0">
              <a:latin typeface="Times New Roman" pitchFamily="18" charset="0"/>
              <a:cs typeface="Times New Roman" pitchFamily="18" charset="0"/>
            </a:endParaRP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118/2021/NĐ-CP ngày 23</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12</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2021 của Chính phủ </a:t>
            </a:r>
            <a:r>
              <a:rPr lang="vi-VN" sz="1700" dirty="0">
                <a:latin typeface="Times New Roman" pitchFamily="18" charset="0"/>
                <a:cs typeface="Times New Roman" pitchFamily="18" charset="0"/>
              </a:rPr>
              <a:t>quy định chi tiết một số điều và biện pháp thi hành Luật xử lý vi phạm hành chính;</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117/2020/NĐ-CP ngày 28</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 9</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2020  của Chính phủ </a:t>
            </a:r>
            <a:r>
              <a:rPr lang="vi-VN" sz="1700" dirty="0">
                <a:latin typeface="Times New Roman" pitchFamily="18" charset="0"/>
                <a:cs typeface="Times New Roman" pitchFamily="18" charset="0"/>
              </a:rPr>
              <a:t>quy định xử phạt vi phạm hành chính trong lĩnh vực y tế;</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115/2018/NĐ-CP ngày 4</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9</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2018  của Chính phủ </a:t>
            </a:r>
            <a:r>
              <a:rPr lang="vi-VN" sz="1700" dirty="0">
                <a:latin typeface="Times New Roman" pitchFamily="18" charset="0"/>
                <a:cs typeface="Times New Roman" pitchFamily="18" charset="0"/>
              </a:rPr>
              <a:t>quy định xử phạt vi phạm hành chính về an toàn thực phẩm;</a:t>
            </a:r>
          </a:p>
        </p:txBody>
      </p:sp>
      <p:sp>
        <p:nvSpPr>
          <p:cNvPr id="9" name="Content Placeholder 2"/>
          <p:cNvSpPr txBox="1">
            <a:spLocks/>
          </p:cNvSpPr>
          <p:nvPr/>
        </p:nvSpPr>
        <p:spPr>
          <a:xfrm>
            <a:off x="215765" y="260648"/>
            <a:ext cx="8784976"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800" b="1" dirty="0">
                <a:latin typeface="Times New Roman" pitchFamily="18" charset="0"/>
                <a:ea typeface="Calibri"/>
                <a:cs typeface="Times New Roman" pitchFamily="18" charset="0"/>
              </a:rPr>
              <a:t>C</a:t>
            </a:r>
            <a:r>
              <a:rPr lang="vi-VN" sz="1800" b="1" dirty="0">
                <a:latin typeface="Times New Roman" pitchFamily="18" charset="0"/>
                <a:ea typeface="Calibri"/>
                <a:cs typeface="Times New Roman" pitchFamily="18" charset="0"/>
              </a:rPr>
              <a:t>HÍNH SÁCH HIỆN HÀNH VỀ QUẢN LÝ VÀ TIÊU HỦY HÀNG GIẢ, HÀNG KÉM CHẤT LƯỢNG GẮN VỚI MỤC TIÊU BẢO VỆ MÔI TRƯỜNG Ở VIỆT NAM</a:t>
            </a:r>
            <a:endParaRPr lang="en-US" dirty="0"/>
          </a:p>
        </p:txBody>
      </p:sp>
    </p:spTree>
    <p:extLst>
      <p:ext uri="{BB962C8B-B14F-4D97-AF65-F5344CB8AC3E}">
        <p14:creationId xmlns:p14="http://schemas.microsoft.com/office/powerpoint/2010/main" val="374078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853" y="1268760"/>
            <a:ext cx="8686800" cy="5472608"/>
          </a:xfrm>
        </p:spPr>
        <p:txBody>
          <a:bodyPr>
            <a:noAutofit/>
          </a:bodyPr>
          <a:lstStyle/>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115/2018/NĐ-CP ngày 4</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9</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2018  của Chính phủ </a:t>
            </a:r>
            <a:r>
              <a:rPr lang="vi-VN" sz="1700" dirty="0">
                <a:latin typeface="Times New Roman" pitchFamily="18" charset="0"/>
                <a:cs typeface="Times New Roman" pitchFamily="18" charset="0"/>
              </a:rPr>
              <a:t>quy định xử phạt vi phạm hành chính về an toàn thực phẩm;</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124/2021/NĐ-CP ngày 28</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12</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2021 của Chính phủ </a:t>
            </a:r>
            <a:r>
              <a:rPr lang="vi-VN" sz="1700" dirty="0">
                <a:latin typeface="Times New Roman" pitchFamily="18" charset="0"/>
                <a:cs typeface="Times New Roman" pitchFamily="18" charset="0"/>
              </a:rPr>
              <a:t>sửa đổi, bổ sung một số điều của Nghị định số 115/2018/NĐ-CP ngày 4</a:t>
            </a:r>
            <a:r>
              <a:rPr lang="en-US" sz="1700" dirty="0">
                <a:latin typeface="Times New Roman" pitchFamily="18" charset="0"/>
                <a:cs typeface="Times New Roman" pitchFamily="18" charset="0"/>
              </a:rPr>
              <a:t>/</a:t>
            </a:r>
            <a:r>
              <a:rPr lang="vi-VN" sz="1700" dirty="0">
                <a:latin typeface="Times New Roman" pitchFamily="18" charset="0"/>
                <a:cs typeface="Times New Roman" pitchFamily="18" charset="0"/>
              </a:rPr>
              <a:t>9</a:t>
            </a:r>
            <a:r>
              <a:rPr lang="en-US" sz="1700" dirty="0">
                <a:latin typeface="Times New Roman" pitchFamily="18" charset="0"/>
                <a:cs typeface="Times New Roman" pitchFamily="18" charset="0"/>
              </a:rPr>
              <a:t>/</a:t>
            </a:r>
            <a:r>
              <a:rPr lang="vi-VN" sz="1700" dirty="0">
                <a:latin typeface="Times New Roman" pitchFamily="18" charset="0"/>
                <a:cs typeface="Times New Roman" pitchFamily="18" charset="0"/>
              </a:rPr>
              <a:t>2018 của Chính phủ quy định xử phạt vi phạm hành chính về an toàn thực phẩm và Nghị định số 117/2020/NĐ-CP ngày 28</a:t>
            </a:r>
            <a:r>
              <a:rPr lang="en-US" sz="1700" dirty="0">
                <a:latin typeface="Times New Roman" pitchFamily="18" charset="0"/>
                <a:cs typeface="Times New Roman" pitchFamily="18" charset="0"/>
              </a:rPr>
              <a:t>/</a:t>
            </a:r>
            <a:r>
              <a:rPr lang="vi-VN" sz="1700" dirty="0">
                <a:latin typeface="Times New Roman" pitchFamily="18" charset="0"/>
                <a:cs typeface="Times New Roman" pitchFamily="18" charset="0"/>
              </a:rPr>
              <a:t>9</a:t>
            </a:r>
            <a:r>
              <a:rPr lang="en-US" sz="1700" dirty="0">
                <a:latin typeface="Times New Roman" pitchFamily="18" charset="0"/>
                <a:cs typeface="Times New Roman" pitchFamily="18" charset="0"/>
              </a:rPr>
              <a:t>/</a:t>
            </a:r>
            <a:r>
              <a:rPr lang="vi-VN" sz="1700" dirty="0">
                <a:latin typeface="Times New Roman" pitchFamily="18" charset="0"/>
                <a:cs typeface="Times New Roman" pitchFamily="18" charset="0"/>
              </a:rPr>
              <a:t>2020 của Chính phủ quy định xử phạt vi phạm hành chính trong lĩnh vực y tế;</a:t>
            </a:r>
          </a:p>
          <a:p>
            <a:pPr marL="0" indent="0" algn="just">
              <a:spcBef>
                <a:spcPts val="300"/>
              </a:spcBef>
              <a:spcAft>
                <a:spcPts val="300"/>
              </a:spcAft>
              <a:buNone/>
            </a:pPr>
            <a:r>
              <a:rPr lang="en-US" sz="1700" b="1" dirty="0">
                <a:latin typeface="Times New Roman" pitchFamily="18" charset="0"/>
                <a:cs typeface="Times New Roman" pitchFamily="18" charset="0"/>
              </a:rPr>
              <a:t>- </a:t>
            </a:r>
            <a:r>
              <a:rPr lang="vi-VN" sz="1700" b="1" dirty="0">
                <a:latin typeface="Times New Roman" pitchFamily="18" charset="0"/>
                <a:cs typeface="Times New Roman" pitchFamily="18" charset="0"/>
              </a:rPr>
              <a:t>Nghị định số 55/2018/NĐ-CP ngày 16</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04</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2018 </a:t>
            </a:r>
            <a:r>
              <a:rPr lang="en-US" sz="1700" b="1" dirty="0" err="1" smtClean="0">
                <a:latin typeface="Times New Roman" pitchFamily="18" charset="0"/>
                <a:cs typeface="Times New Roman" pitchFamily="18" charset="0"/>
              </a:rPr>
              <a:t>của</a:t>
            </a:r>
            <a:r>
              <a:rPr lang="en-US" sz="1700" b="1" dirty="0" smtClean="0">
                <a:latin typeface="Times New Roman" pitchFamily="18" charset="0"/>
                <a:cs typeface="Times New Roman" pitchFamily="18" charset="0"/>
              </a:rPr>
              <a:t> </a:t>
            </a:r>
            <a:r>
              <a:rPr lang="en-US" sz="1700" b="1" dirty="0" err="1" smtClean="0">
                <a:latin typeface="Times New Roman" pitchFamily="18" charset="0"/>
                <a:cs typeface="Times New Roman" pitchFamily="18" charset="0"/>
              </a:rPr>
              <a:t>Chính</a:t>
            </a:r>
            <a:r>
              <a:rPr lang="en-US" sz="1700" b="1" dirty="0" smtClean="0">
                <a:latin typeface="Times New Roman" pitchFamily="18" charset="0"/>
                <a:cs typeface="Times New Roman" pitchFamily="18" charset="0"/>
              </a:rPr>
              <a:t> </a:t>
            </a:r>
            <a:r>
              <a:rPr lang="en-US" sz="1700" b="1" dirty="0" err="1" smtClean="0">
                <a:latin typeface="Times New Roman" pitchFamily="18" charset="0"/>
                <a:cs typeface="Times New Roman" pitchFamily="18" charset="0"/>
              </a:rPr>
              <a:t>phủ</a:t>
            </a:r>
            <a:r>
              <a:rPr lang="en-US" sz="1700" b="1" dirty="0" smtClean="0">
                <a:latin typeface="Times New Roman" pitchFamily="18" charset="0"/>
                <a:cs typeface="Times New Roman" pitchFamily="18" charset="0"/>
              </a:rPr>
              <a:t> </a:t>
            </a:r>
            <a:r>
              <a:rPr lang="vi-VN" sz="1700" dirty="0" smtClean="0">
                <a:latin typeface="Times New Roman" pitchFamily="18" charset="0"/>
                <a:cs typeface="Times New Roman" pitchFamily="18" charset="0"/>
              </a:rPr>
              <a:t>quy </a:t>
            </a:r>
            <a:r>
              <a:rPr lang="vi-VN" sz="1700" dirty="0">
                <a:latin typeface="Times New Roman" pitchFamily="18" charset="0"/>
                <a:cs typeface="Times New Roman" pitchFamily="18" charset="0"/>
              </a:rPr>
              <a:t>định xử phạt vi phạm hành chính trong lĩnh vực phân bón;</a:t>
            </a:r>
          </a:p>
          <a:p>
            <a:pPr marL="0" indent="0" algn="just">
              <a:spcBef>
                <a:spcPts val="300"/>
              </a:spcBef>
              <a:spcAft>
                <a:spcPts val="300"/>
              </a:spcAft>
              <a:buNone/>
            </a:pPr>
            <a:r>
              <a:rPr lang="en-US" sz="1700" i="1" dirty="0">
                <a:latin typeface="Times New Roman" pitchFamily="18" charset="0"/>
                <a:cs typeface="Times New Roman" pitchFamily="18" charset="0"/>
              </a:rPr>
              <a:t>- </a:t>
            </a:r>
            <a:r>
              <a:rPr lang="en-US" sz="1700" b="1" dirty="0">
                <a:latin typeface="Times New Roman" pitchFamily="18" charset="0"/>
                <a:cs typeface="Times New Roman" pitchFamily="18" charset="0"/>
              </a:rPr>
              <a:t>N</a:t>
            </a:r>
            <a:r>
              <a:rPr lang="vi-VN" sz="1700" b="1" dirty="0">
                <a:latin typeface="Times New Roman" pitchFamily="18" charset="0"/>
                <a:cs typeface="Times New Roman" pitchFamily="18" charset="0"/>
              </a:rPr>
              <a:t>ghị định số 08/2022/NĐ-CP ngày 10</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01</a:t>
            </a:r>
            <a:r>
              <a:rPr lang="en-US" sz="1700" b="1" dirty="0">
                <a:latin typeface="Times New Roman" pitchFamily="18" charset="0"/>
                <a:cs typeface="Times New Roman" pitchFamily="18" charset="0"/>
              </a:rPr>
              <a:t>/</a:t>
            </a:r>
            <a:r>
              <a:rPr lang="vi-VN" sz="1700" b="1" dirty="0">
                <a:latin typeface="Times New Roman" pitchFamily="18" charset="0"/>
                <a:cs typeface="Times New Roman" pitchFamily="18" charset="0"/>
              </a:rPr>
              <a:t>2022 của Chính phủ </a:t>
            </a:r>
            <a:r>
              <a:rPr lang="en-US" sz="1700" dirty="0" smtClean="0">
                <a:latin typeface="Times New Roman" pitchFamily="18" charset="0"/>
                <a:cs typeface="Times New Roman" pitchFamily="18" charset="0"/>
              </a:rPr>
              <a:t>q</a:t>
            </a:r>
            <a:r>
              <a:rPr lang="vi-VN" sz="1700" dirty="0" smtClean="0">
                <a:latin typeface="Times New Roman" pitchFamily="18" charset="0"/>
                <a:cs typeface="Times New Roman" pitchFamily="18" charset="0"/>
              </a:rPr>
              <a:t>uy </a:t>
            </a:r>
            <a:r>
              <a:rPr lang="vi-VN" sz="1700" dirty="0">
                <a:latin typeface="Times New Roman" pitchFamily="18" charset="0"/>
                <a:cs typeface="Times New Roman" pitchFamily="18" charset="0"/>
              </a:rPr>
              <a:t>định chi tiết một số điều của Luật Bảo vệ môi trường</a:t>
            </a:r>
            <a:r>
              <a:rPr lang="vi-VN" sz="1700" i="1" u="sng" dirty="0">
                <a:latin typeface="Times New Roman" pitchFamily="18" charset="0"/>
                <a:cs typeface="Times New Roman" pitchFamily="18" charset="0"/>
              </a:rPr>
              <a:t>;</a:t>
            </a:r>
          </a:p>
          <a:p>
            <a:pPr marL="0" indent="0" algn="just">
              <a:spcBef>
                <a:spcPts val="300"/>
              </a:spcBef>
              <a:spcAft>
                <a:spcPts val="300"/>
              </a:spcAft>
              <a:buNone/>
            </a:pPr>
            <a:r>
              <a:rPr lang="vi-VN" sz="1700" b="1" dirty="0">
                <a:latin typeface="Times New Roman" pitchFamily="18" charset="0"/>
                <a:cs typeface="Times New Roman" pitchFamily="18" charset="0"/>
              </a:rPr>
              <a:t>- Quyết định số 16/2015/QĐ-TTg </a:t>
            </a:r>
            <a:r>
              <a:rPr lang="vi-VN" sz="1700" dirty="0">
                <a:latin typeface="Times New Roman" pitchFamily="18" charset="0"/>
                <a:cs typeface="Times New Roman" pitchFamily="18" charset="0"/>
              </a:rPr>
              <a:t>ngày 22/05/2015 của Thủ tướng Chính phủ </a:t>
            </a:r>
            <a:r>
              <a:rPr lang="vi-VN" sz="1700" b="1" dirty="0">
                <a:latin typeface="Times New Roman" pitchFamily="18" charset="0"/>
                <a:cs typeface="Times New Roman" pitchFamily="18" charset="0"/>
              </a:rPr>
              <a:t>quy định về thu hồi và xử lý sản phẩm thải bỏ;</a:t>
            </a:r>
          </a:p>
          <a:p>
            <a:pPr marL="0" indent="0" algn="just">
              <a:spcBef>
                <a:spcPts val="300"/>
              </a:spcBef>
              <a:spcAft>
                <a:spcPts val="300"/>
              </a:spcAft>
              <a:buNone/>
            </a:pPr>
            <a:r>
              <a:rPr lang="vi-VN" sz="1700" b="1" dirty="0">
                <a:latin typeface="Times New Roman" pitchFamily="18" charset="0"/>
                <a:cs typeface="Times New Roman" pitchFamily="18" charset="0"/>
              </a:rPr>
              <a:t>- Thông tư số 34/2017/TT-BTNMT ngày 04/10/2017 quy định về thu hồi, xử lý sản phẩm thải bỏ;</a:t>
            </a:r>
          </a:p>
          <a:p>
            <a:pPr marL="0" indent="0" algn="just">
              <a:spcBef>
                <a:spcPts val="300"/>
              </a:spcBef>
              <a:spcAft>
                <a:spcPts val="300"/>
              </a:spcAft>
              <a:buNone/>
            </a:pPr>
            <a:r>
              <a:rPr lang="en-US" sz="1700" b="1" dirty="0" smtClean="0">
                <a:latin typeface="Times New Roman" pitchFamily="18" charset="0"/>
                <a:cs typeface="Times New Roman" pitchFamily="18" charset="0"/>
              </a:rPr>
              <a:t>- </a:t>
            </a:r>
            <a:r>
              <a:rPr lang="en-US" sz="1700" b="1" dirty="0" err="1">
                <a:latin typeface="Times New Roman" pitchFamily="18" charset="0"/>
                <a:cs typeface="Times New Roman" pitchFamily="18" charset="0"/>
              </a:rPr>
              <a:t>Các</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Luật</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và</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Nghị</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định</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Thông</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tư</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khác</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có</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liên</a:t>
            </a:r>
            <a:r>
              <a:rPr lang="en-US" sz="1700" b="1" dirty="0">
                <a:latin typeface="Times New Roman" pitchFamily="18" charset="0"/>
                <a:cs typeface="Times New Roman" pitchFamily="18" charset="0"/>
              </a:rPr>
              <a:t> </a:t>
            </a:r>
            <a:r>
              <a:rPr lang="en-US" sz="1700" b="1" dirty="0" err="1">
                <a:latin typeface="Times New Roman" pitchFamily="18" charset="0"/>
                <a:cs typeface="Times New Roman" pitchFamily="18" charset="0"/>
              </a:rPr>
              <a:t>quan</a:t>
            </a:r>
            <a:r>
              <a:rPr lang="en-US" sz="1700" b="1" dirty="0">
                <a:latin typeface="Times New Roman" pitchFamily="18" charset="0"/>
                <a:cs typeface="Times New Roman" pitchFamily="18" charset="0"/>
              </a:rPr>
              <a:t> ….:</a:t>
            </a:r>
          </a:p>
          <a:p>
            <a:pPr algn="just">
              <a:spcBef>
                <a:spcPts val="300"/>
              </a:spcBef>
              <a:spcAft>
                <a:spcPts val="300"/>
              </a:spcAft>
              <a:buFontTx/>
              <a:buChar char="-"/>
            </a:pP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Thông</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tư</a:t>
            </a:r>
            <a:r>
              <a:rPr lang="en-US" sz="1700" b="1" i="1" dirty="0">
                <a:latin typeface="Times New Roman" pitchFamily="18" charset="0"/>
                <a:cs typeface="Times New Roman" pitchFamily="18" charset="0"/>
              </a:rPr>
              <a:t> 57/2018/TT-BTC </a:t>
            </a:r>
            <a:r>
              <a:rPr lang="en-US" sz="1700" dirty="0" err="1">
                <a:latin typeface="Times New Roman" pitchFamily="18" charset="0"/>
                <a:cs typeface="Times New Roman" pitchFamily="18" charset="0"/>
              </a:rPr>
              <a:t>hướng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dẫn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Nghị</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định</a:t>
            </a:r>
            <a:r>
              <a:rPr lang="en-US" sz="1700" dirty="0">
                <a:latin typeface="Times New Roman" pitchFamily="18" charset="0"/>
                <a:cs typeface="Times New Roman" pitchFamily="18" charset="0"/>
              </a:rPr>
              <a:t> 29/2018/NĐ-CP</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Thông</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tư</a:t>
            </a:r>
            <a:r>
              <a:rPr lang="en-US" sz="1700" b="1" i="1" dirty="0">
                <a:latin typeface="Times New Roman" pitchFamily="18" charset="0"/>
                <a:cs typeface="Times New Roman" pitchFamily="18" charset="0"/>
              </a:rPr>
              <a:t> 173/2013/TT-BTC </a:t>
            </a:r>
            <a:r>
              <a:rPr lang="en-US" sz="1700" dirty="0" err="1">
                <a:latin typeface="Times New Roman" pitchFamily="18" charset="0"/>
                <a:cs typeface="Times New Roman" pitchFamily="18" charset="0"/>
              </a:rPr>
              <a:t>hướng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dẫn</a:t>
            </a:r>
            <a:r>
              <a:rPr lang="en-US" sz="1700" dirty="0">
                <a:latin typeface="Times New Roman" pitchFamily="18" charset="0"/>
                <a:cs typeface="Times New Roman" pitchFamily="18" charset="0"/>
              </a:rPr>
              <a:t> </a:t>
            </a:r>
            <a:r>
              <a:rPr lang="vi-VN" sz="1700" dirty="0">
                <a:latin typeface="Times New Roman" pitchFamily="18" charset="0"/>
                <a:cs typeface="Times New Roman" pitchFamily="18" charset="0"/>
              </a:rPr>
              <a:t>thực hiện một số nội dung về quản lý, xử lý tang vật, phương tiện vi phạm hành chính bị tạm giữ, tịch thu theo thủ tục hành </a:t>
            </a:r>
            <a:r>
              <a:rPr lang="vi-VN" sz="1700" dirty="0" smtClean="0">
                <a:latin typeface="Times New Roman" pitchFamily="18" charset="0"/>
                <a:cs typeface="Times New Roman" pitchFamily="18" charset="0"/>
              </a:rPr>
              <a:t>chính</a:t>
            </a:r>
            <a:endParaRPr lang="en-US" sz="1700" dirty="0">
              <a:latin typeface="Times New Roman" pitchFamily="18" charset="0"/>
              <a:cs typeface="Times New Roman" pitchFamily="18" charset="0"/>
            </a:endParaRPr>
          </a:p>
        </p:txBody>
      </p:sp>
      <p:sp>
        <p:nvSpPr>
          <p:cNvPr id="9" name="Content Placeholder 2"/>
          <p:cNvSpPr txBox="1">
            <a:spLocks/>
          </p:cNvSpPr>
          <p:nvPr/>
        </p:nvSpPr>
        <p:spPr>
          <a:xfrm>
            <a:off x="215765" y="260648"/>
            <a:ext cx="8784976"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800" b="1" dirty="0">
                <a:latin typeface="Times New Roman" pitchFamily="18" charset="0"/>
                <a:ea typeface="Calibri"/>
                <a:cs typeface="Times New Roman" pitchFamily="18" charset="0"/>
              </a:rPr>
              <a:t>C</a:t>
            </a:r>
            <a:r>
              <a:rPr lang="vi-VN" sz="1800" b="1" dirty="0">
                <a:latin typeface="Times New Roman" pitchFamily="18" charset="0"/>
                <a:ea typeface="Calibri"/>
                <a:cs typeface="Times New Roman" pitchFamily="18" charset="0"/>
              </a:rPr>
              <a:t>HÍNH SÁCH HIỆN HÀNH VỀ QUẢN LÝ VÀ TIÊU HỦY HÀNG GIẢ, HÀNG KÉM CHẤT LƯỢNG GẮN VỚI MỤC TIÊU BẢO VỆ MÔI TRƯỜNG Ở VIỆT NAM</a:t>
            </a:r>
            <a:endParaRPr lang="en-US" dirty="0"/>
          </a:p>
        </p:txBody>
      </p:sp>
    </p:spTree>
    <p:extLst>
      <p:ext uri="{BB962C8B-B14F-4D97-AF65-F5344CB8AC3E}">
        <p14:creationId xmlns:p14="http://schemas.microsoft.com/office/powerpoint/2010/main" val="642266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853" y="1503870"/>
            <a:ext cx="8686800" cy="5040560"/>
          </a:xfrm>
        </p:spPr>
        <p:txBody>
          <a:bodyPr>
            <a:noAutofit/>
          </a:bodyPr>
          <a:lstStyle/>
          <a:p>
            <a:pPr marL="0" indent="0" algn="just">
              <a:spcBef>
                <a:spcPts val="400"/>
              </a:spcBef>
              <a:spcAft>
                <a:spcPts val="400"/>
              </a:spcAft>
              <a:buNone/>
            </a:pPr>
            <a:r>
              <a:rPr lang="en-US" sz="1600" b="1" dirty="0" smtClean="0">
                <a:latin typeface="Times New Roman" pitchFamily="18" charset="0"/>
                <a:cs typeface="Times New Roman" pitchFamily="18" charset="0"/>
              </a:rPr>
              <a:t>- </a:t>
            </a:r>
            <a:r>
              <a:rPr lang="vi-VN" sz="1600" b="1" dirty="0">
                <a:latin typeface="Times New Roman" pitchFamily="18" charset="0"/>
                <a:cs typeface="Times New Roman" pitchFamily="18" charset="0"/>
              </a:rPr>
              <a:t>Luật Xử lý vi phạm hành chính số 15/2012/QH13 </a:t>
            </a:r>
            <a:endParaRPr lang="en-US" sz="1600" b="1" dirty="0" smtClean="0">
              <a:latin typeface="Times New Roman" pitchFamily="18" charset="0"/>
              <a:cs typeface="Times New Roman" pitchFamily="18" charset="0"/>
            </a:endParaRPr>
          </a:p>
          <a:p>
            <a:pPr marL="0" indent="0" algn="just">
              <a:spcBef>
                <a:spcPts val="400"/>
              </a:spcBef>
              <a:spcAft>
                <a:spcPts val="400"/>
              </a:spcAft>
              <a:buNone/>
            </a:pPr>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Luật </a:t>
            </a:r>
            <a:r>
              <a:rPr lang="vi-VN" sz="1600" b="1" dirty="0">
                <a:latin typeface="Times New Roman" pitchFamily="18" charset="0"/>
                <a:cs typeface="Times New Roman" pitchFamily="18" charset="0"/>
              </a:rPr>
              <a:t>Bảo vệ môi trường số </a:t>
            </a:r>
            <a:r>
              <a:rPr lang="vi-VN" sz="1600" b="1" dirty="0" smtClean="0">
                <a:latin typeface="Times New Roman" pitchFamily="18" charset="0"/>
                <a:cs typeface="Times New Roman" pitchFamily="18" charset="0"/>
              </a:rPr>
              <a:t>72/2020/QH14</a:t>
            </a:r>
            <a:endParaRPr lang="en-US" sz="1600" b="1" dirty="0" smtClean="0">
              <a:latin typeface="Times New Roman" pitchFamily="18" charset="0"/>
              <a:cs typeface="Times New Roman" pitchFamily="18" charset="0"/>
            </a:endParaRPr>
          </a:p>
          <a:p>
            <a:pPr marL="0" indent="0" algn="just">
              <a:spcBef>
                <a:spcPts val="400"/>
              </a:spcBef>
              <a:spcAft>
                <a:spcPts val="400"/>
              </a:spcAft>
              <a:buNone/>
            </a:pPr>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Nghị </a:t>
            </a:r>
            <a:r>
              <a:rPr lang="vi-VN" sz="1600" b="1" dirty="0">
                <a:latin typeface="Times New Roman" pitchFamily="18" charset="0"/>
                <a:cs typeface="Times New Roman" pitchFamily="18" charset="0"/>
              </a:rPr>
              <a:t>định số 29/2018/NĐ-CP </a:t>
            </a:r>
            <a:r>
              <a:rPr lang="vi-VN" sz="1600" dirty="0" smtClean="0">
                <a:latin typeface="Times New Roman" pitchFamily="18" charset="0"/>
                <a:cs typeface="Times New Roman" pitchFamily="18" charset="0"/>
              </a:rPr>
              <a:t>quy </a:t>
            </a:r>
            <a:r>
              <a:rPr lang="vi-VN" sz="1600" dirty="0">
                <a:latin typeface="Times New Roman" pitchFamily="18" charset="0"/>
                <a:cs typeface="Times New Roman" pitchFamily="18" charset="0"/>
              </a:rPr>
              <a:t>định trình tự, thủ tục xác lập quyền sở hữu toàn dân về tài sản và xử lý đối với tài sản được xác lập quyền sở hữu toàn dân;</a:t>
            </a:r>
          </a:p>
          <a:p>
            <a:pPr marL="0" indent="0" algn="just">
              <a:spcBef>
                <a:spcPts val="400"/>
              </a:spcBef>
              <a:spcAft>
                <a:spcPts val="400"/>
              </a:spcAft>
              <a:buNone/>
            </a:pPr>
            <a:r>
              <a:rPr lang="en-US" sz="1600" b="1" dirty="0">
                <a:latin typeface="Times New Roman" pitchFamily="18" charset="0"/>
                <a:cs typeface="Times New Roman" pitchFamily="18" charset="0"/>
              </a:rPr>
              <a:t>- </a:t>
            </a:r>
            <a:r>
              <a:rPr lang="vi-VN" sz="1600" b="1" dirty="0">
                <a:latin typeface="Times New Roman" pitchFamily="18" charset="0"/>
                <a:cs typeface="Times New Roman" pitchFamily="18" charset="0"/>
              </a:rPr>
              <a:t>Nghị định số 138/2021/NĐ-CP </a:t>
            </a:r>
            <a:r>
              <a:rPr lang="vi-VN" sz="1600" dirty="0" smtClean="0">
                <a:latin typeface="Times New Roman" pitchFamily="18" charset="0"/>
                <a:cs typeface="Times New Roman" pitchFamily="18" charset="0"/>
              </a:rPr>
              <a:t>quy </a:t>
            </a:r>
            <a:r>
              <a:rPr lang="vi-VN" sz="1600" dirty="0">
                <a:latin typeface="Times New Roman" pitchFamily="18" charset="0"/>
                <a:cs typeface="Times New Roman" pitchFamily="18" charset="0"/>
              </a:rPr>
              <a:t>định về quản lý, bảo quản tang vật, phương tiện vi phạm hành chính bị tạm giữ, tịch thu và giấy phép, chứng chỉ hành nghề bị tạm giữ theo thủ tục hành chính;</a:t>
            </a:r>
          </a:p>
          <a:p>
            <a:pPr marL="0" indent="0" algn="just">
              <a:spcBef>
                <a:spcPts val="400"/>
              </a:spcBef>
              <a:spcAft>
                <a:spcPts val="400"/>
              </a:spcAft>
              <a:buNone/>
            </a:pPr>
            <a:r>
              <a:rPr lang="en-US" sz="1600" b="1" dirty="0">
                <a:latin typeface="Times New Roman" pitchFamily="18" charset="0"/>
                <a:cs typeface="Times New Roman" pitchFamily="18" charset="0"/>
              </a:rPr>
              <a:t>- </a:t>
            </a:r>
            <a:r>
              <a:rPr lang="vi-VN" sz="1600" b="1" dirty="0">
                <a:latin typeface="Times New Roman" pitchFamily="18" charset="0"/>
                <a:cs typeface="Times New Roman" pitchFamily="18" charset="0"/>
              </a:rPr>
              <a:t>Nghị định số 98/2020/NĐ-CP </a:t>
            </a:r>
            <a:r>
              <a:rPr lang="vi-VN" sz="1600" dirty="0" smtClean="0">
                <a:latin typeface="Times New Roman" pitchFamily="18" charset="0"/>
                <a:cs typeface="Times New Roman" pitchFamily="18" charset="0"/>
              </a:rPr>
              <a:t>quy </a:t>
            </a:r>
            <a:r>
              <a:rPr lang="vi-VN" sz="1600" dirty="0">
                <a:latin typeface="Times New Roman" pitchFamily="18" charset="0"/>
                <a:cs typeface="Times New Roman" pitchFamily="18" charset="0"/>
              </a:rPr>
              <a:t>định xử phạt vi phạm hành chính trong hoạt động thương mại, sản xuất, buôn bán hàng giả, hàng cấm và bảo vệ quyền lợi người tiêu dùng;</a:t>
            </a:r>
            <a:endParaRPr lang="en-US" sz="1600" dirty="0">
              <a:latin typeface="Times New Roman" pitchFamily="18" charset="0"/>
              <a:cs typeface="Times New Roman" pitchFamily="18" charset="0"/>
            </a:endParaRPr>
          </a:p>
          <a:p>
            <a:pPr marL="0" indent="0" algn="just">
              <a:spcBef>
                <a:spcPts val="400"/>
              </a:spcBef>
              <a:spcAft>
                <a:spcPts val="400"/>
              </a:spcAft>
              <a:buNone/>
            </a:pPr>
            <a:r>
              <a:rPr lang="en-US" sz="1600" i="1" dirty="0">
                <a:latin typeface="Times New Roman" pitchFamily="18" charset="0"/>
                <a:cs typeface="Times New Roman" pitchFamily="18" charset="0"/>
              </a:rPr>
              <a:t>- </a:t>
            </a:r>
            <a:r>
              <a:rPr lang="en-US" sz="1600" b="1" dirty="0">
                <a:latin typeface="Times New Roman" pitchFamily="18" charset="0"/>
                <a:cs typeface="Times New Roman" pitchFamily="18" charset="0"/>
              </a:rPr>
              <a:t>N</a:t>
            </a:r>
            <a:r>
              <a:rPr lang="vi-VN" sz="1600" b="1" dirty="0">
                <a:latin typeface="Times New Roman" pitchFamily="18" charset="0"/>
                <a:cs typeface="Times New Roman" pitchFamily="18" charset="0"/>
              </a:rPr>
              <a:t>ghị định số 08/2022/NĐ-CP </a:t>
            </a:r>
            <a:r>
              <a:rPr lang="en-US" sz="1600" dirty="0" smtClean="0">
                <a:latin typeface="Times New Roman" pitchFamily="18" charset="0"/>
                <a:cs typeface="Times New Roman" pitchFamily="18" charset="0"/>
              </a:rPr>
              <a:t>q</a:t>
            </a:r>
            <a:r>
              <a:rPr lang="vi-VN" sz="1600" dirty="0" smtClean="0">
                <a:latin typeface="Times New Roman" pitchFamily="18" charset="0"/>
                <a:cs typeface="Times New Roman" pitchFamily="18" charset="0"/>
              </a:rPr>
              <a:t>uy </a:t>
            </a:r>
            <a:r>
              <a:rPr lang="vi-VN" sz="1600" dirty="0">
                <a:latin typeface="Times New Roman" pitchFamily="18" charset="0"/>
                <a:cs typeface="Times New Roman" pitchFamily="18" charset="0"/>
              </a:rPr>
              <a:t>định chi tiết một số điều của Luật Bảo vệ môi trường</a:t>
            </a:r>
            <a:r>
              <a:rPr lang="vi-VN" sz="1600" b="1"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Thông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tư</a:t>
            </a:r>
            <a:r>
              <a:rPr lang="en-US" sz="1600" b="1" dirty="0" smtClean="0">
                <a:latin typeface="Times New Roman" pitchFamily="18" charset="0"/>
                <a:cs typeface="Times New Roman" pitchFamily="18" charset="0"/>
              </a:rPr>
              <a:t> 02/2022/TT-BTNMT </a:t>
            </a:r>
            <a:endParaRPr lang="vi-VN" sz="1600" b="1" dirty="0">
              <a:latin typeface="Times New Roman" pitchFamily="18" charset="0"/>
              <a:cs typeface="Times New Roman" pitchFamily="18" charset="0"/>
            </a:endParaRPr>
          </a:p>
          <a:p>
            <a:pPr marL="0" indent="0" algn="just">
              <a:spcBef>
                <a:spcPts val="400"/>
              </a:spcBef>
              <a:spcAft>
                <a:spcPts val="400"/>
              </a:spcAft>
              <a:buNone/>
            </a:pPr>
            <a:r>
              <a:rPr lang="vi-VN" sz="1600" b="1" dirty="0">
                <a:latin typeface="Times New Roman" pitchFamily="18" charset="0"/>
                <a:cs typeface="Times New Roman" pitchFamily="18" charset="0"/>
              </a:rPr>
              <a:t>- Quyết định số 16/2015/QĐ-TTg </a:t>
            </a:r>
            <a:r>
              <a:rPr lang="vi-VN" sz="1600" dirty="0" smtClean="0">
                <a:latin typeface="Times New Roman" pitchFamily="18" charset="0"/>
                <a:cs typeface="Times New Roman" pitchFamily="18" charset="0"/>
              </a:rPr>
              <a:t>của </a:t>
            </a:r>
            <a:r>
              <a:rPr lang="vi-VN" sz="1600" dirty="0">
                <a:latin typeface="Times New Roman" pitchFamily="18" charset="0"/>
                <a:cs typeface="Times New Roman" pitchFamily="18" charset="0"/>
              </a:rPr>
              <a:t>Thủ tướng Chính phủ </a:t>
            </a:r>
            <a:r>
              <a:rPr lang="vi-VN" sz="1600" b="1" dirty="0">
                <a:latin typeface="Times New Roman" pitchFamily="18" charset="0"/>
                <a:cs typeface="Times New Roman" pitchFamily="18" charset="0"/>
              </a:rPr>
              <a:t>quy định về thu hồi và xử lý sản phẩm thải </a:t>
            </a:r>
            <a:r>
              <a:rPr lang="vi-VN" sz="1600" b="1" dirty="0" smtClean="0">
                <a:latin typeface="Times New Roman" pitchFamily="18" charset="0"/>
                <a:cs typeface="Times New Roman" pitchFamily="18" charset="0"/>
              </a:rPr>
              <a:t>bỏ</a:t>
            </a:r>
            <a:endParaRPr lang="vi-VN" sz="1600" b="1" dirty="0">
              <a:latin typeface="Times New Roman" pitchFamily="18" charset="0"/>
              <a:cs typeface="Times New Roman" pitchFamily="18" charset="0"/>
            </a:endParaRPr>
          </a:p>
          <a:p>
            <a:pPr marL="0" indent="0" algn="just">
              <a:spcBef>
                <a:spcPts val="400"/>
              </a:spcBef>
              <a:spcAft>
                <a:spcPts val="400"/>
              </a:spcAft>
              <a:buNone/>
            </a:pPr>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Thông </a:t>
            </a:r>
            <a:r>
              <a:rPr lang="vi-VN" sz="1600" b="1" dirty="0">
                <a:latin typeface="Times New Roman" pitchFamily="18" charset="0"/>
                <a:cs typeface="Times New Roman" pitchFamily="18" charset="0"/>
              </a:rPr>
              <a:t>tư số </a:t>
            </a:r>
            <a:r>
              <a:rPr lang="vi-VN" sz="1600" b="1" dirty="0" smtClean="0">
                <a:latin typeface="Times New Roman" pitchFamily="18" charset="0"/>
                <a:cs typeface="Times New Roman" pitchFamily="18" charset="0"/>
              </a:rPr>
              <a:t>34/2017/TT-BTNMT </a:t>
            </a:r>
            <a:r>
              <a:rPr lang="vi-VN" sz="1600" b="1" dirty="0">
                <a:latin typeface="Times New Roman" pitchFamily="18" charset="0"/>
                <a:cs typeface="Times New Roman" pitchFamily="18" charset="0"/>
              </a:rPr>
              <a:t>quy định về thu hồi, xử lý sản phẩm thải </a:t>
            </a:r>
            <a:r>
              <a:rPr lang="vi-VN" sz="1600" b="1" dirty="0" smtClean="0">
                <a:latin typeface="Times New Roman" pitchFamily="18" charset="0"/>
                <a:cs typeface="Times New Roman" pitchFamily="18" charset="0"/>
              </a:rPr>
              <a:t>bỏ</a:t>
            </a:r>
            <a:endParaRPr lang="en-US" sz="1600" b="1" dirty="0" smtClean="0">
              <a:latin typeface="Times New Roman" pitchFamily="18" charset="0"/>
              <a:cs typeface="Times New Roman" pitchFamily="18" charset="0"/>
            </a:endParaRPr>
          </a:p>
          <a:p>
            <a:pPr marL="0" indent="0" algn="just">
              <a:spcBef>
                <a:spcPts val="400"/>
              </a:spcBef>
              <a:spcAft>
                <a:spcPts val="400"/>
              </a:spcAft>
              <a:buNone/>
            </a:pP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Thông</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tư</a:t>
            </a:r>
            <a:r>
              <a:rPr lang="en-US" sz="1600" b="1" dirty="0">
                <a:latin typeface="Times New Roman" pitchFamily="18" charset="0"/>
                <a:cs typeface="Times New Roman" pitchFamily="18" charset="0"/>
              </a:rPr>
              <a:t> 57/2018/TT-BTC</a:t>
            </a:r>
            <a:r>
              <a:rPr lang="en-US" sz="1600" b="1" i="1" dirty="0">
                <a:latin typeface="Times New Roman" pitchFamily="18" charset="0"/>
                <a:cs typeface="Times New Roman" pitchFamily="18" charset="0"/>
              </a:rPr>
              <a:t> </a:t>
            </a:r>
            <a:r>
              <a:rPr lang="en-US" sz="1600" dirty="0" err="1">
                <a:latin typeface="Times New Roman" pitchFamily="18" charset="0"/>
                <a:cs typeface="Times New Roman" pitchFamily="18" charset="0"/>
              </a:rPr>
              <a:t>hướng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dẫn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định</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29/2018/NĐ-CP</a:t>
            </a:r>
            <a:endParaRPr lang="en-US" sz="1600" b="1" i="1" dirty="0" smtClean="0">
              <a:latin typeface="Times New Roman" pitchFamily="18" charset="0"/>
              <a:cs typeface="Times New Roman" pitchFamily="18" charset="0"/>
            </a:endParaRPr>
          </a:p>
          <a:p>
            <a:pPr marL="0" indent="0" algn="just">
              <a:spcBef>
                <a:spcPts val="400"/>
              </a:spcBef>
              <a:spcAft>
                <a:spcPts val="400"/>
              </a:spcAft>
              <a:buNone/>
            </a:pP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Thông</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tư</a:t>
            </a:r>
            <a:r>
              <a:rPr lang="en-US" sz="1600" b="1" dirty="0">
                <a:latin typeface="Times New Roman" pitchFamily="18" charset="0"/>
                <a:cs typeface="Times New Roman" pitchFamily="18" charset="0"/>
              </a:rPr>
              <a:t> 173/2013/TT-BTC </a:t>
            </a:r>
            <a:r>
              <a:rPr lang="en-US" sz="1600" dirty="0" err="1">
                <a:latin typeface="Times New Roman" pitchFamily="18" charset="0"/>
                <a:cs typeface="Times New Roman" pitchFamily="18" charset="0"/>
              </a:rPr>
              <a:t>hướng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dẫn</a:t>
            </a: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thực hiện một số nội dung về quản lý, xử lý tang vật, phương tiện vi phạm hành chính bị tạm giữ, tịch thu theo thủ tục hành </a:t>
            </a:r>
            <a:r>
              <a:rPr lang="vi-VN" sz="1600" dirty="0" smtClean="0">
                <a:latin typeface="Times New Roman" pitchFamily="18" charset="0"/>
                <a:cs typeface="Times New Roman" pitchFamily="18" charset="0"/>
              </a:rPr>
              <a:t>chính</a:t>
            </a:r>
            <a:endParaRPr lang="en-US" sz="1600" dirty="0" smtClean="0">
              <a:latin typeface="Times New Roman" pitchFamily="18" charset="0"/>
              <a:cs typeface="Times New Roman" pitchFamily="18" charset="0"/>
            </a:endParaRPr>
          </a:p>
          <a:p>
            <a:pPr algn="just">
              <a:spcBef>
                <a:spcPts val="200"/>
              </a:spcBef>
              <a:spcAft>
                <a:spcPts val="200"/>
              </a:spcAft>
              <a:buFontTx/>
              <a:buChar char="-"/>
            </a:pPr>
            <a:endParaRPr lang="en-US" sz="1600" dirty="0">
              <a:latin typeface="Times New Roman" pitchFamily="18" charset="0"/>
              <a:cs typeface="Times New Roman" pitchFamily="18" charset="0"/>
            </a:endParaRPr>
          </a:p>
        </p:txBody>
      </p:sp>
      <p:sp>
        <p:nvSpPr>
          <p:cNvPr id="9" name="Content Placeholder 2"/>
          <p:cNvSpPr txBox="1">
            <a:spLocks/>
          </p:cNvSpPr>
          <p:nvPr/>
        </p:nvSpPr>
        <p:spPr>
          <a:xfrm>
            <a:off x="215765" y="260648"/>
            <a:ext cx="8784976"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800" b="1" dirty="0">
                <a:latin typeface="Times New Roman" pitchFamily="18" charset="0"/>
                <a:ea typeface="Calibri"/>
                <a:cs typeface="Times New Roman" pitchFamily="18" charset="0"/>
              </a:rPr>
              <a:t>C</a:t>
            </a:r>
            <a:r>
              <a:rPr lang="vi-VN" sz="1800" b="1" dirty="0">
                <a:latin typeface="Times New Roman" pitchFamily="18" charset="0"/>
                <a:ea typeface="Calibri"/>
                <a:cs typeface="Times New Roman" pitchFamily="18" charset="0"/>
              </a:rPr>
              <a:t>HÍNH SÁCH HIỆN HÀNH VỀ QUẢN LÝ VÀ TIÊU HỦY HÀNG GIẢ, HÀNG KÉM CHẤT LƯỢNG GẮN VỚI MỤC TIÊU BẢO VỆ MÔI TRƯỜNG Ở VIỆT NAM</a:t>
            </a:r>
            <a:endParaRPr lang="en-US" dirty="0"/>
          </a:p>
        </p:txBody>
      </p:sp>
      <p:sp>
        <p:nvSpPr>
          <p:cNvPr id="2" name="Rectangle 1"/>
          <p:cNvSpPr/>
          <p:nvPr/>
        </p:nvSpPr>
        <p:spPr>
          <a:xfrm>
            <a:off x="281667" y="1124744"/>
            <a:ext cx="3544560" cy="369332"/>
          </a:xfrm>
          <a:prstGeom prst="rect">
            <a:avLst/>
          </a:prstGeom>
        </p:spPr>
        <p:txBody>
          <a:bodyPr wrap="none">
            <a:spAutoFit/>
          </a:bodyPr>
          <a:lstStyle/>
          <a:p>
            <a:r>
              <a:rPr lang="en-US" b="1" u="sng" dirty="0" err="1" smtClean="0">
                <a:latin typeface="Times New Roman" pitchFamily="18" charset="0"/>
                <a:cs typeface="Times New Roman" pitchFamily="18" charset="0"/>
              </a:rPr>
              <a:t>Một</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số</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chính</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sách</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chính</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liên</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quan</a:t>
            </a:r>
            <a:endParaRPr lang="en-US" u="sng" dirty="0"/>
          </a:p>
        </p:txBody>
      </p:sp>
    </p:spTree>
    <p:extLst>
      <p:ext uri="{BB962C8B-B14F-4D97-AF65-F5344CB8AC3E}">
        <p14:creationId xmlns:p14="http://schemas.microsoft.com/office/powerpoint/2010/main" val="258311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853" y="980728"/>
            <a:ext cx="8686800" cy="5472608"/>
          </a:xfrm>
        </p:spPr>
        <p:txBody>
          <a:bodyPr>
            <a:noAutofit/>
          </a:bodyPr>
          <a:lstStyle/>
          <a:p>
            <a:pPr algn="just">
              <a:spcBef>
                <a:spcPts val="200"/>
              </a:spcBef>
              <a:spcAft>
                <a:spcPts val="200"/>
              </a:spcAft>
              <a:buFont typeface="Arial" charset="0"/>
              <a:buChar char="•"/>
            </a:pPr>
            <a:r>
              <a:rPr lang="en-US" sz="1800" b="1" i="1" u="sng" dirty="0" err="1">
                <a:latin typeface="Times New Roman" pitchFamily="18" charset="0"/>
                <a:cs typeface="Times New Roman" pitchFamily="18" charset="0"/>
              </a:rPr>
              <a:t>Đánh</a:t>
            </a:r>
            <a:r>
              <a:rPr lang="en-US" sz="1800" b="1" i="1" u="sng" dirty="0">
                <a:latin typeface="Times New Roman" pitchFamily="18" charset="0"/>
                <a:cs typeface="Times New Roman" pitchFamily="18" charset="0"/>
              </a:rPr>
              <a:t> </a:t>
            </a:r>
            <a:r>
              <a:rPr lang="en-US" sz="1800" b="1" i="1" u="sng" dirty="0" err="1">
                <a:latin typeface="Times New Roman" pitchFamily="18" charset="0"/>
                <a:cs typeface="Times New Roman" pitchFamily="18" charset="0"/>
              </a:rPr>
              <a:t>giá</a:t>
            </a:r>
            <a:r>
              <a:rPr lang="en-US" sz="1800" b="1" i="1" u="sng" dirty="0">
                <a:latin typeface="Times New Roman" pitchFamily="18" charset="0"/>
                <a:cs typeface="Times New Roman" pitchFamily="18" charset="0"/>
              </a:rPr>
              <a:t> </a:t>
            </a:r>
            <a:r>
              <a:rPr lang="en-US" sz="1800" b="1" i="1" u="sng" dirty="0" err="1">
                <a:latin typeface="Times New Roman" pitchFamily="18" charset="0"/>
                <a:cs typeface="Times New Roman" pitchFamily="18" charset="0"/>
              </a:rPr>
              <a:t>chung</a:t>
            </a:r>
            <a:r>
              <a:rPr lang="en-US" sz="1800" b="1" i="1" u="sng" dirty="0">
                <a:latin typeface="Times New Roman" pitchFamily="18" charset="0"/>
                <a:cs typeface="Times New Roman" pitchFamily="18" charset="0"/>
              </a:rPr>
              <a:t>:</a:t>
            </a:r>
          </a:p>
          <a:p>
            <a:pPr marL="0" indent="0" algn="just">
              <a:spcBef>
                <a:spcPts val="200"/>
              </a:spcBef>
              <a:spcAft>
                <a:spcPts val="200"/>
              </a:spcAft>
              <a:buNone/>
            </a:pPr>
            <a:endParaRPr lang="en-US" sz="100" b="1" i="1" u="sng" dirty="0">
              <a:latin typeface="Times New Roman" pitchFamily="18" charset="0"/>
              <a:cs typeface="Times New Roman" pitchFamily="18" charset="0"/>
            </a:endParaRPr>
          </a:p>
          <a:p>
            <a:pPr algn="just">
              <a:spcBef>
                <a:spcPts val="400"/>
              </a:spcBef>
              <a:spcAft>
                <a:spcPts val="400"/>
              </a:spcAft>
              <a:buFont typeface="Arial" charset="0"/>
              <a:buChar char="•"/>
            </a:pPr>
            <a:r>
              <a:rPr lang="vi-VN" sz="1700" dirty="0">
                <a:latin typeface="Times New Roman" pitchFamily="18" charset="0"/>
                <a:cs typeface="Times New Roman" pitchFamily="18" charset="0"/>
              </a:rPr>
              <a:t>- Văn bản pháp luật ban hành chưa đồng bộ, </a:t>
            </a:r>
            <a:r>
              <a:rPr lang="en-US" sz="1700" dirty="0" err="1">
                <a:latin typeface="Times New Roman" pitchFamily="18" charset="0"/>
                <a:cs typeface="Times New Roman" pitchFamily="18" charset="0"/>
              </a:rPr>
              <a:t>chưa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sửa</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đổi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bổ</a:t>
            </a:r>
            <a:r>
              <a:rPr lang="en-US" sz="1700" dirty="0">
                <a:latin typeface="Times New Roman" pitchFamily="18" charset="0"/>
                <a:cs typeface="Times New Roman" pitchFamily="18" charset="0"/>
              </a:rPr>
              <a:t> sung </a:t>
            </a:r>
            <a:r>
              <a:rPr lang="en-US" sz="1700" dirty="0" err="1">
                <a:latin typeface="Times New Roman" pitchFamily="18" charset="0"/>
                <a:cs typeface="Times New Roman" pitchFamily="18" charset="0"/>
              </a:rPr>
              <a:t>kịp</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thời</a:t>
            </a:r>
            <a:r>
              <a:rPr lang="en-US" sz="1700" dirty="0">
                <a:latin typeface="Times New Roman" pitchFamily="18" charset="0"/>
                <a:cs typeface="Times New Roman" pitchFamily="18" charset="0"/>
              </a:rPr>
              <a:t> </a:t>
            </a:r>
            <a:r>
              <a:rPr lang="vi-VN" sz="1700" dirty="0">
                <a:latin typeface="Times New Roman" pitchFamily="18" charset="0"/>
                <a:cs typeface="Times New Roman" pitchFamily="18" charset="0"/>
              </a:rPr>
              <a:t>gây rất nhiều khó khăn cho việc thực </a:t>
            </a:r>
            <a:r>
              <a:rPr lang="en-US" sz="1700" dirty="0" err="1" smtClean="0">
                <a:latin typeface="Times New Roman" pitchFamily="18" charset="0"/>
                <a:cs typeface="Times New Roman" pitchFamily="18" charset="0"/>
              </a:rPr>
              <a:t>hiện</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áp dụng </a:t>
            </a:r>
            <a:r>
              <a:rPr lang="vi-VN" sz="1700" dirty="0" smtClean="0">
                <a:latin typeface="Times New Roman" pitchFamily="18" charset="0"/>
                <a:cs typeface="Times New Roman" pitchFamily="18" charset="0"/>
              </a:rPr>
              <a:t>của </a:t>
            </a:r>
            <a:r>
              <a:rPr lang="vi-VN" sz="1700" dirty="0">
                <a:latin typeface="Times New Roman" pitchFamily="18" charset="0"/>
                <a:cs typeface="Times New Roman" pitchFamily="18" charset="0"/>
              </a:rPr>
              <a:t>các </a:t>
            </a:r>
            <a:r>
              <a:rPr lang="en-US" sz="1700" dirty="0" err="1" smtClean="0">
                <a:latin typeface="Times New Roman" pitchFamily="18" charset="0"/>
                <a:cs typeface="Times New Roman" pitchFamily="18" charset="0"/>
              </a:rPr>
              <a:t>lực</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lượng</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chức</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năng</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và</a:t>
            </a:r>
            <a:r>
              <a:rPr lang="en-US" sz="1700" dirty="0" smtClean="0">
                <a:latin typeface="Times New Roman" pitchFamily="18" charset="0"/>
                <a:cs typeface="Times New Roman" pitchFamily="18" charset="0"/>
              </a:rPr>
              <a:t> DN.</a:t>
            </a:r>
            <a:endParaRPr lang="en-US" sz="1700" dirty="0">
              <a:latin typeface="Times New Roman" pitchFamily="18" charset="0"/>
              <a:cs typeface="Times New Roman" pitchFamily="18" charset="0"/>
            </a:endParaRPr>
          </a:p>
          <a:p>
            <a:pPr algn="just">
              <a:spcBef>
                <a:spcPts val="400"/>
              </a:spcBef>
              <a:spcAft>
                <a:spcPts val="400"/>
              </a:spcAft>
              <a:buFont typeface="Arial" charset="0"/>
              <a:buChar char="•"/>
            </a:pPr>
            <a:r>
              <a:rPr lang="en-US"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Các Bộ, ngành chưa có các quy định hướng dẫn cụ thể</a:t>
            </a:r>
            <a:r>
              <a:rPr lang="en-US" sz="1700" dirty="0">
                <a:latin typeface="Times New Roman" pitchFamily="18" charset="0"/>
                <a:cs typeface="Times New Roman" pitchFamily="18" charset="0"/>
              </a:rPr>
              <a:t>,</a:t>
            </a:r>
            <a:r>
              <a:rPr lang="vi-VN" sz="1700" dirty="0">
                <a:latin typeface="Times New Roman" pitchFamily="18" charset="0"/>
                <a:cs typeface="Times New Roman" pitchFamily="18" charset="0"/>
              </a:rPr>
              <a:t> đặc biệt là các Bô: Tài nguyên &amp; Môi trường, Y tế, Khoa học &amp; Công nghệ, Bộ Giao thông vận tải, Bộ Công Thương, NN &amp; PTNT, Bộ Tài chính để phối hợp thống nhất hướng dẫn cụ thể quy trình xử lý, tiêu hủy hàng giả, hàng kém chất lượng đáp ứng yêu cầu bảo môi trường, phù hợp với các cam kết quốc tế đối với từng mặt hàng bị xử lý tịch thu</a:t>
            </a:r>
            <a:r>
              <a:rPr lang="en-US" sz="1700" dirty="0">
                <a:latin typeface="Times New Roman" pitchFamily="18" charset="0"/>
                <a:cs typeface="Times New Roman" pitchFamily="18" charset="0"/>
              </a:rPr>
              <a:t>.</a:t>
            </a:r>
          </a:p>
          <a:p>
            <a:pPr algn="just">
              <a:spcBef>
                <a:spcPts val="400"/>
              </a:spcBef>
              <a:spcAft>
                <a:spcPts val="400"/>
              </a:spcAft>
              <a:buFont typeface="Arial" charset="0"/>
              <a:buChar char="•"/>
            </a:pPr>
            <a:r>
              <a:rPr lang="vi-VN" sz="1700" dirty="0">
                <a:latin typeface="Times New Roman" pitchFamily="18" charset="0"/>
                <a:cs typeface="Times New Roman" pitchFamily="18" charset="0"/>
              </a:rPr>
              <a:t>- Chính sách quản lý, </a:t>
            </a:r>
            <a:r>
              <a:rPr lang="en-US" sz="1700" dirty="0" err="1">
                <a:latin typeface="Times New Roman" pitchFamily="18" charset="0"/>
                <a:cs typeface="Times New Roman" pitchFamily="18" charset="0"/>
              </a:rPr>
              <a:t>xử</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lý</a:t>
            </a:r>
            <a:r>
              <a:rPr lang="en-US" sz="1700" dirty="0">
                <a:latin typeface="Times New Roman" pitchFamily="18" charset="0"/>
                <a:cs typeface="Times New Roman" pitchFamily="18" charset="0"/>
              </a:rPr>
              <a:t> </a:t>
            </a:r>
            <a:r>
              <a:rPr lang="vi-VN" sz="1700" dirty="0">
                <a:latin typeface="Times New Roman" pitchFamily="18" charset="0"/>
                <a:cs typeface="Times New Roman" pitchFamily="18" charset="0"/>
              </a:rPr>
              <a:t>hàng giả, hàng kém chất lượng </a:t>
            </a:r>
            <a:r>
              <a:rPr lang="en-US" sz="1700" dirty="0" err="1">
                <a:latin typeface="Times New Roman" pitchFamily="18" charset="0"/>
                <a:cs typeface="Times New Roman" pitchFamily="18" charset="0"/>
              </a:rPr>
              <a:t>đối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với</a:t>
            </a:r>
            <a:r>
              <a:rPr lang="vi-VN" sz="1700" dirty="0">
                <a:latin typeface="Times New Roman" pitchFamily="18" charset="0"/>
                <a:cs typeface="Times New Roman" pitchFamily="18" charset="0"/>
              </a:rPr>
              <a:t> các hàng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hóa</a:t>
            </a:r>
            <a:r>
              <a:rPr lang="vi-VN" sz="1700" dirty="0">
                <a:latin typeface="Times New Roman" pitchFamily="18" charset="0"/>
                <a:cs typeface="Times New Roman" pitchFamily="18" charset="0"/>
              </a:rPr>
              <a:t> còn giá trị sử dụng và không gây nguy hại tới sức khỏe con người và môi trường, </a:t>
            </a:r>
            <a:r>
              <a:rPr lang="en-US" sz="1700" dirty="0" err="1">
                <a:latin typeface="Times New Roman" pitchFamily="18" charset="0"/>
                <a:cs typeface="Times New Roman" pitchFamily="18" charset="0"/>
              </a:rPr>
              <a:t>quy</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định</a:t>
            </a:r>
            <a:r>
              <a:rPr lang="vi-VN" sz="1700" dirty="0">
                <a:latin typeface="Times New Roman" pitchFamily="18" charset="0"/>
                <a:cs typeface="Times New Roman" pitchFamily="18" charset="0"/>
              </a:rPr>
              <a:t> phân loại </a:t>
            </a:r>
            <a:r>
              <a:rPr lang="en-US" sz="1700" dirty="0" err="1">
                <a:latin typeface="Times New Roman" pitchFamily="18" charset="0"/>
                <a:cs typeface="Times New Roman" pitchFamily="18" charset="0"/>
              </a:rPr>
              <a:t>theo</a:t>
            </a:r>
            <a:r>
              <a:rPr lang="vi-VN" sz="1700" dirty="0">
                <a:latin typeface="Times New Roman" pitchFamily="18" charset="0"/>
                <a:cs typeface="Times New Roman" pitchFamily="18" charset="0"/>
              </a:rPr>
              <a:t> </a:t>
            </a:r>
            <a:r>
              <a:rPr lang="en-US" sz="1700" dirty="0" err="1" smtClean="0">
                <a:latin typeface="Times New Roman" pitchFamily="18" charset="0"/>
                <a:cs typeface="Times New Roman" pitchFamily="18" charset="0"/>
              </a:rPr>
              <a:t>danh</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mục</a:t>
            </a:r>
            <a:r>
              <a:rPr lang="en-US" sz="1700" dirty="0" smtClean="0">
                <a:latin typeface="Times New Roman" pitchFamily="18" charset="0"/>
                <a:cs typeface="Times New Roman" pitchFamily="18" charset="0"/>
              </a:rPr>
              <a:t> </a:t>
            </a:r>
            <a:r>
              <a:rPr lang="vi-VN" sz="1700" dirty="0" smtClean="0">
                <a:latin typeface="Times New Roman" pitchFamily="18" charset="0"/>
                <a:cs typeface="Times New Roman" pitchFamily="18" charset="0"/>
              </a:rPr>
              <a:t>chất thải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sản</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phẩm</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thải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bỏ</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chưa có</a:t>
            </a:r>
            <a:r>
              <a:rPr lang="en-US" sz="1700" dirty="0">
                <a:latin typeface="Times New Roman" pitchFamily="18" charset="0"/>
                <a:cs typeface="Times New Roman" pitchFamily="18" charset="0"/>
              </a:rPr>
              <a:t>;</a:t>
            </a:r>
            <a:r>
              <a:rPr lang="vi-VN" sz="1700" dirty="0">
                <a:latin typeface="Times New Roman" pitchFamily="18" charset="0"/>
                <a:cs typeface="Times New Roman" pitchFamily="18" charset="0"/>
              </a:rPr>
              <a:t> </a:t>
            </a:r>
            <a:endParaRPr lang="en-US" sz="1700" dirty="0" smtClean="0">
              <a:latin typeface="Times New Roman" pitchFamily="18" charset="0"/>
              <a:cs typeface="Times New Roman" pitchFamily="18" charset="0"/>
            </a:endParaRPr>
          </a:p>
          <a:p>
            <a:pPr algn="just">
              <a:spcBef>
                <a:spcPts val="400"/>
              </a:spcBef>
              <a:spcAft>
                <a:spcPts val="400"/>
              </a:spcAft>
              <a:buFont typeface="Arial" charset="0"/>
              <a:buChar char="•"/>
            </a:pPr>
            <a:r>
              <a:rPr lang="en-US" sz="1700" dirty="0" smtClean="0">
                <a:latin typeface="Times New Roman" pitchFamily="18" charset="0"/>
                <a:cs typeface="Times New Roman" pitchFamily="18" charset="0"/>
              </a:rPr>
              <a:t>- V</a:t>
            </a:r>
            <a:r>
              <a:rPr lang="vi-VN" sz="1700" dirty="0">
                <a:latin typeface="Times New Roman" pitchFamily="18" charset="0"/>
                <a:cs typeface="Times New Roman" pitchFamily="18" charset="0"/>
              </a:rPr>
              <a:t>ăn bản pháp luật, quy định hướng dẫn đối với việc cho phép xử lý tái chế, tận dụng có ích cho xã hội, tận dụng tài nguyên làm nguyên liệu phát triển </a:t>
            </a:r>
            <a:r>
              <a:rPr lang="en-US" sz="1700" dirty="0" err="1">
                <a:latin typeface="Times New Roman" pitchFamily="18" charset="0"/>
                <a:cs typeface="Times New Roman" pitchFamily="18" charset="0"/>
              </a:rPr>
              <a:t>mô</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hình</a:t>
            </a:r>
            <a:r>
              <a:rPr lang="en-US" sz="1700" dirty="0">
                <a:latin typeface="Times New Roman" pitchFamily="18" charset="0"/>
                <a:cs typeface="Times New Roman" pitchFamily="18" charset="0"/>
              </a:rPr>
              <a:t> </a:t>
            </a:r>
            <a:r>
              <a:rPr lang="vi-VN" sz="1700" dirty="0">
                <a:latin typeface="Times New Roman" pitchFamily="18" charset="0"/>
                <a:cs typeface="Times New Roman" pitchFamily="18" charset="0"/>
              </a:rPr>
              <a:t>kinh tế tuần hoàn, tiết kiệm kinh phí tiêu hủy cho ngân sách nhà nước</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giảm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thiểu</a:t>
            </a:r>
            <a:r>
              <a:rPr lang="en-US" sz="1700" dirty="0">
                <a:latin typeface="Times New Roman" pitchFamily="18" charset="0"/>
                <a:cs typeface="Times New Roman" pitchFamily="18" charset="0"/>
              </a:rPr>
              <a:t> ô </a:t>
            </a:r>
            <a:r>
              <a:rPr lang="en-US" sz="1700" dirty="0" err="1">
                <a:latin typeface="Times New Roman" pitchFamily="18" charset="0"/>
                <a:cs typeface="Times New Roman" pitchFamily="18" charset="0"/>
              </a:rPr>
              <a:t>nhiễm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môi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trường</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chưa</a:t>
            </a:r>
            <a:r>
              <a:rPr lang="en-US" sz="1700" dirty="0">
                <a:latin typeface="Times New Roman" pitchFamily="18" charset="0"/>
                <a:cs typeface="Times New Roman" pitchFamily="18" charset="0"/>
              </a:rPr>
              <a:t> </a:t>
            </a:r>
            <a:r>
              <a:rPr lang="en-US" sz="1700" dirty="0" err="1" smtClean="0">
                <a:latin typeface="Times New Roman" pitchFamily="18" charset="0"/>
                <a:cs typeface="Times New Roman" pitchFamily="18" charset="0"/>
              </a:rPr>
              <a:t>quy</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định</a:t>
            </a:r>
            <a:r>
              <a:rPr lang="vi-VN" sz="1700" dirty="0" smtClean="0">
                <a:latin typeface="Times New Roman" pitchFamily="18" charset="0"/>
                <a:cs typeface="Times New Roman" pitchFamily="18" charset="0"/>
              </a:rPr>
              <a:t>. </a:t>
            </a:r>
            <a:endParaRPr lang="en-US" sz="1700" dirty="0" smtClean="0">
              <a:latin typeface="Times New Roman" pitchFamily="18" charset="0"/>
              <a:cs typeface="Times New Roman" pitchFamily="18" charset="0"/>
            </a:endParaRPr>
          </a:p>
          <a:p>
            <a:pPr algn="just">
              <a:spcBef>
                <a:spcPts val="400"/>
              </a:spcBef>
              <a:spcAft>
                <a:spcPts val="400"/>
              </a:spcAft>
              <a:buFont typeface="Arial" charset="0"/>
              <a:buChar char="•"/>
            </a:pP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Các</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chính</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sách</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hiện</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hành</a:t>
            </a:r>
            <a:r>
              <a:rPr lang="en-US" sz="1700" dirty="0" smtClean="0">
                <a:latin typeface="Times New Roman" pitchFamily="18" charset="0"/>
                <a:cs typeface="Times New Roman" pitchFamily="18" charset="0"/>
              </a:rPr>
              <a:t> </a:t>
            </a:r>
            <a:r>
              <a:rPr lang="vi-VN" sz="1700" dirty="0" smtClean="0">
                <a:latin typeface="Times New Roman" pitchFamily="18" charset="0"/>
                <a:cs typeface="Times New Roman" pitchFamily="18" charset="0"/>
              </a:rPr>
              <a:t>đều </a:t>
            </a:r>
            <a:r>
              <a:rPr lang="vi-VN" sz="1700" dirty="0">
                <a:latin typeface="Times New Roman" pitchFamily="18" charset="0"/>
                <a:cs typeface="Times New Roman" pitchFamily="18" charset="0"/>
              </a:rPr>
              <a:t>chỉ </a:t>
            </a:r>
            <a:r>
              <a:rPr lang="en-US" sz="1700" dirty="0" err="1" smtClean="0">
                <a:latin typeface="Times New Roman" pitchFamily="18" charset="0"/>
                <a:cs typeface="Times New Roman" pitchFamily="18" charset="0"/>
              </a:rPr>
              <a:t>mới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quy</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định</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hình thức tiêu huỷ như sau: </a:t>
            </a:r>
            <a:r>
              <a:rPr lang="vi-VN" sz="1700" i="1" dirty="0">
                <a:latin typeface="Times New Roman" pitchFamily="18" charset="0"/>
                <a:cs typeface="Times New Roman" pitchFamily="18" charset="0"/>
              </a:rPr>
              <a:t>“Tuỳ thuộc vào tính chất, đặc điểm của hàng hoá, vật phẩm và yêu cầu đảm bảo vệ sinh môi trường, việc tiêu hủy được thực hiện theo các hình thức sau đây: (i) Sử dụng hóa chất; (ii) Sử dụng biện pháp cơ học; (iii) Hủy đốt; (iv) Hủy chôn; (v) Hình thức khác theo quy định của pháp luật</a:t>
            </a:r>
            <a:endParaRPr lang="en-US" sz="1700" i="1" dirty="0">
              <a:latin typeface="Times New Roman" pitchFamily="18" charset="0"/>
              <a:cs typeface="Times New Roman" pitchFamily="18" charset="0"/>
            </a:endParaRPr>
          </a:p>
        </p:txBody>
      </p:sp>
      <p:sp>
        <p:nvSpPr>
          <p:cNvPr id="9" name="Content Placeholder 2"/>
          <p:cNvSpPr txBox="1">
            <a:spLocks/>
          </p:cNvSpPr>
          <p:nvPr/>
        </p:nvSpPr>
        <p:spPr>
          <a:xfrm>
            <a:off x="215765" y="260648"/>
            <a:ext cx="8784976"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800" b="1" dirty="0">
                <a:latin typeface="Times New Roman" pitchFamily="18" charset="0"/>
                <a:ea typeface="Calibri"/>
                <a:cs typeface="Times New Roman" pitchFamily="18" charset="0"/>
              </a:rPr>
              <a:t>C</a:t>
            </a:r>
            <a:r>
              <a:rPr lang="vi-VN" sz="1800" b="1" dirty="0">
                <a:latin typeface="Times New Roman" pitchFamily="18" charset="0"/>
                <a:ea typeface="Calibri"/>
                <a:cs typeface="Times New Roman" pitchFamily="18" charset="0"/>
              </a:rPr>
              <a:t>HÍNH SÁCH HIỆN HÀNH VỀ QUẢN LÝ VÀ TIÊU HỦY HÀNG GIẢ, HÀNG KÉM CHẤT LƯỢNG GẮN VỚI MỤC TIÊU BẢO VỆ MÔI TRƯỜNG Ở VIỆT NAM</a:t>
            </a:r>
            <a:endParaRPr lang="en-US" dirty="0"/>
          </a:p>
        </p:txBody>
      </p:sp>
    </p:spTree>
    <p:extLst>
      <p:ext uri="{BB962C8B-B14F-4D97-AF65-F5344CB8AC3E}">
        <p14:creationId xmlns:p14="http://schemas.microsoft.com/office/powerpoint/2010/main" val="4060330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838200"/>
          </a:xfrm>
        </p:spPr>
        <p:txBody>
          <a:bodyPr>
            <a:normAutofit/>
          </a:bodyPr>
          <a:lstStyle/>
          <a:p>
            <a:pPr algn="ctr"/>
            <a:r>
              <a:rPr lang="vi-VN" sz="1600" b="1" dirty="0">
                <a:latin typeface="Times New Roman" pitchFamily="18" charset="0"/>
                <a:ea typeface="Times New Roman"/>
                <a:cs typeface="Times New Roman" pitchFamily="18" charset="0"/>
              </a:rPr>
              <a:t>chính sách về quản lý và tiêu hủy hàng giả, hàng kém chất lượng gắn với mục tiêu bảo vệ môi trường một số quốc gia trên thế giới</a:t>
            </a:r>
            <a:endParaRPr lang="en-US" sz="1600" dirty="0"/>
          </a:p>
        </p:txBody>
      </p:sp>
      <p:sp>
        <p:nvSpPr>
          <p:cNvPr id="3" name="Content Placeholder 2"/>
          <p:cNvSpPr>
            <a:spLocks noGrp="1"/>
          </p:cNvSpPr>
          <p:nvPr>
            <p:ph idx="1"/>
          </p:nvPr>
        </p:nvSpPr>
        <p:spPr>
          <a:xfrm>
            <a:off x="323528" y="2141240"/>
            <a:ext cx="8686800" cy="4600127"/>
          </a:xfrm>
        </p:spPr>
        <p:txBody>
          <a:bodyPr>
            <a:noAutofit/>
          </a:bodyPr>
          <a:lstStyle/>
          <a:p>
            <a:pPr>
              <a:spcBef>
                <a:spcPts val="600"/>
              </a:spcBef>
              <a:spcAft>
                <a:spcPts val="600"/>
              </a:spcAft>
              <a:buFontTx/>
              <a:buChar char="-"/>
            </a:pPr>
            <a:r>
              <a:rPr lang="en-US" sz="1800" dirty="0" err="1">
                <a:latin typeface="Times New Roman" pitchFamily="18" charset="0"/>
                <a:ea typeface="Calibri"/>
                <a:cs typeface="Times New Roman" pitchFamily="18" charset="0"/>
              </a:rPr>
              <a:t>Liên</a:t>
            </a:r>
            <a:r>
              <a:rPr lang="en-US" sz="1800" dirty="0">
                <a:latin typeface="Times New Roman" pitchFamily="18" charset="0"/>
                <a:ea typeface="Calibri"/>
                <a:cs typeface="Times New Roman" pitchFamily="18" charset="0"/>
              </a:rPr>
              <a:t> Minh </a:t>
            </a:r>
            <a:r>
              <a:rPr lang="en-US" sz="1800" dirty="0" err="1">
                <a:latin typeface="Times New Roman" pitchFamily="18" charset="0"/>
                <a:ea typeface="Calibri"/>
                <a:cs typeface="Times New Roman" pitchFamily="18" charset="0"/>
              </a:rPr>
              <a:t>Châu</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Âu</a:t>
            </a:r>
            <a:endParaRPr lang="en-US" sz="1800" dirty="0">
              <a:latin typeface="Times New Roman" pitchFamily="18" charset="0"/>
              <a:ea typeface="Calibri"/>
              <a:cs typeface="Times New Roman" pitchFamily="18" charset="0"/>
            </a:endParaRPr>
          </a:p>
          <a:p>
            <a:pPr>
              <a:spcBef>
                <a:spcPts val="600"/>
              </a:spcBef>
              <a:spcAft>
                <a:spcPts val="600"/>
              </a:spcAft>
              <a:buFontTx/>
              <a:buChar char="-"/>
            </a:pPr>
            <a:r>
              <a:rPr lang="en-US" sz="1800" dirty="0" err="1">
                <a:latin typeface="Times New Roman" pitchFamily="18" charset="0"/>
                <a:ea typeface="Calibri"/>
                <a:cs typeface="Times New Roman" pitchFamily="18" charset="0"/>
              </a:rPr>
              <a:t>Hoa</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Kỳ</a:t>
            </a:r>
            <a:endParaRPr lang="en-US" sz="1800" dirty="0">
              <a:latin typeface="Times New Roman" pitchFamily="18" charset="0"/>
              <a:ea typeface="Calibri"/>
              <a:cs typeface="Times New Roman" pitchFamily="18" charset="0"/>
            </a:endParaRPr>
          </a:p>
          <a:p>
            <a:pPr>
              <a:spcBef>
                <a:spcPts val="600"/>
              </a:spcBef>
              <a:spcAft>
                <a:spcPts val="600"/>
              </a:spcAft>
              <a:buFontTx/>
              <a:buChar char="-"/>
            </a:pPr>
            <a:r>
              <a:rPr lang="vi-VN" sz="1800" dirty="0">
                <a:latin typeface="Times New Roman" pitchFamily="18" charset="0"/>
                <a:ea typeface="Calibri"/>
                <a:cs typeface="Times New Roman" pitchFamily="18" charset="0"/>
              </a:rPr>
              <a:t>Vương quốc </a:t>
            </a:r>
            <a:r>
              <a:rPr lang="vi-VN" sz="1800" dirty="0" smtClean="0">
                <a:latin typeface="Times New Roman" pitchFamily="18" charset="0"/>
                <a:ea typeface="Calibri"/>
                <a:cs typeface="Times New Roman" pitchFamily="18" charset="0"/>
              </a:rPr>
              <a:t>Anh</a:t>
            </a:r>
            <a:endParaRPr lang="en-US" sz="1800" dirty="0" smtClean="0">
              <a:latin typeface="Times New Roman" pitchFamily="18" charset="0"/>
              <a:ea typeface="Calibri"/>
              <a:cs typeface="Times New Roman" pitchFamily="18" charset="0"/>
            </a:endParaRPr>
          </a:p>
          <a:p>
            <a:pPr>
              <a:spcBef>
                <a:spcPts val="600"/>
              </a:spcBef>
              <a:spcAft>
                <a:spcPts val="600"/>
              </a:spcAft>
              <a:buFontTx/>
              <a:buChar char="-"/>
            </a:pPr>
            <a:r>
              <a:rPr lang="en-US" sz="1800" dirty="0" err="1" smtClean="0">
                <a:latin typeface="Times New Roman" pitchFamily="18" charset="0"/>
                <a:ea typeface="Calibri"/>
                <a:cs typeface="Times New Roman" pitchFamily="18" charset="0"/>
              </a:rPr>
              <a:t>Tây</a:t>
            </a:r>
            <a:r>
              <a:rPr lang="en-US" sz="1800" dirty="0" smtClean="0">
                <a:latin typeface="Times New Roman" pitchFamily="18" charset="0"/>
                <a:ea typeface="Calibri"/>
                <a:cs typeface="Times New Roman" pitchFamily="18" charset="0"/>
              </a:rPr>
              <a:t> Ban </a:t>
            </a:r>
            <a:r>
              <a:rPr lang="en-US" sz="1800" dirty="0" err="1" smtClean="0">
                <a:latin typeface="Times New Roman" pitchFamily="18" charset="0"/>
                <a:ea typeface="Calibri"/>
                <a:cs typeface="Times New Roman" pitchFamily="18" charset="0"/>
              </a:rPr>
              <a:t>Nha</a:t>
            </a:r>
            <a:endParaRPr lang="en-US" sz="1800" dirty="0">
              <a:latin typeface="Times New Roman" pitchFamily="18" charset="0"/>
              <a:ea typeface="Calibri"/>
              <a:cs typeface="Times New Roman" pitchFamily="18" charset="0"/>
            </a:endParaRPr>
          </a:p>
          <a:p>
            <a:pPr>
              <a:spcBef>
                <a:spcPts val="600"/>
              </a:spcBef>
              <a:spcAft>
                <a:spcPts val="600"/>
              </a:spcAft>
              <a:buFontTx/>
              <a:buChar char="-"/>
            </a:pPr>
            <a:r>
              <a:rPr lang="en-US" sz="1800" dirty="0" err="1">
                <a:latin typeface="Times New Roman" pitchFamily="18" charset="0"/>
                <a:ea typeface="Calibri"/>
                <a:cs typeface="Times New Roman" pitchFamily="18" charset="0"/>
              </a:rPr>
              <a:t>Trung</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Quốc</a:t>
            </a:r>
            <a:endParaRPr lang="en-US" sz="1800" dirty="0">
              <a:latin typeface="Times New Roman" pitchFamily="18" charset="0"/>
              <a:ea typeface="Calibri"/>
              <a:cs typeface="Times New Roman" pitchFamily="18" charset="0"/>
            </a:endParaRPr>
          </a:p>
          <a:p>
            <a:pPr>
              <a:spcBef>
                <a:spcPts val="600"/>
              </a:spcBef>
              <a:spcAft>
                <a:spcPts val="600"/>
              </a:spcAft>
              <a:buFontTx/>
              <a:buChar char="-"/>
            </a:pPr>
            <a:r>
              <a:rPr lang="en-US" sz="1800" dirty="0" err="1">
                <a:latin typeface="Times New Roman" pitchFamily="18" charset="0"/>
                <a:ea typeface="Calibri"/>
                <a:cs typeface="Times New Roman" pitchFamily="18" charset="0"/>
              </a:rPr>
              <a:t>Đài</a:t>
            </a:r>
            <a:r>
              <a:rPr lang="en-US" sz="1800" dirty="0">
                <a:latin typeface="Times New Roman" pitchFamily="18" charset="0"/>
                <a:ea typeface="Calibri"/>
                <a:cs typeface="Times New Roman" pitchFamily="18" charset="0"/>
              </a:rPr>
              <a:t> </a:t>
            </a:r>
            <a:r>
              <a:rPr lang="en-US" sz="1800" dirty="0" smtClean="0">
                <a:latin typeface="Times New Roman" pitchFamily="18" charset="0"/>
                <a:ea typeface="Calibri"/>
                <a:cs typeface="Times New Roman" pitchFamily="18" charset="0"/>
              </a:rPr>
              <a:t>Loan</a:t>
            </a:r>
          </a:p>
          <a:p>
            <a:pPr>
              <a:spcBef>
                <a:spcPts val="600"/>
              </a:spcBef>
              <a:spcAft>
                <a:spcPts val="600"/>
              </a:spcAft>
              <a:buFontTx/>
              <a:buChar char="-"/>
            </a:pPr>
            <a:r>
              <a:rPr lang="en-US" sz="1800" dirty="0" err="1" smtClean="0">
                <a:latin typeface="Times New Roman" pitchFamily="18" charset="0"/>
                <a:ea typeface="Calibri"/>
                <a:cs typeface="Times New Roman" pitchFamily="18" charset="0"/>
              </a:rPr>
              <a:t>Hồng</a:t>
            </a:r>
            <a:r>
              <a:rPr lang="en-US" sz="1800" dirty="0" smtClean="0">
                <a:latin typeface="Times New Roman" pitchFamily="18" charset="0"/>
                <a:ea typeface="Calibri"/>
                <a:cs typeface="Times New Roman" pitchFamily="18" charset="0"/>
              </a:rPr>
              <a:t> </a:t>
            </a:r>
            <a:r>
              <a:rPr lang="en-US" sz="1800" dirty="0" err="1" smtClean="0">
                <a:latin typeface="Times New Roman" pitchFamily="18" charset="0"/>
                <a:ea typeface="Calibri"/>
                <a:cs typeface="Times New Roman" pitchFamily="18" charset="0"/>
              </a:rPr>
              <a:t>Kông</a:t>
            </a:r>
            <a:endParaRPr lang="en-US" sz="1800" dirty="0">
              <a:latin typeface="Times New Roman" pitchFamily="18" charset="0"/>
              <a:ea typeface="Calibri"/>
              <a:cs typeface="Times New Roman" pitchFamily="18" charset="0"/>
            </a:endParaRPr>
          </a:p>
          <a:p>
            <a:pPr>
              <a:spcBef>
                <a:spcPts val="600"/>
              </a:spcBef>
              <a:spcAft>
                <a:spcPts val="600"/>
              </a:spcAft>
              <a:buFontTx/>
              <a:buChar char="-"/>
            </a:pPr>
            <a:r>
              <a:rPr lang="en-US" sz="1800" dirty="0" err="1">
                <a:latin typeface="Times New Roman" pitchFamily="18" charset="0"/>
                <a:ea typeface="Calibri"/>
                <a:cs typeface="Times New Roman" pitchFamily="18" charset="0"/>
              </a:rPr>
              <a:t>Thái</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Lan</a:t>
            </a:r>
            <a:endParaRPr lang="en-US" sz="1800" dirty="0">
              <a:latin typeface="Times New Roman" pitchFamily="18" charset="0"/>
              <a:ea typeface="Calibri"/>
              <a:cs typeface="Times New Roman" pitchFamily="18" charset="0"/>
            </a:endParaRPr>
          </a:p>
          <a:p>
            <a:pPr>
              <a:spcBef>
                <a:spcPts val="600"/>
              </a:spcBef>
              <a:spcAft>
                <a:spcPts val="600"/>
              </a:spcAft>
              <a:buFontTx/>
              <a:buChar char="-"/>
            </a:pPr>
            <a:r>
              <a:rPr lang="vi-VN" sz="1800" dirty="0">
                <a:latin typeface="Times New Roman" pitchFamily="18" charset="0"/>
                <a:cs typeface="Times New Roman" pitchFamily="18" charset="0"/>
              </a:rPr>
              <a:t>Niu Di-lân</a:t>
            </a:r>
            <a:r>
              <a:rPr lang="en-US" sz="1800" dirty="0">
                <a:latin typeface="Times New Roman" pitchFamily="18" charset="0"/>
                <a:cs typeface="Times New Roman" pitchFamily="18" charset="0"/>
              </a:rPr>
              <a:t>…</a:t>
            </a:r>
          </a:p>
          <a:p>
            <a:pPr>
              <a:buFontTx/>
              <a:buChar char="-"/>
            </a:pPr>
            <a:endParaRPr lang="en-US" sz="700" dirty="0">
              <a:latin typeface="Times New Roman" pitchFamily="18" charset="0"/>
              <a:cs typeface="Times New Roman" pitchFamily="18" charset="0"/>
            </a:endParaRPr>
          </a:p>
          <a:p>
            <a:pPr>
              <a:buFontTx/>
              <a:buChar char="-"/>
            </a:pPr>
            <a:endParaRPr lang="en-US" sz="1800" dirty="0">
              <a:latin typeface="Times New Roman" pitchFamily="18" charset="0"/>
              <a:cs typeface="Times New Roman" pitchFamily="18" charset="0"/>
            </a:endParaRPr>
          </a:p>
          <a:p>
            <a:pPr marL="0" indent="0">
              <a:buNone/>
            </a:pPr>
            <a:endParaRPr lang="en-US" sz="2000" dirty="0"/>
          </a:p>
        </p:txBody>
      </p:sp>
      <p:sp>
        <p:nvSpPr>
          <p:cNvPr id="4" name="Content Placeholder 2"/>
          <p:cNvSpPr txBox="1">
            <a:spLocks/>
          </p:cNvSpPr>
          <p:nvPr/>
        </p:nvSpPr>
        <p:spPr>
          <a:xfrm>
            <a:off x="395536" y="1421161"/>
            <a:ext cx="8496944"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Font typeface="Wingdings 2"/>
              <a:buNone/>
            </a:pPr>
            <a:r>
              <a:rPr lang="en-US" sz="1800" b="1" dirty="0" smtClean="0">
                <a:latin typeface="Times New Roman" pitchFamily="18" charset="0"/>
                <a:ea typeface="Calibri"/>
                <a:cs typeface="Times New Roman" pitchFamily="18" charset="0"/>
              </a:rPr>
              <a:t>C</a:t>
            </a:r>
            <a:r>
              <a:rPr lang="vi-VN" sz="1800" b="1" dirty="0" smtClean="0">
                <a:latin typeface="Times New Roman" pitchFamily="18" charset="0"/>
                <a:ea typeface="Calibri"/>
                <a:cs typeface="Times New Roman" pitchFamily="18" charset="0"/>
              </a:rPr>
              <a:t>hính </a:t>
            </a:r>
            <a:r>
              <a:rPr lang="vi-VN" sz="1800" b="1" dirty="0">
                <a:latin typeface="Times New Roman" pitchFamily="18" charset="0"/>
                <a:ea typeface="Calibri"/>
                <a:cs typeface="Times New Roman" pitchFamily="18" charset="0"/>
              </a:rPr>
              <a:t>sách hiện hành về quản lý và tiêu hủy hàng giả, hàng kém chất lượng gắn với mục tiêu bảo vệ môi trường một số quốc gia trên thế giới</a:t>
            </a:r>
            <a:endParaRPr lang="en-US" sz="1800" b="1" dirty="0">
              <a:latin typeface="Times New Roman" pitchFamily="18" charset="0"/>
              <a:ea typeface="Calibri"/>
              <a:cs typeface="Times New Roman" pitchFamily="18" charset="0"/>
            </a:endParaRPr>
          </a:p>
          <a:p>
            <a:pPr algn="just"/>
            <a:endParaRPr lang="en-US" dirty="0"/>
          </a:p>
        </p:txBody>
      </p:sp>
    </p:spTree>
    <p:extLst>
      <p:ext uri="{BB962C8B-B14F-4D97-AF65-F5344CB8AC3E}">
        <p14:creationId xmlns:p14="http://schemas.microsoft.com/office/powerpoint/2010/main" val="2123695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838200"/>
          </a:xfrm>
        </p:spPr>
        <p:txBody>
          <a:bodyPr>
            <a:normAutofit/>
          </a:bodyPr>
          <a:lstStyle/>
          <a:p>
            <a:pPr algn="ctr"/>
            <a:r>
              <a:rPr lang="vi-VN" sz="1600" b="1" dirty="0">
                <a:latin typeface="Times New Roman" pitchFamily="18" charset="0"/>
                <a:ea typeface="Times New Roman"/>
                <a:cs typeface="Times New Roman" pitchFamily="18" charset="0"/>
              </a:rPr>
              <a:t>chính sách về quản lý và tiêu hủy hàng giả, hàng kém chất lượng gắn với mục tiêu bảo vệ môi trường một số quốc gia trên thế giới</a:t>
            </a:r>
          </a:p>
        </p:txBody>
      </p:sp>
      <p:sp>
        <p:nvSpPr>
          <p:cNvPr id="3" name="Content Placeholder 2"/>
          <p:cNvSpPr>
            <a:spLocks noGrp="1"/>
          </p:cNvSpPr>
          <p:nvPr>
            <p:ph idx="1"/>
          </p:nvPr>
        </p:nvSpPr>
        <p:spPr>
          <a:xfrm>
            <a:off x="323528" y="1268760"/>
            <a:ext cx="8686800" cy="5400600"/>
          </a:xfrm>
        </p:spPr>
        <p:txBody>
          <a:bodyPr>
            <a:noAutofit/>
          </a:bodyPr>
          <a:lstStyle/>
          <a:p>
            <a:pPr algn="just">
              <a:buFont typeface="Arial" charset="0"/>
              <a:buChar char="•"/>
            </a:pPr>
            <a:r>
              <a:rPr lang="en-US" sz="1800" b="1" i="1" dirty="0">
                <a:latin typeface="Times New Roman" pitchFamily="18" charset="0"/>
                <a:cs typeface="Times New Roman" pitchFamily="18" charset="0"/>
              </a:rPr>
              <a:t>* </a:t>
            </a:r>
            <a:r>
              <a:rPr lang="en-US" sz="1800" b="1" i="1" u="sng" dirty="0" err="1">
                <a:latin typeface="Times New Roman" pitchFamily="18" charset="0"/>
                <a:cs typeface="Times New Roman" pitchFamily="18" charset="0"/>
              </a:rPr>
              <a:t>Đánh</a:t>
            </a:r>
            <a:r>
              <a:rPr lang="en-US" sz="1800" b="1" i="1" u="sng" dirty="0">
                <a:latin typeface="Times New Roman" pitchFamily="18" charset="0"/>
                <a:cs typeface="Times New Roman" pitchFamily="18" charset="0"/>
              </a:rPr>
              <a:t> </a:t>
            </a:r>
            <a:r>
              <a:rPr lang="en-US" sz="1800" b="1" i="1" u="sng" dirty="0" err="1">
                <a:latin typeface="Times New Roman" pitchFamily="18" charset="0"/>
                <a:cs typeface="Times New Roman" pitchFamily="18" charset="0"/>
              </a:rPr>
              <a:t>giá</a:t>
            </a:r>
            <a:r>
              <a:rPr lang="en-US" sz="1800" b="1" i="1" u="sng" dirty="0">
                <a:latin typeface="Times New Roman" pitchFamily="18" charset="0"/>
                <a:cs typeface="Times New Roman" pitchFamily="18" charset="0"/>
              </a:rPr>
              <a:t> </a:t>
            </a:r>
            <a:r>
              <a:rPr lang="en-US" sz="1800" b="1" i="1" u="sng" dirty="0" err="1">
                <a:latin typeface="Times New Roman" pitchFamily="18" charset="0"/>
                <a:cs typeface="Times New Roman" pitchFamily="18" charset="0"/>
              </a:rPr>
              <a:t>chung</a:t>
            </a:r>
            <a:r>
              <a:rPr lang="en-US" sz="1800" b="1" i="1" u="sng" dirty="0">
                <a:latin typeface="Times New Roman" pitchFamily="18" charset="0"/>
                <a:cs typeface="Times New Roman" pitchFamily="18" charset="0"/>
              </a:rPr>
              <a:t>:</a:t>
            </a:r>
          </a:p>
          <a:p>
            <a:pPr algn="just">
              <a:buFont typeface="Arial" charset="0"/>
              <a:buChar char="•"/>
            </a:pPr>
            <a:endParaRPr lang="en-US" sz="500" b="1" i="1" u="sng" dirty="0">
              <a:latin typeface="Times New Roman" pitchFamily="18" charset="0"/>
              <a:cs typeface="Times New Roman" pitchFamily="18" charset="0"/>
            </a:endParaRPr>
          </a:p>
          <a:p>
            <a:pPr marL="0" indent="0" algn="just">
              <a:spcAft>
                <a:spcPts val="600"/>
              </a:spcAft>
              <a:buNone/>
            </a:pPr>
            <a:r>
              <a:rPr lang="en-US" sz="1800" dirty="0">
                <a:latin typeface="Times New Roman" pitchFamily="18" charset="0"/>
                <a:cs typeface="Times New Roman" pitchFamily="18" charset="0"/>
              </a:rPr>
              <a:t>1. C</a:t>
            </a:r>
            <a:r>
              <a:rPr lang="vi-VN" sz="1800" dirty="0">
                <a:latin typeface="Times New Roman" pitchFamily="18" charset="0"/>
                <a:cs typeface="Times New Roman" pitchFamily="18" charset="0"/>
              </a:rPr>
              <a:t>ác quốc gia đã có một </a:t>
            </a:r>
            <a:r>
              <a:rPr lang="vi-VN" sz="1800" b="1" dirty="0">
                <a:latin typeface="Times New Roman" pitchFamily="18" charset="0"/>
                <a:cs typeface="Times New Roman" pitchFamily="18" charset="0"/>
              </a:rPr>
              <a:t>hệ thống pháp lý đồng bộ và chi tiết</a:t>
            </a:r>
            <a:r>
              <a:rPr lang="vi-VN" sz="1800" dirty="0">
                <a:latin typeface="Times New Roman" pitchFamily="18" charset="0"/>
                <a:cs typeface="Times New Roman" pitchFamily="18" charset="0"/>
              </a:rPr>
              <a:t>, được chính quyền các cấp ban hành nhằm quản lý hàng giả, hàng kém chất lượng.</a:t>
            </a:r>
            <a:r>
              <a:rPr lang="vi-VN" sz="1800" i="1" dirty="0">
                <a:latin typeface="Times New Roman" pitchFamily="18" charset="0"/>
                <a:cs typeface="Times New Roman" pitchFamily="18" charset="0"/>
              </a:rPr>
              <a:t> </a:t>
            </a:r>
          </a:p>
          <a:p>
            <a:pPr marL="0" indent="0" algn="just">
              <a:buNone/>
            </a:pPr>
            <a:r>
              <a:rPr lang="en-US" sz="1800" dirty="0">
                <a:latin typeface="Times New Roman" pitchFamily="18" charset="0"/>
                <a:cs typeface="Times New Roman" pitchFamily="18" charset="0"/>
              </a:rPr>
              <a:t>2. </a:t>
            </a:r>
            <a:r>
              <a:rPr lang="vi-VN" sz="1800" dirty="0">
                <a:latin typeface="Times New Roman" pitchFamily="18" charset="0"/>
                <a:cs typeface="Times New Roman" pitchFamily="18" charset="0"/>
              </a:rPr>
              <a:t>Chính sách quản lý hàng giả, hàng kém chất lượng của các quốc gia rất đa dạng. Phần lớn các </a:t>
            </a:r>
            <a:r>
              <a:rPr lang="vi-VN" sz="1800" b="1" dirty="0">
                <a:latin typeface="Times New Roman" pitchFamily="18" charset="0"/>
                <a:cs typeface="Times New Roman" pitchFamily="18" charset="0"/>
              </a:rPr>
              <a:t>chính sách liên quan chặt chẽ với chính sách quản lý chất thải và bảo vệ môi trường </a:t>
            </a:r>
            <a:r>
              <a:rPr lang="vi-VN" sz="1800" dirty="0">
                <a:latin typeface="Times New Roman" pitchFamily="18" charset="0"/>
                <a:cs typeface="Times New Roman" pitchFamily="18" charset="0"/>
              </a:rPr>
              <a:t>của từng quốc gia</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gắn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với</a:t>
            </a:r>
            <a:r>
              <a:rPr lang="en-US" sz="1800" b="1" dirty="0">
                <a:latin typeface="Times New Roman" pitchFamily="18" charset="0"/>
                <a:cs typeface="Times New Roman" pitchFamily="18" charset="0"/>
              </a:rPr>
              <a:t> </a:t>
            </a:r>
            <a:r>
              <a:rPr lang="vi-VN" sz="1800" b="1" dirty="0">
                <a:latin typeface="Times New Roman" pitchFamily="18" charset="0"/>
                <a:cs typeface="Times New Roman" pitchFamily="18" charset="0"/>
              </a:rPr>
              <a:t>các mục tiêu giảm thiểu chất thải cũng như các hành động thúc đẩy tái sử dụng, sửa chữa và tái chế…</a:t>
            </a:r>
            <a:endParaRPr lang="en-US" sz="1800" b="1"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3. </a:t>
            </a:r>
            <a:r>
              <a:rPr lang="en-US" sz="1800" b="1" dirty="0" err="1">
                <a:latin typeface="Times New Roman" pitchFamily="18" charset="0"/>
                <a:cs typeface="Times New Roman" pitchFamily="18" charset="0"/>
              </a:rPr>
              <a:t>Có</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các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quy</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định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quản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lý</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lý</a:t>
            </a:r>
            <a:r>
              <a:rPr lang="en-US" sz="1800" b="1" dirty="0">
                <a:latin typeface="Times New Roman" pitchFamily="18" charset="0"/>
                <a:cs typeface="Times New Roman" pitchFamily="18" charset="0"/>
              </a:rPr>
              <a:t>, </a:t>
            </a:r>
            <a:r>
              <a:rPr lang="vi-VN" sz="1800" b="1" dirty="0">
                <a:latin typeface="Times New Roman" pitchFamily="18" charset="0"/>
                <a:cs typeface="Times New Roman" pitchFamily="18" charset="0"/>
              </a:rPr>
              <a:t>tiêu hủy hàng giả, hàng kém chất lượng gắn với mục tiêu bảo vệ môi trường</a:t>
            </a:r>
            <a:r>
              <a:rPr lang="en-US" sz="1800" dirty="0">
                <a:latin typeface="Times New Roman" pitchFamily="18" charset="0"/>
                <a:cs typeface="Times New Roman" pitchFamily="18" charset="0"/>
              </a:rPr>
              <a:t> (q</a:t>
            </a:r>
            <a:r>
              <a:rPr lang="vi-VN" sz="1800" dirty="0">
                <a:latin typeface="Times New Roman" pitchFamily="18" charset="0"/>
                <a:cs typeface="Times New Roman" pitchFamily="18" charset="0"/>
              </a:rPr>
              <a:t>uy trình vận chuyển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cơ sở tiêu hủy đáp ứng yêu cầu bảo về môi trường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địa điểm xử lý, tiêu hủy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dụng</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4. </a:t>
            </a:r>
            <a:r>
              <a:rPr lang="en-US" sz="1800" b="1" dirty="0" err="1">
                <a:latin typeface="Times New Roman" pitchFamily="18" charset="0"/>
                <a:cs typeface="Times New Roman" pitchFamily="18" charset="0"/>
              </a:rPr>
              <a:t>Quy</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định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về</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tái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chế</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tái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dụng</a:t>
            </a:r>
            <a:endParaRPr lang="en-US" sz="1800" b="1"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Buộc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hủy</a:t>
            </a:r>
            <a:endParaRPr lang="en-US" sz="1800"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chế</a:t>
            </a:r>
            <a:endParaRPr lang="en-US" sz="1800"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thiện</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a:t>
            </a:r>
            <a:r>
              <a:rPr lang="vi-VN" sz="1800" i="1" dirty="0">
                <a:latin typeface="Times New Roman" pitchFamily="18" charset="0"/>
                <a:cs typeface="Times New Roman" pitchFamily="18" charset="0"/>
              </a:rPr>
              <a:t>sản phẩm không nguy h</a:t>
            </a:r>
            <a:r>
              <a:rPr lang="en-US" sz="1800" i="1" dirty="0">
                <a:latin typeface="Times New Roman" pitchFamily="18" charset="0"/>
                <a:cs typeface="Times New Roman" pitchFamily="18" charset="0"/>
              </a:rPr>
              <a:t>ạ</a:t>
            </a:r>
            <a:r>
              <a:rPr lang="vi-VN" sz="1800" i="1" dirty="0">
                <a:latin typeface="Times New Roman" pitchFamily="18" charset="0"/>
                <a:cs typeface="Times New Roman" pitchFamily="18" charset="0"/>
              </a:rPr>
              <a:t>i như dệt may, phụ kiện hoặc đồ chơi, với điều kiện tuân thủ các tiêu chuẩn về sức khỏe và an toàn và không còn dấu vết của nhãn hiệu bị sao chép, vi phạm thương hiệu</a:t>
            </a:r>
            <a:r>
              <a:rPr lang="en-US" sz="1800" i="1" dirty="0">
                <a:latin typeface="Times New Roman" pitchFamily="18" charset="0"/>
                <a:cs typeface="Times New Roman" pitchFamily="18" charset="0"/>
              </a:rPr>
              <a:t>)</a:t>
            </a:r>
          </a:p>
        </p:txBody>
      </p:sp>
    </p:spTree>
    <p:extLst>
      <p:ext uri="{BB962C8B-B14F-4D97-AF65-F5344CB8AC3E}">
        <p14:creationId xmlns:p14="http://schemas.microsoft.com/office/powerpoint/2010/main" val="464697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24744"/>
            <a:ext cx="8975649" cy="5472608"/>
          </a:xfrm>
        </p:spPr>
        <p:txBody>
          <a:bodyPr>
            <a:noAutofit/>
          </a:bodyPr>
          <a:lstStyle/>
          <a:p>
            <a:pPr algn="just">
              <a:spcBef>
                <a:spcPts val="100"/>
              </a:spcBef>
              <a:spcAft>
                <a:spcPts val="100"/>
              </a:spcAft>
              <a:buFont typeface="Arial" charset="0"/>
              <a:buChar char="•"/>
            </a:pPr>
            <a:r>
              <a:rPr lang="en-US" sz="1600" dirty="0" smtClean="0">
                <a:latin typeface="Times New Roman" pitchFamily="18" charset="0"/>
                <a:cs typeface="Times New Roman" pitchFamily="18" charset="0"/>
              </a:rPr>
              <a:t>1.</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Rà soát, sửa đổi, bổ sung các quy định về xử phạt vi phạm hành chính và áp dụng biện pháp khắc phục hậu quả phù hợp với bối cảnh mới, kinh phí phục vụ công tác quản lý và xử lý tiêu hủy có liên quan</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spcBef>
                <a:spcPts val="100"/>
              </a:spcBef>
              <a:spcAft>
                <a:spcPts val="100"/>
              </a:spcAft>
              <a:buFont typeface="Arial" charset="0"/>
              <a:buChar char="•"/>
            </a:pPr>
            <a:r>
              <a:rPr lang="en-US" sz="1600" dirty="0" smtClean="0">
                <a:latin typeface="Times New Roman" pitchFamily="18" charset="0"/>
                <a:cs typeface="Times New Roman" pitchFamily="18" charset="0"/>
              </a:rPr>
              <a:t>2. </a:t>
            </a:r>
            <a:r>
              <a:rPr lang="vi-VN" sz="1600" dirty="0" smtClean="0">
                <a:latin typeface="Times New Roman" pitchFamily="18" charset="0"/>
                <a:cs typeface="Times New Roman" pitchFamily="18" charset="0"/>
              </a:rPr>
              <a:t>Rà </a:t>
            </a:r>
            <a:r>
              <a:rPr lang="vi-VN" sz="1600" dirty="0">
                <a:latin typeface="Times New Roman" pitchFamily="18" charset="0"/>
                <a:cs typeface="Times New Roman" pitchFamily="18" charset="0"/>
              </a:rPr>
              <a:t>soát, sửa đổi bổ sung quy định về cơ chế và trách nhiệm phối hợp giữa các cơ quan thực thi pháp luật và các cơ quan chuyên môn, cơ quan quản lý, kiểm tra giám sát về môi trường đối với hàng hóa trong xử lý, quản lý và tiêu hủy hàng giả, hàng kém chất lượng đáp ứng yêu cầu bảo vệ môi trường. </a:t>
            </a:r>
          </a:p>
          <a:p>
            <a:pPr algn="just">
              <a:spcBef>
                <a:spcPts val="100"/>
              </a:spcBef>
              <a:spcAft>
                <a:spcPts val="100"/>
              </a:spcAft>
              <a:buFont typeface="Arial" charset="0"/>
              <a:buChar char="•"/>
            </a:pPr>
            <a:r>
              <a:rPr lang="en-US" sz="1600" dirty="0" smtClean="0">
                <a:latin typeface="Times New Roman" pitchFamily="18" charset="0"/>
                <a:cs typeface="Times New Roman" pitchFamily="18" charset="0"/>
              </a:rPr>
              <a:t>3.</a:t>
            </a:r>
            <a:r>
              <a:rPr lang="vi-VN"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Cần</a:t>
            </a:r>
            <a:r>
              <a:rPr lang="en-US" sz="1600" dirty="0">
                <a:latin typeface="Times New Roman" pitchFamily="18" charset="0"/>
                <a:cs typeface="Times New Roman" pitchFamily="18" charset="0"/>
              </a:rPr>
              <a:t> c</a:t>
            </a:r>
            <a:r>
              <a:rPr lang="vi-VN" sz="1600" dirty="0">
                <a:latin typeface="Times New Roman" pitchFamily="18" charset="0"/>
                <a:cs typeface="Times New Roman" pitchFamily="18" charset="0"/>
              </a:rPr>
              <a:t>ó cơ chế khuyến khích các doanh nghiệp phát triển theo mô hình kinh tế tuần hoàn, sử dụng </a:t>
            </a:r>
            <a:r>
              <a:rPr lang="en-US" sz="1600" dirty="0" err="1">
                <a:latin typeface="Times New Roman" pitchFamily="18" charset="0"/>
                <a:cs typeface="Times New Roman" pitchFamily="18" charset="0"/>
              </a:rPr>
              <a:t>hàng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a:t>
            </a:r>
            <a:r>
              <a:rPr lang="vi-VN"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kém</a:t>
            </a:r>
            <a:r>
              <a:rPr lang="en-US" sz="1600" dirty="0">
                <a:latin typeface="Times New Roman" pitchFamily="18" charset="0"/>
                <a:cs typeface="Times New Roman" pitchFamily="18" charset="0"/>
              </a:rPr>
              <a:t> CL</a:t>
            </a:r>
            <a:r>
              <a:rPr lang="vi-VN" sz="1600" dirty="0">
                <a:latin typeface="Times New Roman" pitchFamily="18" charset="0"/>
                <a:cs typeface="Times New Roman" pitchFamily="18" charset="0"/>
              </a:rPr>
              <a:t> bị xử lý tiêu hủy tái chế làm nguyên liệu phục vụ </a:t>
            </a:r>
            <a:r>
              <a:rPr lang="en-US" sz="1600" dirty="0">
                <a:latin typeface="Times New Roman" pitchFamily="18" charset="0"/>
                <a:cs typeface="Times New Roman" pitchFamily="18" charset="0"/>
              </a:rPr>
              <a:t>SX</a:t>
            </a:r>
            <a:r>
              <a:rPr lang="vi-VN" sz="1600" dirty="0">
                <a:latin typeface="Times New Roman" pitchFamily="18" charset="0"/>
                <a:cs typeface="Times New Roman" pitchFamily="18" charset="0"/>
              </a:rPr>
              <a:t>, giảm thiểu ô nhiễm môi trường, góp phần thực hiện mục tiêu giảm cường độ phát thải nhà kính theo Đề án Phát triển kinh tế tuần hoàn ở Việt Nam được Thủ tướng phê duyệt tại Quyết định số 687/QĐ-TTg ngày 7/6/2022</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đáp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ứng</a:t>
            </a:r>
            <a:r>
              <a:rPr lang="en-US" sz="1600" dirty="0" smtClean="0">
                <a:latin typeface="Times New Roman" pitchFamily="18" charset="0"/>
                <a:cs typeface="Times New Roman" pitchFamily="18" charset="0"/>
              </a:rPr>
              <a:t> cam </a:t>
            </a:r>
            <a:r>
              <a:rPr lang="en-US" sz="1600" dirty="0" err="1" smtClean="0">
                <a:latin typeface="Times New Roman" pitchFamily="18" charset="0"/>
                <a:cs typeface="Times New Roman" pitchFamily="18" charset="0"/>
              </a:rPr>
              <a:t>kết</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quốc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vi-VN" sz="1600" dirty="0">
                <a:latin typeface="Times New Roman" pitchFamily="18" charset="0"/>
                <a:cs typeface="Times New Roman" pitchFamily="18" charset="0"/>
              </a:rPr>
              <a:t>.</a:t>
            </a:r>
          </a:p>
          <a:p>
            <a:pPr algn="just">
              <a:spcBef>
                <a:spcPts val="100"/>
              </a:spcBef>
              <a:spcAft>
                <a:spcPts val="100"/>
              </a:spcAft>
              <a:buFont typeface="Arial" charset="0"/>
              <a:buChar char="•"/>
            </a:pPr>
            <a:r>
              <a:rPr lang="en-US" sz="1600" dirty="0" smtClean="0">
                <a:latin typeface="Times New Roman" pitchFamily="18" charset="0"/>
                <a:cs typeface="Times New Roman" pitchFamily="18" charset="0"/>
              </a:rPr>
              <a:t>4.</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Cần có cơ chế khuyến khích phát triển các doanh nghiệp, cơ sở thu gom, phân loại, tái chế, tiền xử lý hàng hóa cung ứng nguyên liệu đầu vào cho các doanh nghiệp sản xuất theo mô hình kinh tế tuần hoàn. </a:t>
            </a:r>
          </a:p>
          <a:p>
            <a:pPr algn="just">
              <a:spcBef>
                <a:spcPts val="100"/>
              </a:spcBef>
              <a:spcAft>
                <a:spcPts val="100"/>
              </a:spcAft>
              <a:buFont typeface="Arial" charset="0"/>
              <a:buChar char="•"/>
            </a:pPr>
            <a:r>
              <a:rPr lang="en-US" sz="1600" dirty="0" smtClean="0">
                <a:latin typeface="Times New Roman" pitchFamily="18" charset="0"/>
                <a:cs typeface="Times New Roman" pitchFamily="18" charset="0"/>
              </a:rPr>
              <a:t>5.</a:t>
            </a:r>
            <a:r>
              <a:rPr lang="vi-VN"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K</a:t>
            </a:r>
            <a:r>
              <a:rPr lang="vi-VN" sz="1600" dirty="0">
                <a:latin typeface="Times New Roman" pitchFamily="18" charset="0"/>
                <a:cs typeface="Times New Roman" pitchFamily="18" charset="0"/>
              </a:rPr>
              <a:t>huyến khích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a:t>
            </a: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phát triển các dự án xử lý môi trường ở các địa phương, công nghệ xử lý rác thải, chất thải đáp ứng yêu cầu BVMT</a:t>
            </a:r>
            <a:r>
              <a:rPr lang="en-US" sz="1600" dirty="0">
                <a:latin typeface="Times New Roman" pitchFamily="18" charset="0"/>
                <a:cs typeface="Times New Roman" pitchFamily="18" charset="0"/>
              </a:rPr>
              <a:t>,</a:t>
            </a:r>
            <a:r>
              <a:rPr lang="vi-VN" sz="1600" dirty="0">
                <a:latin typeface="Times New Roman" pitchFamily="18" charset="0"/>
                <a:cs typeface="Times New Roman" pitchFamily="18" charset="0"/>
              </a:rPr>
              <a:t> phân loại và xử lý rác thải từ đầu nguồn đối với CTRSH, CTNH.</a:t>
            </a:r>
          </a:p>
          <a:p>
            <a:pPr algn="just">
              <a:spcBef>
                <a:spcPts val="100"/>
              </a:spcBef>
              <a:spcAft>
                <a:spcPts val="100"/>
              </a:spcAft>
              <a:buFont typeface="Arial" charset="0"/>
              <a:buChar char="•"/>
            </a:pPr>
            <a:r>
              <a:rPr lang="en-US" sz="1600" dirty="0" smtClean="0">
                <a:latin typeface="Times New Roman" pitchFamily="18" charset="0"/>
                <a:cs typeface="Times New Roman" pitchFamily="18" charset="0"/>
              </a:rPr>
              <a:t>6.</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Cần thiết phải xây dựng và ban hành văn bản quy phạm pháp luật dưới dạng Thông tư, Nghị định quy định, hướng dẫn về việc quản lý và xử lý, tiêu hủy hàng giả hàng kém chất lượng đáp ứng yêu cầu bảo vệ môi trường ở Việt Nam để có cơ sở các cơ quan chức năng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DN </a:t>
            </a:r>
            <a:r>
              <a:rPr lang="vi-VN" sz="1600" dirty="0" smtClean="0">
                <a:latin typeface="Times New Roman" pitchFamily="18" charset="0"/>
                <a:cs typeface="Times New Roman" pitchFamily="18" charset="0"/>
              </a:rPr>
              <a:t>căn </a:t>
            </a:r>
            <a:r>
              <a:rPr lang="vi-VN" sz="1600" dirty="0">
                <a:latin typeface="Times New Roman" pitchFamily="18" charset="0"/>
                <a:cs typeface="Times New Roman" pitchFamily="18" charset="0"/>
              </a:rPr>
              <a:t>cứ áp dụng thống nhất trong thực tiễn.</a:t>
            </a:r>
          </a:p>
          <a:p>
            <a:pPr algn="just">
              <a:spcBef>
                <a:spcPts val="100"/>
              </a:spcBef>
              <a:spcAft>
                <a:spcPts val="100"/>
              </a:spcAft>
              <a:buFont typeface="Arial" charset="0"/>
              <a:buChar char="•"/>
            </a:pPr>
            <a:endParaRPr lang="en-US" sz="1700" b="1" dirty="0">
              <a:latin typeface="Times New Roman" pitchFamily="18" charset="0"/>
              <a:cs typeface="Times New Roman" pitchFamily="18" charset="0"/>
            </a:endParaRPr>
          </a:p>
        </p:txBody>
      </p:sp>
      <p:sp>
        <p:nvSpPr>
          <p:cNvPr id="9" name="Content Placeholder 2"/>
          <p:cNvSpPr txBox="1">
            <a:spLocks/>
          </p:cNvSpPr>
          <p:nvPr/>
        </p:nvSpPr>
        <p:spPr>
          <a:xfrm>
            <a:off x="215765" y="332656"/>
            <a:ext cx="8784976" cy="648072"/>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2000" b="1" dirty="0">
                <a:latin typeface="Times New Roman" pitchFamily="18" charset="0"/>
                <a:ea typeface="Calibri"/>
                <a:cs typeface="Times New Roman" pitchFamily="18" charset="0"/>
              </a:rPr>
              <a:t>NHỮNG VẤN ĐỀ ĐẶT RA CẦN GIẢI QUYẾT</a:t>
            </a:r>
            <a:endParaRPr lang="en-US" sz="2000" dirty="0"/>
          </a:p>
        </p:txBody>
      </p:sp>
    </p:spTree>
    <p:extLst>
      <p:ext uri="{BB962C8B-B14F-4D97-AF65-F5344CB8AC3E}">
        <p14:creationId xmlns:p14="http://schemas.microsoft.com/office/powerpoint/2010/main" val="3073799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765" y="1385392"/>
            <a:ext cx="8686800" cy="5472608"/>
          </a:xfrm>
        </p:spPr>
        <p:txBody>
          <a:bodyPr>
            <a:noAutofit/>
          </a:bodyPr>
          <a:lstStyle/>
          <a:p>
            <a:pPr algn="just">
              <a:spcBef>
                <a:spcPts val="200"/>
              </a:spcBef>
              <a:spcAft>
                <a:spcPts val="200"/>
              </a:spcAft>
              <a:buFont typeface="Arial" charset="0"/>
              <a:buChar char="•"/>
            </a:pPr>
            <a:r>
              <a:rPr lang="en-US" sz="1800" b="1" dirty="0">
                <a:latin typeface="Times New Roman" pitchFamily="18" charset="0"/>
                <a:cs typeface="Times New Roman" pitchFamily="18" charset="0"/>
              </a:rPr>
              <a:t>1. </a:t>
            </a:r>
            <a:r>
              <a:rPr lang="en-US" sz="1800" b="1" dirty="0" smtClean="0">
                <a:latin typeface="Times New Roman" pitchFamily="18" charset="0"/>
                <a:cs typeface="Times New Roman" pitchFamily="18" charset="0"/>
              </a:rPr>
              <a:t>Q</a:t>
            </a:r>
            <a:r>
              <a:rPr lang="vi-VN" sz="1800" b="1" dirty="0" smtClean="0">
                <a:latin typeface="Times New Roman" pitchFamily="18" charset="0"/>
                <a:cs typeface="Times New Roman" pitchFamily="18" charset="0"/>
              </a:rPr>
              <a:t>uan </a:t>
            </a:r>
            <a:r>
              <a:rPr lang="vi-VN" sz="1800" b="1" dirty="0">
                <a:latin typeface="Times New Roman" pitchFamily="18" charset="0"/>
                <a:cs typeface="Times New Roman" pitchFamily="18" charset="0"/>
              </a:rPr>
              <a:t>điểm </a:t>
            </a:r>
            <a:r>
              <a:rPr lang="en-US" sz="1800" b="1" dirty="0" err="1" smtClean="0">
                <a:latin typeface="Times New Roman" pitchFamily="18" charset="0"/>
                <a:cs typeface="Times New Roman" pitchFamily="18" charset="0"/>
              </a:rPr>
              <a:t>và</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định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hướng</a:t>
            </a:r>
            <a:r>
              <a:rPr lang="en-US" sz="1800" b="1" dirty="0" smtClean="0">
                <a:latin typeface="Times New Roman" pitchFamily="18" charset="0"/>
                <a:cs typeface="Times New Roman" pitchFamily="18" charset="0"/>
              </a:rPr>
              <a:t> </a:t>
            </a:r>
            <a:r>
              <a:rPr lang="vi-VN" sz="1800" b="1" dirty="0" smtClean="0">
                <a:latin typeface="Times New Roman" pitchFamily="18" charset="0"/>
                <a:cs typeface="Times New Roman" pitchFamily="18" charset="0"/>
              </a:rPr>
              <a:t>về </a:t>
            </a:r>
            <a:r>
              <a:rPr lang="vi-VN" sz="1800" b="1" dirty="0">
                <a:latin typeface="Times New Roman" pitchFamily="18" charset="0"/>
                <a:cs typeface="Times New Roman" pitchFamily="18" charset="0"/>
              </a:rPr>
              <a:t>quản lý và tiêu hủy hàng giả, hàng kém chất lượng đáp ứng yêu cầu bảo vệ môi trường </a:t>
            </a:r>
            <a:endParaRPr lang="en-US" sz="1800" b="1" dirty="0" smtClean="0">
              <a:latin typeface="Times New Roman" pitchFamily="18" charset="0"/>
              <a:cs typeface="Times New Roman" pitchFamily="18" charset="0"/>
            </a:endParaRPr>
          </a:p>
          <a:p>
            <a:pPr algn="just">
              <a:spcBef>
                <a:spcPts val="200"/>
              </a:spcBef>
              <a:spcAft>
                <a:spcPts val="200"/>
              </a:spcAft>
              <a:buFont typeface="Arial" charset="0"/>
              <a:buChar char="•"/>
            </a:pPr>
            <a:endParaRPr lang="en-US" sz="1800" b="1" dirty="0">
              <a:latin typeface="Times New Roman" pitchFamily="18" charset="0"/>
              <a:cs typeface="Times New Roman" pitchFamily="18" charset="0"/>
            </a:endParaRPr>
          </a:p>
          <a:p>
            <a:pPr algn="just">
              <a:spcBef>
                <a:spcPts val="200"/>
              </a:spcBef>
              <a:spcAft>
                <a:spcPts val="200"/>
              </a:spcAft>
              <a:buFont typeface="Arial" charset="0"/>
              <a:buChar char="•"/>
            </a:pP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BVMT,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cam </a:t>
            </a:r>
            <a:r>
              <a:rPr lang="en-US" sz="1800" dirty="0" err="1">
                <a:latin typeface="Times New Roman" pitchFamily="18" charset="0"/>
                <a:cs typeface="Times New Roman" pitchFamily="18" charset="0"/>
              </a:rPr>
              <a:t>kết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tế</a:t>
            </a:r>
            <a:endParaRPr lang="en-US" sz="1800" dirty="0">
              <a:latin typeface="Times New Roman" pitchFamily="18" charset="0"/>
              <a:cs typeface="Times New Roman" pitchFamily="18" charset="0"/>
            </a:endParaRPr>
          </a:p>
          <a:p>
            <a:pPr algn="just">
              <a:spcBef>
                <a:spcPts val="600"/>
              </a:spcBef>
              <a:spcAft>
                <a:spcPts val="600"/>
              </a:spcAft>
              <a:buFont typeface="Arial" charset="0"/>
              <a:buChar char="•"/>
            </a:pPr>
            <a:r>
              <a:rPr lang="en-US" sz="1800" dirty="0">
                <a:latin typeface="Times New Roman" pitchFamily="18" charset="0"/>
                <a:cs typeface="Times New Roman" pitchFamily="18" charset="0"/>
              </a:rPr>
              <a:t>- C</a:t>
            </a:r>
            <a:r>
              <a:rPr lang="vi-VN" sz="1800" dirty="0">
                <a:latin typeface="Times New Roman" pitchFamily="18" charset="0"/>
                <a:cs typeface="Times New Roman" pitchFamily="18" charset="0"/>
              </a:rPr>
              <a:t>hủ trương định hướng của Nhà nước thực hiện phát triển kinh tế tuần hoàn, tăng cường tái sử dụng chất thải, xác định chất thải là tài nguyên</a:t>
            </a:r>
            <a:endParaRPr lang="en-US" sz="1800" dirty="0">
              <a:latin typeface="Times New Roman" pitchFamily="18" charset="0"/>
              <a:cs typeface="Times New Roman" pitchFamily="18" charset="0"/>
            </a:endParaRPr>
          </a:p>
          <a:p>
            <a:pPr algn="just">
              <a:spcBef>
                <a:spcPts val="600"/>
              </a:spcBef>
              <a:spcAft>
                <a:spcPts val="600"/>
              </a:spcAft>
              <a:buFont typeface="Arial" charset="0"/>
              <a:buChar char="•"/>
            </a:pPr>
            <a:r>
              <a:rPr lang="vi-VN" sz="1800" dirty="0">
                <a:latin typeface="Times New Roman" pitchFamily="18" charset="0"/>
                <a:cs typeface="Times New Roman" pitchFamily="18" charset="0"/>
              </a:rPr>
              <a:t> </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a:t>
            </a:r>
            <a:r>
              <a:rPr lang="en-US" sz="1800" dirty="0">
                <a:latin typeface="Times New Roman" pitchFamily="18" charset="0"/>
                <a:cs typeface="Times New Roman" pitchFamily="18" charset="0"/>
              </a:rPr>
              <a:t>B</a:t>
            </a:r>
            <a:r>
              <a:rPr lang="vi-VN" sz="1800" dirty="0">
                <a:latin typeface="Times New Roman" pitchFamily="18" charset="0"/>
                <a:cs typeface="Times New Roman" pitchFamily="18" charset="0"/>
              </a:rPr>
              <a:t>ảo đảm tính răn đe về mặt pháp luật nhằm ngăn ngừa, hạn chế hành vi sản xuất, mua bán, nhập khẩu và lưu thông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kém</a:t>
            </a:r>
            <a:r>
              <a:rPr lang="en-US" sz="1800" dirty="0">
                <a:latin typeface="Times New Roman" pitchFamily="18" charset="0"/>
                <a:cs typeface="Times New Roman" pitchFamily="18" charset="0"/>
              </a:rPr>
              <a:t> CL</a:t>
            </a:r>
            <a:r>
              <a:rPr lang="vi-VN" sz="180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spcBef>
                <a:spcPts val="600"/>
              </a:spcBef>
              <a:spcAft>
                <a:spcPts val="600"/>
              </a:spcAft>
              <a:buFont typeface="Arial" charset="0"/>
              <a:buChar char="•"/>
            </a:pP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a:t>
            </a:r>
            <a:r>
              <a:rPr lang="en-US" sz="1800" dirty="0">
                <a:latin typeface="Times New Roman" pitchFamily="18" charset="0"/>
                <a:cs typeface="Times New Roman" pitchFamily="18" charset="0"/>
              </a:rPr>
              <a:t>K</a:t>
            </a:r>
            <a:r>
              <a:rPr lang="vi-VN" sz="1800" dirty="0">
                <a:latin typeface="Times New Roman" pitchFamily="18" charset="0"/>
                <a:cs typeface="Times New Roman" pitchFamily="18" charset="0"/>
              </a:rPr>
              <a:t>huyến khích tái chế các mặt hàng có khả năng tái sử dụng cho đầu vào các ngành sản xuất trong nước</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tận dụng nguyên liệu thải bỏ và giảm được tác động ảnh hưởng tới môi trường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của việc xử lý tiêu hủy</a:t>
            </a:r>
            <a:endParaRPr lang="en-US" sz="1800" dirty="0">
              <a:latin typeface="Times New Roman" pitchFamily="18" charset="0"/>
              <a:cs typeface="Times New Roman" pitchFamily="18" charset="0"/>
            </a:endParaRPr>
          </a:p>
          <a:p>
            <a:pPr algn="just">
              <a:spcBef>
                <a:spcPts val="600"/>
              </a:spcBef>
              <a:spcAft>
                <a:spcPts val="600"/>
              </a:spcAft>
              <a:buFont typeface="Arial" charset="0"/>
              <a:buChar char="•"/>
            </a:pP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a:t>
            </a:r>
            <a:r>
              <a:rPr lang="en-US" sz="1800" dirty="0">
                <a:latin typeface="Times New Roman" pitchFamily="18" charset="0"/>
                <a:cs typeface="Times New Roman" pitchFamily="18" charset="0"/>
              </a:rPr>
              <a:t>G</a:t>
            </a:r>
            <a:r>
              <a:rPr lang="vi-VN" sz="1800" dirty="0">
                <a:latin typeface="Times New Roman" pitchFamily="18" charset="0"/>
                <a:cs typeface="Times New Roman" pitchFamily="18" charset="0"/>
              </a:rPr>
              <a:t>iảm chi phí tiêu hủy cho ngân sách nhà nước</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góp phần giải quyết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thiện</a:t>
            </a:r>
            <a:r>
              <a:rPr lang="vi-VN" sz="1800" dirty="0">
                <a:latin typeface="Times New Roman" pitchFamily="18" charset="0"/>
                <a:cs typeface="Times New Roman" pitchFamily="18" charset="0"/>
              </a:rPr>
              <a:t> xã </a:t>
            </a:r>
            <a:r>
              <a:rPr lang="vi-VN" sz="1800" dirty="0" smtClean="0">
                <a:latin typeface="Times New Roman" pitchFamily="18" charset="0"/>
                <a:cs typeface="Times New Roman" pitchFamily="18" charset="0"/>
              </a:rPr>
              <a:t>hội</a:t>
            </a:r>
            <a:endParaRPr lang="en-US" sz="1800" dirty="0">
              <a:latin typeface="Times New Roman" pitchFamily="18" charset="0"/>
              <a:cs typeface="Times New Roman" pitchFamily="18" charset="0"/>
            </a:endParaRPr>
          </a:p>
        </p:txBody>
      </p:sp>
      <p:sp>
        <p:nvSpPr>
          <p:cNvPr id="9" name="Content Placeholder 2"/>
          <p:cNvSpPr txBox="1">
            <a:spLocks/>
          </p:cNvSpPr>
          <p:nvPr/>
        </p:nvSpPr>
        <p:spPr>
          <a:xfrm>
            <a:off x="215765" y="188640"/>
            <a:ext cx="8784976" cy="72008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600" b="1" dirty="0" smtClean="0">
                <a:latin typeface="Times New Roman" pitchFamily="18" charset="0"/>
                <a:ea typeface="Calibri"/>
                <a:cs typeface="Times New Roman" pitchFamily="18" charset="0"/>
              </a:rPr>
              <a:t>GIẢI PHÁP</a:t>
            </a:r>
            <a:r>
              <a:rPr lang="vi-VN" sz="1600" b="1" dirty="0" smtClean="0">
                <a:latin typeface="Times New Roman" pitchFamily="18" charset="0"/>
                <a:ea typeface="Calibri"/>
                <a:cs typeface="Times New Roman" pitchFamily="18" charset="0"/>
              </a:rPr>
              <a:t> </a:t>
            </a:r>
            <a:r>
              <a:rPr lang="vi-VN" sz="1600" b="1" dirty="0">
                <a:latin typeface="Times New Roman" pitchFamily="18" charset="0"/>
                <a:ea typeface="Calibri"/>
                <a:cs typeface="Times New Roman" pitchFamily="18" charset="0"/>
              </a:rPr>
              <a:t>QUẢN LÝ VÀ TIÊU HỦY HÀNG GIẢ, HÀNG KÉM CHẤT LƯỢNG ĐÁP ỨNG YÊU CẦU BẢO VỆ MÔI TRƯỜNG PHÙ HỢP VỚI ĐIỀU KIỆN VIỆT NAM</a:t>
            </a:r>
            <a:endParaRPr lang="en-US" sz="1600" dirty="0"/>
          </a:p>
        </p:txBody>
      </p:sp>
    </p:spTree>
    <p:extLst>
      <p:ext uri="{BB962C8B-B14F-4D97-AF65-F5344CB8AC3E}">
        <p14:creationId xmlns:p14="http://schemas.microsoft.com/office/powerpoint/2010/main" val="470653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765" y="1196752"/>
            <a:ext cx="8686800" cy="5472608"/>
          </a:xfrm>
        </p:spPr>
        <p:txBody>
          <a:bodyPr>
            <a:noAutofit/>
          </a:bodyPr>
          <a:lstStyle/>
          <a:p>
            <a:pPr algn="just">
              <a:spcBef>
                <a:spcPts val="200"/>
              </a:spcBef>
              <a:spcAft>
                <a:spcPts val="200"/>
              </a:spcAft>
              <a:buFont typeface="Arial" charset="0"/>
              <a:buChar char="•"/>
            </a:pPr>
            <a:r>
              <a:rPr lang="en-US" sz="1700" b="1" dirty="0">
                <a:latin typeface="Times New Roman" pitchFamily="18" charset="0"/>
                <a:cs typeface="Times New Roman" pitchFamily="18" charset="0"/>
              </a:rPr>
              <a:t>2. </a:t>
            </a:r>
            <a:r>
              <a:rPr lang="vi-VN" sz="1700" b="1" dirty="0">
                <a:latin typeface="Times New Roman" pitchFamily="18" charset="0"/>
                <a:cs typeface="Times New Roman" pitchFamily="18" charset="0"/>
              </a:rPr>
              <a:t>Đề xuất một số giải pháp và chính sách quản lý và tiêu hủy hàng giả, hàng kém chất lượng đáp ứng yêu cầu bảo vệ môi trường phù hợp với điều kiện Việt Nam</a:t>
            </a:r>
            <a:endParaRPr lang="en-US" sz="1700" b="1" dirty="0">
              <a:latin typeface="Times New Roman" pitchFamily="18" charset="0"/>
              <a:cs typeface="Times New Roman" pitchFamily="18" charset="0"/>
            </a:endParaRPr>
          </a:p>
          <a:p>
            <a:pPr algn="just">
              <a:spcBef>
                <a:spcPts val="600"/>
              </a:spcBef>
              <a:spcAft>
                <a:spcPts val="600"/>
              </a:spcAft>
              <a:buFont typeface="Arial" charset="0"/>
              <a:buChar char="•"/>
            </a:pPr>
            <a:r>
              <a:rPr lang="en-US" sz="1700" b="1" i="1" dirty="0" smtClean="0">
                <a:latin typeface="Times New Roman" pitchFamily="18" charset="0"/>
                <a:cs typeface="Times New Roman" pitchFamily="18" charset="0"/>
              </a:rPr>
              <a:t>a) </a:t>
            </a:r>
            <a:r>
              <a:rPr lang="vi-VN" sz="1700" b="1" i="1" dirty="0">
                <a:latin typeface="Times New Roman" pitchFamily="18" charset="0"/>
                <a:cs typeface="Times New Roman" pitchFamily="18" charset="0"/>
              </a:rPr>
              <a:t>Giải pháp về hoàn thiện và xây dựng pháp luật, cơ chế chính </a:t>
            </a:r>
            <a:r>
              <a:rPr lang="vi-VN" sz="1700" b="1" i="1" dirty="0" smtClean="0">
                <a:latin typeface="Times New Roman" pitchFamily="18" charset="0"/>
                <a:cs typeface="Times New Roman" pitchFamily="18" charset="0"/>
              </a:rPr>
              <a:t>sách</a:t>
            </a:r>
            <a:endParaRPr lang="en-US" sz="1700" b="1" i="1" dirty="0" smtClean="0">
              <a:latin typeface="Times New Roman" pitchFamily="18" charset="0"/>
              <a:cs typeface="Times New Roman" pitchFamily="18" charset="0"/>
            </a:endParaRPr>
          </a:p>
          <a:p>
            <a:pPr algn="just">
              <a:spcBef>
                <a:spcPts val="600"/>
              </a:spcBef>
              <a:spcAft>
                <a:spcPts val="600"/>
              </a:spcAft>
              <a:buFont typeface="Arial" charset="0"/>
              <a:buChar char="•"/>
            </a:pPr>
            <a:r>
              <a:rPr lang="en-US" sz="1800" b="1"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R</a:t>
            </a:r>
            <a:r>
              <a:rPr lang="vi-VN" sz="1800" dirty="0" smtClean="0">
                <a:latin typeface="Times New Roman" pitchFamily="18" charset="0"/>
                <a:cs typeface="Times New Roman" pitchFamily="18" charset="0"/>
              </a:rPr>
              <a:t>à </a:t>
            </a:r>
            <a:r>
              <a:rPr lang="vi-VN" sz="1800" dirty="0">
                <a:latin typeface="Times New Roman" pitchFamily="18" charset="0"/>
                <a:cs typeface="Times New Roman" pitchFamily="18" charset="0"/>
              </a:rPr>
              <a:t>soát, đề xuất sửa đổi, bổ sung những văn bản quy phạm pháp luật liên quan đến quản lý và tiêu hủy hàng giả, hàng kém chất lượng đáp ứng yêu cầu bảo vệ môi trường theo hướng bảo đảm tính khả thi, phù hợp thực </a:t>
            </a:r>
            <a:r>
              <a:rPr lang="vi-VN" sz="1800" dirty="0"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a:t>
            </a:r>
          </a:p>
          <a:p>
            <a:pPr algn="just">
              <a:spcBef>
                <a:spcPts val="600"/>
              </a:spcBef>
              <a:spcAft>
                <a:spcPts val="600"/>
              </a:spcAft>
              <a:buFont typeface="Arial" charset="0"/>
              <a:buChar char="•"/>
            </a:pPr>
            <a:r>
              <a:rPr lang="en-US"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Định hướng quy hoạch, xây dựng cơ sở vật chất, kho tàng lưu giữ hàng giả, hàng kém chất lượng đảm bảo yêu cầu về an toàn, bảo vệ môi trường tại các địa điểm, khu vực phù hợp ở các địa </a:t>
            </a:r>
            <a:r>
              <a:rPr lang="vi-VN" sz="1800" dirty="0" smtClean="0">
                <a:latin typeface="Times New Roman" pitchFamily="18" charset="0"/>
                <a:cs typeface="Times New Roman" pitchFamily="18" charset="0"/>
              </a:rPr>
              <a:t>phương</a:t>
            </a:r>
            <a:r>
              <a:rPr lang="en-US" sz="1800" dirty="0" smtClean="0">
                <a:latin typeface="Times New Roman" pitchFamily="18" charset="0"/>
                <a:cs typeface="Times New Roman" pitchFamily="18" charset="0"/>
              </a:rPr>
              <a:t>.</a:t>
            </a:r>
          </a:p>
          <a:p>
            <a:pPr algn="just">
              <a:spcBef>
                <a:spcPts val="600"/>
              </a:spcBef>
              <a:spcAft>
                <a:spcPts val="600"/>
              </a:spcAft>
              <a:buFont typeface="Arial" charset="0"/>
              <a:buChar char="•"/>
            </a:pPr>
            <a:r>
              <a:rPr lang="en-US"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Xây dựng các đề án quy hoạch các bãi chôn lấp, khu vực xây dựng các cơ sở xử lý chất thải, đặc biệt là chất thải nguy hại tại các địa </a:t>
            </a:r>
            <a:r>
              <a:rPr lang="vi-VN" sz="1800" dirty="0" smtClean="0">
                <a:latin typeface="Times New Roman" pitchFamily="18" charset="0"/>
                <a:cs typeface="Times New Roman" pitchFamily="18" charset="0"/>
              </a:rPr>
              <a:t>phương</a:t>
            </a:r>
            <a:r>
              <a:rPr lang="en-US" sz="1800" dirty="0" smtClean="0">
                <a:latin typeface="Times New Roman" pitchFamily="18" charset="0"/>
                <a:cs typeface="Times New Roman" pitchFamily="18" charset="0"/>
              </a:rPr>
              <a:t>.</a:t>
            </a:r>
          </a:p>
          <a:p>
            <a:pPr algn="just">
              <a:spcBef>
                <a:spcPts val="600"/>
              </a:spcBef>
              <a:spcAft>
                <a:spcPts val="600"/>
              </a:spcAft>
              <a:buFont typeface="Arial" charset="0"/>
              <a:buChar char="•"/>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chính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sách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định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phân </a:t>
            </a:r>
            <a:r>
              <a:rPr lang="vi-VN" sz="1800" dirty="0">
                <a:latin typeface="Times New Roman" pitchFamily="18" charset="0"/>
                <a:cs typeface="Times New Roman" pitchFamily="18" charset="0"/>
              </a:rPr>
              <a:t>nhiệm đối với từng cơ quan quản lý và cơ chế phối hợp liên quan một cách rõ ràng, cụ thể đối với từng nhóm sản </a:t>
            </a:r>
            <a:r>
              <a:rPr lang="vi-VN" sz="1800" dirty="0" smtClean="0">
                <a:latin typeface="Times New Roman" pitchFamily="18" charset="0"/>
                <a:cs typeface="Times New Roman" pitchFamily="18" charset="0"/>
              </a:rPr>
              <a:t>phẩm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quản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lý</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hủy</a:t>
            </a:r>
            <a:r>
              <a:rPr lang="en-US"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Y Tế, Công Thương, NN&amp;PTNT, KHCN, GTVT</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a:t>
            </a:r>
          </a:p>
          <a:p>
            <a:pPr algn="just">
              <a:spcBef>
                <a:spcPts val="200"/>
              </a:spcBef>
              <a:spcAft>
                <a:spcPts val="200"/>
              </a:spcAft>
              <a:buFont typeface="Arial" charset="0"/>
              <a:buChar char="•"/>
            </a:pPr>
            <a:r>
              <a:rPr lang="en-US" sz="1700" b="1" i="1" dirty="0" smtClean="0">
                <a:latin typeface="Times New Roman" pitchFamily="18" charset="0"/>
                <a:cs typeface="Times New Roman" pitchFamily="18" charset="0"/>
              </a:rPr>
              <a:t>b) </a:t>
            </a:r>
            <a:r>
              <a:rPr lang="en-US" sz="1700" b="1" i="1" dirty="0" err="1">
                <a:latin typeface="Times New Roman" pitchFamily="18" charset="0"/>
                <a:cs typeface="Times New Roman" pitchFamily="18" charset="0"/>
              </a:rPr>
              <a:t>Một</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số</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giải</a:t>
            </a:r>
            <a:r>
              <a:rPr lang="en-US" sz="1700" b="1" i="1" dirty="0">
                <a:latin typeface="Times New Roman" pitchFamily="18" charset="0"/>
                <a:cs typeface="Times New Roman" pitchFamily="18" charset="0"/>
              </a:rPr>
              <a:t> </a:t>
            </a:r>
            <a:r>
              <a:rPr lang="en-US" sz="1700" b="1" i="1" dirty="0" err="1">
                <a:latin typeface="Times New Roman" pitchFamily="18" charset="0"/>
                <a:cs typeface="Times New Roman" pitchFamily="18" charset="0"/>
              </a:rPr>
              <a:t>pháp</a:t>
            </a:r>
            <a:r>
              <a:rPr lang="en-US" sz="1700" b="1" i="1" dirty="0">
                <a:latin typeface="Times New Roman" pitchFamily="18" charset="0"/>
                <a:cs typeface="Times New Roman" pitchFamily="18" charset="0"/>
              </a:rPr>
              <a:t> </a:t>
            </a:r>
            <a:r>
              <a:rPr lang="en-US" sz="1700" b="1" i="1" dirty="0" err="1" smtClean="0">
                <a:latin typeface="Times New Roman" pitchFamily="18" charset="0"/>
                <a:cs typeface="Times New Roman" pitchFamily="18" charset="0"/>
              </a:rPr>
              <a:t>khác</a:t>
            </a:r>
            <a:r>
              <a:rPr lang="en-US" sz="1700" b="1"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Tài</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chính</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cơ</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chế</a:t>
            </a:r>
            <a:r>
              <a:rPr lang="en-US" sz="1700" i="1" dirty="0" smtClean="0">
                <a:latin typeface="Times New Roman" pitchFamily="18" charset="0"/>
                <a:cs typeface="Times New Roman" pitchFamily="18" charset="0"/>
              </a:rPr>
              <a:t> </a:t>
            </a:r>
            <a:r>
              <a:rPr lang="vi-VN" sz="1700" i="1" dirty="0" smtClean="0">
                <a:latin typeface="Times New Roman" pitchFamily="18" charset="0"/>
                <a:cs typeface="Times New Roman" pitchFamily="18" charset="0"/>
              </a:rPr>
              <a:t>khuyến </a:t>
            </a:r>
            <a:r>
              <a:rPr lang="vi-VN" sz="1700" i="1" dirty="0">
                <a:latin typeface="Times New Roman" pitchFamily="18" charset="0"/>
                <a:cs typeface="Times New Roman" pitchFamily="18" charset="0"/>
              </a:rPr>
              <a:t>khích phát triển các doanh nghiệp phát triển mô hình kinh tế tuần hoàn, các doanh nghiệp thu gom tiền xử lý phân loại bóc tách hàng </a:t>
            </a:r>
            <a:r>
              <a:rPr lang="vi-VN" sz="1700" i="1" dirty="0" smtClean="0">
                <a:latin typeface="Times New Roman" pitchFamily="18" charset="0"/>
                <a:cs typeface="Times New Roman" pitchFamily="18" charset="0"/>
              </a:rPr>
              <a:t>hóa</a:t>
            </a:r>
            <a:r>
              <a:rPr lang="en-US" sz="1700" i="1" dirty="0" smtClean="0">
                <a:latin typeface="Times New Roman" pitchFamily="18" charset="0"/>
                <a:cs typeface="Times New Roman" pitchFamily="18" charset="0"/>
              </a:rPr>
              <a:t>; </a:t>
            </a:r>
            <a:r>
              <a:rPr lang="vi-VN" sz="1700" i="1" dirty="0">
                <a:latin typeface="Times New Roman" pitchFamily="18" charset="0"/>
                <a:cs typeface="Times New Roman" pitchFamily="18" charset="0"/>
              </a:rPr>
              <a:t>tăng cường công tác quản lý nhà </a:t>
            </a:r>
            <a:r>
              <a:rPr lang="vi-VN" sz="1700" i="1" dirty="0" smtClean="0">
                <a:latin typeface="Times New Roman" pitchFamily="18" charset="0"/>
                <a:cs typeface="Times New Roman" pitchFamily="18" charset="0"/>
              </a:rPr>
              <a:t>nước</a:t>
            </a:r>
            <a:r>
              <a:rPr lang="en-US" sz="1700" i="1" dirty="0" smtClean="0">
                <a:latin typeface="Times New Roman" pitchFamily="18" charset="0"/>
                <a:cs typeface="Times New Roman" pitchFamily="18" charset="0"/>
              </a:rPr>
              <a:t>; …)</a:t>
            </a:r>
            <a:endParaRPr lang="en-US" sz="1700" i="1" dirty="0">
              <a:latin typeface="Times New Roman" pitchFamily="18" charset="0"/>
              <a:cs typeface="Times New Roman" pitchFamily="18" charset="0"/>
            </a:endParaRPr>
          </a:p>
        </p:txBody>
      </p:sp>
      <p:sp>
        <p:nvSpPr>
          <p:cNvPr id="9" name="Content Placeholder 2"/>
          <p:cNvSpPr txBox="1">
            <a:spLocks/>
          </p:cNvSpPr>
          <p:nvPr/>
        </p:nvSpPr>
        <p:spPr>
          <a:xfrm>
            <a:off x="215765" y="188640"/>
            <a:ext cx="8784976" cy="72008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600" b="1" dirty="0" smtClean="0">
                <a:latin typeface="Times New Roman" pitchFamily="18" charset="0"/>
                <a:ea typeface="Calibri"/>
                <a:cs typeface="Times New Roman" pitchFamily="18" charset="0"/>
              </a:rPr>
              <a:t>GIẢI PHÁP</a:t>
            </a:r>
            <a:r>
              <a:rPr lang="vi-VN" sz="1600" b="1" dirty="0" smtClean="0">
                <a:latin typeface="Times New Roman" pitchFamily="18" charset="0"/>
                <a:ea typeface="Calibri"/>
                <a:cs typeface="Times New Roman" pitchFamily="18" charset="0"/>
              </a:rPr>
              <a:t> </a:t>
            </a:r>
            <a:r>
              <a:rPr lang="vi-VN" sz="1600" b="1" dirty="0">
                <a:latin typeface="Times New Roman" pitchFamily="18" charset="0"/>
                <a:ea typeface="Calibri"/>
                <a:cs typeface="Times New Roman" pitchFamily="18" charset="0"/>
              </a:rPr>
              <a:t>QUẢN LÝ VÀ TIÊU HỦY HÀNG GIẢ, HÀNG KÉM CHẤT LƯỢNG ĐÁP ỨNG YÊU CẦU BẢO VỆ MÔI TRƯỜNG PHÙ HỢP VỚI ĐIỀU KIỆN VIỆT NAM</a:t>
            </a:r>
            <a:endParaRPr lang="en-US" sz="1600" dirty="0"/>
          </a:p>
        </p:txBody>
      </p:sp>
    </p:spTree>
    <p:extLst>
      <p:ext uri="{BB962C8B-B14F-4D97-AF65-F5344CB8AC3E}">
        <p14:creationId xmlns:p14="http://schemas.microsoft.com/office/powerpoint/2010/main" val="26125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765" y="1196752"/>
            <a:ext cx="8686800" cy="5472608"/>
          </a:xfrm>
        </p:spPr>
        <p:txBody>
          <a:bodyPr>
            <a:noAutofit/>
          </a:bodyPr>
          <a:lstStyle/>
          <a:p>
            <a:pPr algn="just">
              <a:spcBef>
                <a:spcPts val="200"/>
              </a:spcBef>
              <a:spcAft>
                <a:spcPts val="200"/>
              </a:spcAft>
              <a:buFont typeface="Arial" charset="0"/>
              <a:buChar char="•"/>
            </a:pPr>
            <a:r>
              <a:rPr lang="en-US" sz="1800" b="1" u="sng" dirty="0" err="1" smtClean="0">
                <a:latin typeface="Times New Roman" pitchFamily="18" charset="0"/>
                <a:cs typeface="Times New Roman" pitchFamily="18" charset="0"/>
              </a:rPr>
              <a:t>Một</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số</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kiến</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nghị</a:t>
            </a:r>
            <a:r>
              <a:rPr lang="en-US" sz="1700" b="1" dirty="0" smtClean="0">
                <a:latin typeface="Times New Roman" pitchFamily="18" charset="0"/>
                <a:cs typeface="Times New Roman" pitchFamily="18" charset="0"/>
              </a:rPr>
              <a:t>: </a:t>
            </a:r>
          </a:p>
          <a:p>
            <a:pPr algn="just">
              <a:spcBef>
                <a:spcPts val="200"/>
              </a:spcBef>
              <a:spcAft>
                <a:spcPts val="200"/>
              </a:spcAft>
              <a:buFont typeface="Arial" charset="0"/>
              <a:buChar char="•"/>
            </a:pPr>
            <a:r>
              <a:rPr lang="vi-VN" sz="1700" dirty="0">
                <a:latin typeface="Times New Roman" pitchFamily="18" charset="0"/>
                <a:cs typeface="Times New Roman" pitchFamily="18" charset="0"/>
              </a:rPr>
              <a:t>- Chính phủ </a:t>
            </a:r>
            <a:r>
              <a:rPr lang="vi-VN" sz="1700" dirty="0" smtClean="0">
                <a:latin typeface="Times New Roman" pitchFamily="18" charset="0"/>
                <a:cs typeface="Times New Roman" pitchFamily="18" charset="0"/>
              </a:rPr>
              <a:t>sớm </a:t>
            </a:r>
            <a:r>
              <a:rPr lang="vi-VN" sz="1700" dirty="0">
                <a:latin typeface="Times New Roman" pitchFamily="18" charset="0"/>
                <a:cs typeface="Times New Roman" pitchFamily="18" charset="0"/>
              </a:rPr>
              <a:t>có hướng dẫn cụ thể về hàng hóa gây hại cho sức khỏe con người, môi trường và xây dựng quy định về phân loại, xử lý, tiêu hủy hàng hóa, nêu rõ, cụ thể từng nhóm mặt hàng cần phải tiêu hủy, hàng hóa có thể được xử lý tái chế…. </a:t>
            </a:r>
          </a:p>
          <a:p>
            <a:pPr algn="just">
              <a:spcBef>
                <a:spcPts val="200"/>
              </a:spcBef>
              <a:spcAft>
                <a:spcPts val="200"/>
              </a:spcAft>
              <a:buFont typeface="Arial" charset="0"/>
              <a:buChar char="•"/>
            </a:pPr>
            <a:r>
              <a:rPr lang="vi-VN" sz="1700" dirty="0">
                <a:latin typeface="Times New Roman" pitchFamily="18" charset="0"/>
                <a:cs typeface="Times New Roman" pitchFamily="18" charset="0"/>
              </a:rPr>
              <a:t>- Bộ Tài chính cần nghiên cứu sửa đổi quy định tăng mức phạt hành chính đối với các hành vi sản xuất, mua bán và tàng trữ hàng giả, hàng kém chất lượng nhằm bảo đảm tính răn đe và ngăn ngừa đối tượng tái phạm.</a:t>
            </a:r>
          </a:p>
          <a:p>
            <a:pPr algn="just">
              <a:spcBef>
                <a:spcPts val="200"/>
              </a:spcBef>
              <a:spcAft>
                <a:spcPts val="200"/>
              </a:spcAft>
              <a:buFont typeface="Arial" charset="0"/>
              <a:buChar char="•"/>
            </a:pPr>
            <a:r>
              <a:rPr lang="vi-VN" sz="1700" dirty="0">
                <a:latin typeface="Times New Roman" pitchFamily="18" charset="0"/>
                <a:cs typeface="Times New Roman" pitchFamily="18" charset="0"/>
              </a:rPr>
              <a:t>- </a:t>
            </a:r>
            <a:r>
              <a:rPr lang="vi-VN" sz="1700" i="1" dirty="0">
                <a:latin typeface="Times New Roman" pitchFamily="18" charset="0"/>
                <a:cs typeface="Times New Roman" pitchFamily="18" charset="0"/>
              </a:rPr>
              <a:t>Bộ Công Thương đề xuất phối hợp với Bộ Tài nguyên và Môi trường trong việc rà soát, đề xuất sửa đổi bổ sung những vướng mắc, bất cập liên quan đến công tác quản lý, kiểm tra, xử lý vi phạm trong lĩnh vực môi trường, kiến nghị đưa hàng giả, hàng kém chất lượng buộc tiêu hủy vào danh mục chất thải hoặc hàng hóa thải bỏ để quản lý </a:t>
            </a:r>
            <a:r>
              <a:rPr lang="en-US" sz="1700" i="1" dirty="0" err="1" smtClean="0">
                <a:latin typeface="Times New Roman" pitchFamily="18" charset="0"/>
                <a:cs typeface="Times New Roman" pitchFamily="18" charset="0"/>
              </a:rPr>
              <a:t>và</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xử</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lý</a:t>
            </a:r>
            <a:r>
              <a:rPr lang="en-US" sz="1700" i="1" dirty="0" smtClean="0">
                <a:latin typeface="Times New Roman" pitchFamily="18" charset="0"/>
                <a:cs typeface="Times New Roman" pitchFamily="18" charset="0"/>
              </a:rPr>
              <a:t> </a:t>
            </a:r>
            <a:r>
              <a:rPr lang="vi-VN" sz="1700" i="1" dirty="0" smtClean="0">
                <a:latin typeface="Times New Roman" pitchFamily="18" charset="0"/>
                <a:cs typeface="Times New Roman" pitchFamily="18" charset="0"/>
              </a:rPr>
              <a:t>phù </a:t>
            </a:r>
            <a:r>
              <a:rPr lang="vi-VN" sz="1700" i="1" dirty="0">
                <a:latin typeface="Times New Roman" pitchFamily="18" charset="0"/>
                <a:cs typeface="Times New Roman" pitchFamily="18" charset="0"/>
              </a:rPr>
              <a:t>hợp theo các quy định hiện hành của Luật BVMT.</a:t>
            </a:r>
          </a:p>
          <a:p>
            <a:pPr algn="just">
              <a:spcBef>
                <a:spcPts val="200"/>
              </a:spcBef>
              <a:spcAft>
                <a:spcPts val="200"/>
              </a:spcAft>
              <a:buFont typeface="Arial" charset="0"/>
              <a:buChar char="•"/>
            </a:pPr>
            <a:r>
              <a:rPr lang="en-US" sz="1700" dirty="0" smtClean="0">
                <a:latin typeface="Times New Roman" pitchFamily="18" charset="0"/>
                <a:cs typeface="Times New Roman" pitchFamily="18" charset="0"/>
              </a:rPr>
              <a:t>* </a:t>
            </a:r>
            <a:r>
              <a:rPr lang="vi-VN" sz="1700" i="1" dirty="0" smtClean="0">
                <a:latin typeface="Times New Roman" pitchFamily="18" charset="0"/>
                <a:cs typeface="Times New Roman" pitchFamily="18" charset="0"/>
              </a:rPr>
              <a:t>Theo </a:t>
            </a:r>
            <a:r>
              <a:rPr lang="vi-VN" sz="1700" i="1" dirty="0">
                <a:latin typeface="Times New Roman" pitchFamily="18" charset="0"/>
                <a:cs typeface="Times New Roman" pitchFamily="18" charset="0"/>
              </a:rPr>
              <a:t>đó </a:t>
            </a:r>
            <a:r>
              <a:rPr lang="en-US" sz="1700" i="1" dirty="0" err="1" smtClean="0">
                <a:latin typeface="Times New Roman" pitchFamily="18" charset="0"/>
                <a:cs typeface="Times New Roman" pitchFamily="18" charset="0"/>
              </a:rPr>
              <a:t>Bộ</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Công</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Thương</a:t>
            </a:r>
            <a:r>
              <a:rPr lang="en-US" sz="1700" i="1" dirty="0" smtClean="0">
                <a:latin typeface="Times New Roman" pitchFamily="18" charset="0"/>
                <a:cs typeface="Times New Roman" pitchFamily="18" charset="0"/>
              </a:rPr>
              <a:t> </a:t>
            </a:r>
            <a:r>
              <a:rPr lang="vi-VN" sz="1700" i="1" dirty="0" smtClean="0">
                <a:latin typeface="Times New Roman" pitchFamily="18" charset="0"/>
                <a:cs typeface="Times New Roman" pitchFamily="18" charset="0"/>
              </a:rPr>
              <a:t>cần </a:t>
            </a:r>
            <a:r>
              <a:rPr lang="vi-VN" sz="1700" i="1" dirty="0">
                <a:latin typeface="Times New Roman" pitchFamily="18" charset="0"/>
                <a:cs typeface="Times New Roman" pitchFamily="18" charset="0"/>
              </a:rPr>
              <a:t>thiết </a:t>
            </a:r>
            <a:r>
              <a:rPr lang="en-US" sz="1700" i="1" dirty="0" err="1" smtClean="0">
                <a:latin typeface="Times New Roman" pitchFamily="18" charset="0"/>
                <a:cs typeface="Times New Roman" pitchFamily="18" charset="0"/>
              </a:rPr>
              <a:t>tham</a:t>
            </a:r>
            <a:r>
              <a:rPr lang="en-US" sz="1700" i="1" dirty="0" smtClean="0">
                <a:latin typeface="Times New Roman" pitchFamily="18" charset="0"/>
                <a:cs typeface="Times New Roman" pitchFamily="18" charset="0"/>
              </a:rPr>
              <a:t> </a:t>
            </a:r>
            <a:r>
              <a:rPr lang="en-US" sz="1700" i="1" dirty="0" err="1" smtClean="0">
                <a:latin typeface="Times New Roman" pitchFamily="18" charset="0"/>
                <a:cs typeface="Times New Roman" pitchFamily="18" charset="0"/>
              </a:rPr>
              <a:t>mưu</a:t>
            </a:r>
            <a:r>
              <a:rPr lang="en-US" sz="1700" i="1" dirty="0" smtClean="0">
                <a:latin typeface="Times New Roman" pitchFamily="18" charset="0"/>
                <a:cs typeface="Times New Roman" pitchFamily="18" charset="0"/>
              </a:rPr>
              <a:t> </a:t>
            </a:r>
            <a:r>
              <a:rPr lang="vi-VN" sz="1700" i="1" dirty="0" smtClean="0">
                <a:latin typeface="Times New Roman" pitchFamily="18" charset="0"/>
                <a:cs typeface="Times New Roman" pitchFamily="18" charset="0"/>
              </a:rPr>
              <a:t>sớm </a:t>
            </a:r>
            <a:r>
              <a:rPr lang="vi-VN" sz="1700" i="1" dirty="0">
                <a:latin typeface="Times New Roman" pitchFamily="18" charset="0"/>
                <a:cs typeface="Times New Roman" pitchFamily="18" charset="0"/>
              </a:rPr>
              <a:t>ban hành Quyết định cá biệt của Thủ tưởng Chính phủ quy định về quản lý và xử lý, tiêu hủy hàng giả hàng kém chất </a:t>
            </a:r>
            <a:r>
              <a:rPr lang="vi-VN" sz="1700" i="1" dirty="0" smtClean="0">
                <a:latin typeface="Times New Roman" pitchFamily="18" charset="0"/>
                <a:cs typeface="Times New Roman" pitchFamily="18" charset="0"/>
              </a:rPr>
              <a:t>lượng</a:t>
            </a:r>
            <a:r>
              <a:rPr lang="en-US" sz="1700" i="1" dirty="0" smtClean="0">
                <a:latin typeface="Times New Roman" pitchFamily="18" charset="0"/>
                <a:cs typeface="Times New Roman" pitchFamily="18" charset="0"/>
              </a:rPr>
              <a:t>.</a:t>
            </a:r>
            <a:r>
              <a:rPr lang="vi-VN" sz="1700" i="1" dirty="0" smtClean="0">
                <a:latin typeface="Times New Roman" pitchFamily="18" charset="0"/>
                <a:cs typeface="Times New Roman" pitchFamily="18" charset="0"/>
              </a:rPr>
              <a:t> </a:t>
            </a:r>
            <a:endParaRPr lang="en-US" sz="1700" i="1" dirty="0" smtClean="0">
              <a:latin typeface="Times New Roman" pitchFamily="18" charset="0"/>
              <a:cs typeface="Times New Roman" pitchFamily="18" charset="0"/>
            </a:endParaRPr>
          </a:p>
          <a:p>
            <a:pPr algn="just">
              <a:spcBef>
                <a:spcPts val="200"/>
              </a:spcBef>
              <a:spcAft>
                <a:spcPts val="200"/>
              </a:spcAft>
              <a:buFont typeface="Arial" charset="0"/>
              <a:buChar char="•"/>
            </a:pPr>
            <a:r>
              <a:rPr lang="en-US" sz="1700" dirty="0" smtClean="0">
                <a:latin typeface="Times New Roman" pitchFamily="18" charset="0"/>
                <a:cs typeface="Times New Roman" pitchFamily="18" charset="0"/>
              </a:rPr>
              <a:t>T</a:t>
            </a:r>
            <a:r>
              <a:rPr lang="vi-VN" sz="1700" dirty="0" smtClean="0">
                <a:latin typeface="Times New Roman" pitchFamily="18" charset="0"/>
                <a:cs typeface="Times New Roman" pitchFamily="18" charset="0"/>
              </a:rPr>
              <a:t>rong </a:t>
            </a:r>
            <a:r>
              <a:rPr lang="vi-VN" sz="1700" dirty="0">
                <a:latin typeface="Times New Roman" pitchFamily="18" charset="0"/>
                <a:cs typeface="Times New Roman" pitchFamily="18" charset="0"/>
              </a:rPr>
              <a:t>đó cần phân công tổ chức thực hiện, quy định rõ về cơ chế phối hợp của các lực lượng chức năng và cơ quan quản lý chuyên ngành, các điều kiện để triển </a:t>
            </a:r>
            <a:r>
              <a:rPr lang="vi-VN" sz="1700" dirty="0" smtClean="0">
                <a:latin typeface="Times New Roman" pitchFamily="18" charset="0"/>
                <a:cs typeface="Times New Roman" pitchFamily="18" charset="0"/>
              </a:rPr>
              <a:t>khai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có</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quy</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định</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cụ</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thể</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về</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xử</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lý</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và</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tiêu</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hủy</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hàng</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giả</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hàng</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kém</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chất</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lượng</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phù</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hợp</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với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bối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cảnh</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mới</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Luật</a:t>
            </a:r>
            <a:r>
              <a:rPr lang="en-US" sz="1700" dirty="0" smtClean="0">
                <a:latin typeface="Times New Roman" pitchFamily="18" charset="0"/>
                <a:cs typeface="Times New Roman" pitchFamily="18" charset="0"/>
              </a:rPr>
              <a:t> BVMT 2020</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Quyết định của Thủ tướng Chính phủ sẽ là cơ sở cho các cơ quan quản lý và lực lượng chức năng của các Bộ, ngành và địa phương thống nhất căn cứ thực hiện.</a:t>
            </a:r>
          </a:p>
          <a:p>
            <a:pPr algn="just">
              <a:spcBef>
                <a:spcPts val="200"/>
              </a:spcBef>
              <a:spcAft>
                <a:spcPts val="200"/>
              </a:spcAft>
              <a:buFont typeface="Arial" charset="0"/>
              <a:buChar char="•"/>
            </a:pPr>
            <a:endParaRPr lang="en-US" sz="1700" b="1" i="1" dirty="0">
              <a:latin typeface="Times New Roman" pitchFamily="18" charset="0"/>
              <a:cs typeface="Times New Roman" pitchFamily="18" charset="0"/>
            </a:endParaRPr>
          </a:p>
        </p:txBody>
      </p:sp>
      <p:sp>
        <p:nvSpPr>
          <p:cNvPr id="9" name="Content Placeholder 2"/>
          <p:cNvSpPr txBox="1">
            <a:spLocks/>
          </p:cNvSpPr>
          <p:nvPr/>
        </p:nvSpPr>
        <p:spPr>
          <a:xfrm>
            <a:off x="215765" y="188640"/>
            <a:ext cx="8784976" cy="72008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600" b="1" dirty="0" smtClean="0">
                <a:latin typeface="Times New Roman" pitchFamily="18" charset="0"/>
                <a:ea typeface="Calibri"/>
                <a:cs typeface="Times New Roman" pitchFamily="18" charset="0"/>
              </a:rPr>
              <a:t>GIẢI PHÁP</a:t>
            </a:r>
            <a:r>
              <a:rPr lang="vi-VN" sz="1600" b="1" dirty="0" smtClean="0">
                <a:latin typeface="Times New Roman" pitchFamily="18" charset="0"/>
                <a:ea typeface="Calibri"/>
                <a:cs typeface="Times New Roman" pitchFamily="18" charset="0"/>
              </a:rPr>
              <a:t> </a:t>
            </a:r>
            <a:r>
              <a:rPr lang="vi-VN" sz="1600" b="1" dirty="0">
                <a:latin typeface="Times New Roman" pitchFamily="18" charset="0"/>
                <a:ea typeface="Calibri"/>
                <a:cs typeface="Times New Roman" pitchFamily="18" charset="0"/>
              </a:rPr>
              <a:t>QUẢN LÝ VÀ TIÊU HỦY HÀNG GIẢ, HÀNG KÉM CHẤT LƯỢNG ĐÁP ỨNG YÊU CẦU BẢO VỆ MÔI TRƯỜNG PHÙ HỢP VỚI ĐIỀU KIỆN VIỆT NAM</a:t>
            </a:r>
            <a:endParaRPr lang="en-US" sz="1600" dirty="0"/>
          </a:p>
        </p:txBody>
      </p:sp>
    </p:spTree>
    <p:extLst>
      <p:ext uri="{BB962C8B-B14F-4D97-AF65-F5344CB8AC3E}">
        <p14:creationId xmlns:p14="http://schemas.microsoft.com/office/powerpoint/2010/main" val="1146730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12" name="Content Placeholder 4"/>
          <p:cNvSpPr>
            <a:spLocks noGrp="1"/>
          </p:cNvSpPr>
          <p:nvPr>
            <p:ph idx="1"/>
          </p:nvPr>
        </p:nvSpPr>
        <p:spPr>
          <a:xfrm>
            <a:off x="210658" y="1268760"/>
            <a:ext cx="8465798" cy="5256584"/>
          </a:xfrm>
        </p:spPr>
        <p:txBody>
          <a:bodyPr>
            <a:noAutofit/>
          </a:bodyPr>
          <a:lstStyle/>
          <a:p>
            <a:pPr algn="just">
              <a:spcBef>
                <a:spcPts val="200"/>
              </a:spcBef>
              <a:spcAft>
                <a:spcPts val="200"/>
              </a:spcAft>
              <a:buFont typeface="Arial" charset="0"/>
              <a:buChar char="•"/>
            </a:pPr>
            <a:r>
              <a:rPr lang="en-US" sz="1800" b="1" u="sng" dirty="0" err="1" smtClean="0">
                <a:latin typeface="Times New Roman" pitchFamily="18" charset="0"/>
                <a:cs typeface="Times New Roman" pitchFamily="18" charset="0"/>
              </a:rPr>
              <a:t>Nhóm</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hàng</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giả</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kém</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chất</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lượng</a:t>
            </a:r>
            <a:r>
              <a:rPr lang="en-US" sz="1800" b="1" u="sng" dirty="0" smtClean="0">
                <a:latin typeface="Times New Roman" pitchFamily="18" charset="0"/>
                <a:cs typeface="Times New Roman" pitchFamily="18" charset="0"/>
              </a:rPr>
              <a:t>:</a:t>
            </a:r>
          </a:p>
          <a:p>
            <a:pPr algn="just">
              <a:spcBef>
                <a:spcPts val="200"/>
              </a:spcBef>
              <a:spcAft>
                <a:spcPts val="200"/>
              </a:spcAft>
              <a:buFont typeface="Arial" charset="0"/>
              <a:buChar char="•"/>
            </a:pPr>
            <a:r>
              <a:rPr lang="en-US" sz="1800" i="1" dirty="0" smtClean="0">
                <a:latin typeface="Times New Roman" pitchFamily="18" charset="0"/>
                <a:cs typeface="Times New Roman" pitchFamily="18" charset="0"/>
              </a:rPr>
              <a:t>- Theo </a:t>
            </a:r>
            <a:r>
              <a:rPr lang="en-US" sz="1800" i="1" dirty="0" err="1" smtClean="0">
                <a:latin typeface="Times New Roman" pitchFamily="18" charset="0"/>
                <a:cs typeface="Times New Roman" pitchFamily="18" charset="0"/>
              </a:rPr>
              <a:t>tính</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chất</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tương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đồng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về</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đặc</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điểm</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lý</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hóa</a:t>
            </a:r>
            <a:r>
              <a:rPr lang="en-US" sz="1800" i="1" dirty="0" smtClean="0">
                <a:latin typeface="Times New Roman" pitchFamily="18" charset="0"/>
                <a:cs typeface="Times New Roman" pitchFamily="18" charset="0"/>
              </a:rPr>
              <a:t>, </a:t>
            </a:r>
          </a:p>
          <a:p>
            <a:pPr algn="just">
              <a:spcBef>
                <a:spcPts val="200"/>
              </a:spcBef>
              <a:spcAft>
                <a:spcPts val="200"/>
              </a:spcAft>
              <a:buFont typeface="Arial" charset="0"/>
              <a:buChar char="•"/>
            </a:pPr>
            <a:r>
              <a:rPr lang="en-US" sz="1800" i="1" dirty="0" smtClean="0">
                <a:latin typeface="Times New Roman" pitchFamily="18" charset="0"/>
                <a:cs typeface="Times New Roman" pitchFamily="18" charset="0"/>
              </a:rPr>
              <a:t>- Theo </a:t>
            </a:r>
            <a:r>
              <a:rPr lang="en-US" sz="1800" i="1" dirty="0" err="1" smtClean="0">
                <a:latin typeface="Times New Roman" pitchFamily="18" charset="0"/>
                <a:cs typeface="Times New Roman" pitchFamily="18" charset="0"/>
              </a:rPr>
              <a:t>số</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lượng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chủng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loại</a:t>
            </a:r>
            <a:r>
              <a:rPr lang="en-US" sz="1800" i="1" dirty="0" smtClean="0">
                <a:latin typeface="Times New Roman" pitchFamily="18" charset="0"/>
                <a:cs typeface="Times New Roman" pitchFamily="18" charset="0"/>
              </a:rPr>
              <a:t> vi </a:t>
            </a:r>
            <a:r>
              <a:rPr lang="en-US" sz="1800" i="1" dirty="0" err="1" smtClean="0">
                <a:latin typeface="Times New Roman" pitchFamily="18" charset="0"/>
                <a:cs typeface="Times New Roman" pitchFamily="18" charset="0"/>
              </a:rPr>
              <a:t>phạm</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lớn</a:t>
            </a:r>
            <a:r>
              <a:rPr lang="en-US" sz="1800" i="1" dirty="0" smtClean="0">
                <a:latin typeface="Times New Roman" pitchFamily="18" charset="0"/>
                <a:cs typeface="Times New Roman" pitchFamily="18" charset="0"/>
              </a:rPr>
              <a:t> </a:t>
            </a:r>
          </a:p>
          <a:p>
            <a:pPr algn="just">
              <a:spcBef>
                <a:spcPts val="200"/>
              </a:spcBef>
              <a:spcAft>
                <a:spcPts val="200"/>
              </a:spcAft>
              <a:buFont typeface="Arial" charset="0"/>
              <a:buChar char="•"/>
            </a:pPr>
            <a:r>
              <a:rPr lang="en-US" sz="1800" i="1" dirty="0" smtClean="0">
                <a:latin typeface="Times New Roman" pitchFamily="18" charset="0"/>
                <a:cs typeface="Times New Roman" pitchFamily="18" charset="0"/>
              </a:rPr>
              <a:t>- Theo </a:t>
            </a:r>
            <a:r>
              <a:rPr lang="en-US" sz="1800" i="1" dirty="0" err="1" smtClean="0">
                <a:latin typeface="Times New Roman" pitchFamily="18" charset="0"/>
                <a:cs typeface="Times New Roman" pitchFamily="18" charset="0"/>
              </a:rPr>
              <a:t>các</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chính</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sách</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quy</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định</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quản</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lý</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nhà</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nước</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đối</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với</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hàng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hóa</a:t>
            </a:r>
            <a:endParaRPr lang="en-US" sz="1800" i="1" dirty="0" smtClean="0">
              <a:latin typeface="Times New Roman" pitchFamily="18" charset="0"/>
              <a:cs typeface="Times New Roman" pitchFamily="18" charset="0"/>
            </a:endParaRPr>
          </a:p>
          <a:p>
            <a:pPr marL="0" indent="0">
              <a:buNone/>
            </a:pPr>
            <a:endParaRPr lang="en-US" sz="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Dệt</a:t>
            </a:r>
            <a:r>
              <a:rPr lang="en-US" sz="1800" dirty="0">
                <a:latin typeface="Times New Roman" pitchFamily="18" charset="0"/>
                <a:cs typeface="Times New Roman" pitchFamily="18" charset="0"/>
              </a:rPr>
              <a:t> may, da </a:t>
            </a:r>
            <a:r>
              <a:rPr lang="en-US" sz="1800" dirty="0" err="1">
                <a:latin typeface="Times New Roman" pitchFamily="18" charset="0"/>
                <a:cs typeface="Times New Roman" pitchFamily="18" charset="0"/>
              </a:rPr>
              <a:t>giầy</a:t>
            </a:r>
            <a:r>
              <a:rPr lang="en-US" sz="1800" dirty="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Rượu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bia</a:t>
            </a:r>
            <a:r>
              <a:rPr lang="en-US" sz="1800" dirty="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lá</a:t>
            </a:r>
            <a:r>
              <a:rPr lang="en-US" sz="1800" dirty="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a:t>
            </a:r>
            <a:r>
              <a:rPr lang="en-US" sz="1800" dirty="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Mỹ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hóa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thú</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hóa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dễ</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hóa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lỏng</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phụ</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tùng</a:t>
            </a:r>
            <a:r>
              <a:rPr lang="en-US" sz="1800" dirty="0" smtClean="0">
                <a:latin typeface="Times New Roman" pitchFamily="18" charset="0"/>
                <a:cs typeface="Times New Roman" pitchFamily="18" charset="0"/>
              </a:rPr>
              <a:t> ô </a:t>
            </a:r>
            <a:r>
              <a:rPr lang="en-US" sz="1800" dirty="0" err="1" smtClean="0">
                <a:latin typeface="Times New Roman" pitchFamily="18" charset="0"/>
                <a:cs typeface="Times New Roman" pitchFamily="18" charset="0"/>
              </a:rPr>
              <a:t>tô</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máy</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hóa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a:t>
            </a:r>
          </a:p>
          <a:p>
            <a:pPr algn="just">
              <a:spcBef>
                <a:spcPts val="200"/>
              </a:spcBef>
              <a:spcAft>
                <a:spcPts val="200"/>
              </a:spcAft>
              <a:buFont typeface="Arial" charset="0"/>
              <a:buChar char="•"/>
            </a:pPr>
            <a:endParaRPr lang="en-US" sz="1800" dirty="0">
              <a:latin typeface="Times New Roman" pitchFamily="18" charset="0"/>
              <a:cs typeface="Times New Roman" pitchFamily="18" charset="0"/>
            </a:endParaRPr>
          </a:p>
          <a:p>
            <a:pPr marL="0" indent="0" algn="just">
              <a:spcBef>
                <a:spcPts val="200"/>
              </a:spcBef>
              <a:spcAft>
                <a:spcPts val="200"/>
              </a:spcAft>
              <a:buNone/>
            </a:pPr>
            <a:r>
              <a:rPr lang="en-US" sz="100" b="1" i="1" u="sng" dirty="0" smtClean="0">
                <a:latin typeface="Times New Roman" pitchFamily="18" charset="0"/>
                <a:cs typeface="Times New Roman" pitchFamily="18" charset="0"/>
              </a:rPr>
              <a:t>- </a:t>
            </a:r>
            <a:endParaRPr lang="en-US" sz="1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3655868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765" y="1196752"/>
            <a:ext cx="8686800" cy="5472608"/>
          </a:xfrm>
        </p:spPr>
        <p:txBody>
          <a:bodyPr>
            <a:noAutofit/>
          </a:bodyPr>
          <a:lstStyle/>
          <a:p>
            <a:pPr algn="just">
              <a:spcBef>
                <a:spcPts val="200"/>
              </a:spcBef>
              <a:spcAft>
                <a:spcPts val="200"/>
              </a:spcAft>
              <a:buFont typeface="Arial" charset="0"/>
              <a:buChar char="•"/>
            </a:pPr>
            <a:r>
              <a:rPr lang="en-US" sz="1800" b="1" u="sng" dirty="0" err="1" smtClean="0">
                <a:latin typeface="Times New Roman" pitchFamily="18" charset="0"/>
                <a:cs typeface="Times New Roman" pitchFamily="18" charset="0"/>
              </a:rPr>
              <a:t>Một</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số</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kiến</a:t>
            </a:r>
            <a:r>
              <a:rPr lang="en-US" sz="1800" b="1" u="sng" dirty="0" smtClean="0">
                <a:latin typeface="Times New Roman" pitchFamily="18" charset="0"/>
                <a:cs typeface="Times New Roman" pitchFamily="18" charset="0"/>
              </a:rPr>
              <a:t> </a:t>
            </a:r>
            <a:r>
              <a:rPr lang="en-US" sz="1800" b="1" u="sng" dirty="0" err="1" smtClean="0">
                <a:latin typeface="Times New Roman" pitchFamily="18" charset="0"/>
                <a:cs typeface="Times New Roman" pitchFamily="18" charset="0"/>
              </a:rPr>
              <a:t>nghị</a:t>
            </a:r>
            <a:r>
              <a:rPr lang="en-US" sz="1800" b="1" dirty="0" smtClean="0">
                <a:latin typeface="Times New Roman" pitchFamily="18" charset="0"/>
                <a:cs typeface="Times New Roman" pitchFamily="18" charset="0"/>
              </a:rPr>
              <a:t>: </a:t>
            </a:r>
          </a:p>
          <a:p>
            <a:pPr algn="just">
              <a:spcBef>
                <a:spcPts val="200"/>
              </a:spcBef>
              <a:spcAft>
                <a:spcPts val="200"/>
              </a:spcAft>
              <a:buFont typeface="Arial" charset="0"/>
              <a:buChar char="•"/>
            </a:pPr>
            <a:endParaRPr lang="en-US" sz="1000" b="1" dirty="0" smtClean="0">
              <a:latin typeface="Times New Roman" pitchFamily="18" charset="0"/>
              <a:cs typeface="Times New Roman" pitchFamily="18" charset="0"/>
            </a:endParaRPr>
          </a:p>
          <a:p>
            <a:pPr algn="just">
              <a:spcBef>
                <a:spcPts val="600"/>
              </a:spcBef>
              <a:spcAft>
                <a:spcPts val="600"/>
              </a:spcAft>
              <a:buFont typeface="Arial" charset="0"/>
              <a:buChar char="•"/>
            </a:pPr>
            <a:r>
              <a:rPr lang="en-US" sz="1800" b="1" dirty="0" smtClean="0">
                <a:latin typeface="Times New Roman" pitchFamily="18" charset="0"/>
                <a:cs typeface="Times New Roman" pitchFamily="18" charset="0"/>
              </a:rPr>
              <a:t>*</a:t>
            </a:r>
            <a:r>
              <a:rPr lang="vi-VN" sz="1800" b="1" dirty="0" smtClean="0">
                <a:latin typeface="Times New Roman" pitchFamily="18" charset="0"/>
                <a:cs typeface="Times New Roman" pitchFamily="18" charset="0"/>
              </a:rPr>
              <a:t> </a:t>
            </a:r>
            <a:r>
              <a:rPr lang="vi-VN" sz="1800" b="1" dirty="0">
                <a:latin typeface="Times New Roman" pitchFamily="18" charset="0"/>
                <a:cs typeface="Times New Roman" pitchFamily="18" charset="0"/>
              </a:rPr>
              <a:t>UBND các tỉnh, thành phố</a:t>
            </a:r>
          </a:p>
          <a:p>
            <a:pPr algn="just">
              <a:spcBef>
                <a:spcPts val="600"/>
              </a:spcBef>
              <a:spcAft>
                <a:spcPts val="600"/>
              </a:spcAft>
              <a:buFont typeface="Arial" charset="0"/>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Kiến </a:t>
            </a:r>
            <a:r>
              <a:rPr lang="vi-VN" sz="1800" dirty="0">
                <a:latin typeface="Times New Roman" pitchFamily="18" charset="0"/>
                <a:cs typeface="Times New Roman" pitchFamily="18" charset="0"/>
              </a:rPr>
              <a:t>nghị các Bộ ngành, Ủy ban nhân dân các tỉnh chỉ đạo các lực lượng chức năng tại địa phương tăng cường công tác kiểm tra, kiểm soát, ngăn chặn hàng hóa vi phạm.</a:t>
            </a:r>
          </a:p>
          <a:p>
            <a:pPr algn="just">
              <a:spcBef>
                <a:spcPts val="600"/>
              </a:spcBef>
              <a:spcAft>
                <a:spcPts val="600"/>
              </a:spcAft>
              <a:buFont typeface="Arial" charset="0"/>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Các </a:t>
            </a:r>
            <a:r>
              <a:rPr lang="vi-VN" sz="1800" dirty="0">
                <a:latin typeface="Times New Roman" pitchFamily="18" charset="0"/>
                <a:cs typeface="Times New Roman" pitchFamily="18" charset="0"/>
              </a:rPr>
              <a:t>địa phương trên cả nước cần </a:t>
            </a:r>
            <a:r>
              <a:rPr lang="vi-VN" sz="1800" dirty="0" smtClean="0">
                <a:latin typeface="Times New Roman" pitchFamily="18" charset="0"/>
                <a:cs typeface="Times New Roman" pitchFamily="18" charset="0"/>
              </a:rPr>
              <a:t>có </a:t>
            </a:r>
            <a:r>
              <a:rPr lang="vi-VN" sz="1800" dirty="0">
                <a:latin typeface="Times New Roman" pitchFamily="18" charset="0"/>
                <a:cs typeface="Times New Roman" pitchFamily="18" charset="0"/>
              </a:rPr>
              <a:t>chính sách thu hút các nhà đầu tư để xây dựng, đưa vào hoạt động nhà máy xử lý rác thải thông thường, xử lý rác thải nguy hại trên địa bàn.</a:t>
            </a:r>
          </a:p>
          <a:p>
            <a:pPr algn="just">
              <a:spcBef>
                <a:spcPts val="600"/>
              </a:spcBef>
              <a:spcAft>
                <a:spcPts val="600"/>
              </a:spcAft>
              <a:buFont typeface="Arial" charset="0"/>
              <a:buChar char="•"/>
            </a:pPr>
            <a:r>
              <a:rPr lang="en-US" sz="1800" b="1" dirty="0" smtClean="0">
                <a:latin typeface="Times New Roman" pitchFamily="18" charset="0"/>
                <a:cs typeface="Times New Roman" pitchFamily="18" charset="0"/>
              </a:rPr>
              <a:t>*</a:t>
            </a:r>
            <a:r>
              <a:rPr lang="vi-VN" sz="1800" b="1" dirty="0" smtClean="0">
                <a:latin typeface="Times New Roman" pitchFamily="18" charset="0"/>
                <a:cs typeface="Times New Roman" pitchFamily="18" charset="0"/>
              </a:rPr>
              <a:t> </a:t>
            </a:r>
            <a:r>
              <a:rPr lang="vi-VN" sz="1800" b="1" dirty="0">
                <a:latin typeface="Times New Roman" pitchFamily="18" charset="0"/>
                <a:cs typeface="Times New Roman" pitchFamily="18" charset="0"/>
              </a:rPr>
              <a:t>Đối với Hiệp hội Công nghiệp môi trường</a:t>
            </a:r>
          </a:p>
          <a:p>
            <a:pPr algn="just">
              <a:spcBef>
                <a:spcPts val="600"/>
              </a:spcBef>
              <a:spcAft>
                <a:spcPts val="600"/>
              </a:spcAft>
              <a:buFont typeface="Arial" charset="0"/>
              <a:buChar char="•"/>
            </a:pPr>
            <a:r>
              <a:rPr lang="vi-VN" sz="1800" dirty="0">
                <a:latin typeface="Times New Roman" pitchFamily="18" charset="0"/>
                <a:cs typeface="Times New Roman" pitchFamily="18" charset="0"/>
              </a:rPr>
              <a:t>+ Phối hợp với các cơ quan quản lý nhà nước có liên quan, tham mưu kiến nghị chính sách, quy định về quản lý xử lý tiêu hủy hàng hóa đáp ứng yêu cầu về BVMT phù hợp với bối cảnh mới. Tuyên truyền, phổ biến định hướng chính sách mới kịp thời tới các doanh nghiệp để nắm bắt tổ chức thực hiện.</a:t>
            </a:r>
          </a:p>
          <a:p>
            <a:pPr algn="just">
              <a:spcBef>
                <a:spcPts val="600"/>
              </a:spcBef>
              <a:spcAft>
                <a:spcPts val="600"/>
              </a:spcAft>
              <a:buFont typeface="Arial" charset="0"/>
              <a:buChar char="•"/>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Hỗ trợ, khuyến khích phát triển các doanh nghiệp môi trường theo mô hình KTTH, góp phần thực hiện xử lý và tiêu hủy chất thải, hàng giả, hàng kém chất lượng phù hợp với yêu cầu của Luật BVMT và </a:t>
            </a:r>
            <a:r>
              <a:rPr lang="en-US" sz="1800" dirty="0" err="1" smtClean="0">
                <a:latin typeface="Times New Roman" pitchFamily="18" charset="0"/>
                <a:cs typeface="Times New Roman" pitchFamily="18" charset="0"/>
              </a:rPr>
              <a:t>đáp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ứng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theo</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bối </a:t>
            </a:r>
            <a:r>
              <a:rPr lang="vi-VN" sz="1800" dirty="0">
                <a:latin typeface="Times New Roman" pitchFamily="18" charset="0"/>
                <a:cs typeface="Times New Roman" pitchFamily="18" charset="0"/>
              </a:rPr>
              <a:t>cảnh </a:t>
            </a:r>
            <a:r>
              <a:rPr lang="vi-VN" sz="1800" dirty="0" smtClean="0">
                <a:latin typeface="Times New Roman" pitchFamily="18" charset="0"/>
                <a:cs typeface="Times New Roman" pitchFamily="18" charset="0"/>
              </a:rPr>
              <a:t>hiện </a:t>
            </a:r>
            <a:r>
              <a:rPr lang="vi-VN" sz="1800" dirty="0">
                <a:latin typeface="Times New Roman" pitchFamily="18" charset="0"/>
                <a:cs typeface="Times New Roman" pitchFamily="18" charset="0"/>
              </a:rPr>
              <a:t>nay./. </a:t>
            </a:r>
          </a:p>
          <a:p>
            <a:pPr algn="just">
              <a:spcBef>
                <a:spcPts val="200"/>
              </a:spcBef>
              <a:spcAft>
                <a:spcPts val="200"/>
              </a:spcAft>
              <a:buFont typeface="Arial" charset="0"/>
              <a:buChar char="•"/>
            </a:pPr>
            <a:endParaRPr lang="en-US" sz="1700" b="1" i="1" dirty="0">
              <a:latin typeface="Times New Roman" pitchFamily="18" charset="0"/>
              <a:cs typeface="Times New Roman" pitchFamily="18" charset="0"/>
            </a:endParaRPr>
          </a:p>
        </p:txBody>
      </p:sp>
      <p:sp>
        <p:nvSpPr>
          <p:cNvPr id="9" name="Content Placeholder 2"/>
          <p:cNvSpPr txBox="1">
            <a:spLocks/>
          </p:cNvSpPr>
          <p:nvPr/>
        </p:nvSpPr>
        <p:spPr>
          <a:xfrm>
            <a:off x="215765" y="188640"/>
            <a:ext cx="8784976" cy="72008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en-US" sz="1600" b="1" dirty="0" smtClean="0">
                <a:latin typeface="Times New Roman" pitchFamily="18" charset="0"/>
                <a:ea typeface="Calibri"/>
                <a:cs typeface="Times New Roman" pitchFamily="18" charset="0"/>
              </a:rPr>
              <a:t>GIẢI PHÁP</a:t>
            </a:r>
            <a:r>
              <a:rPr lang="vi-VN" sz="1600" b="1" dirty="0" smtClean="0">
                <a:latin typeface="Times New Roman" pitchFamily="18" charset="0"/>
                <a:ea typeface="Calibri"/>
                <a:cs typeface="Times New Roman" pitchFamily="18" charset="0"/>
              </a:rPr>
              <a:t> </a:t>
            </a:r>
            <a:r>
              <a:rPr lang="vi-VN" sz="1600" b="1" dirty="0">
                <a:latin typeface="Times New Roman" pitchFamily="18" charset="0"/>
                <a:ea typeface="Calibri"/>
                <a:cs typeface="Times New Roman" pitchFamily="18" charset="0"/>
              </a:rPr>
              <a:t>QUẢN LÝ VÀ TIÊU HỦY HÀNG GIẢ, HÀNG KÉM CHẤT LƯỢNG ĐÁP ỨNG YÊU CẦU BẢO VỆ MÔI TRƯỜNG PHÙ HỢP VỚI ĐIỀU KIỆN VIỆT NAM</a:t>
            </a:r>
            <a:endParaRPr lang="en-US" sz="1600" dirty="0"/>
          </a:p>
        </p:txBody>
      </p:sp>
    </p:spTree>
    <p:extLst>
      <p:ext uri="{BB962C8B-B14F-4D97-AF65-F5344CB8AC3E}">
        <p14:creationId xmlns:p14="http://schemas.microsoft.com/office/powerpoint/2010/main" val="2026270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31" y="1484784"/>
            <a:ext cx="8686800" cy="5472608"/>
          </a:xfrm>
        </p:spPr>
        <p:txBody>
          <a:bodyPr>
            <a:normAutofit/>
          </a:bodyPr>
          <a:lstStyle/>
          <a:p>
            <a:pPr marL="0" indent="0" algn="ctr">
              <a:lnSpc>
                <a:spcPct val="134000"/>
              </a:lnSpc>
              <a:buNone/>
            </a:pPr>
            <a:endParaRPr lang="en-US" sz="3500" b="1" dirty="0">
              <a:latin typeface="Times New Roman" pitchFamily="18" charset="0"/>
            </a:endParaRPr>
          </a:p>
          <a:p>
            <a:pPr marL="0" indent="0" algn="ctr">
              <a:lnSpc>
                <a:spcPct val="134000"/>
              </a:lnSpc>
              <a:buNone/>
            </a:pPr>
            <a:endParaRPr lang="en-US" sz="1600" b="1" dirty="0">
              <a:latin typeface="Times New Roman" pitchFamily="18" charset="0"/>
            </a:endParaRPr>
          </a:p>
          <a:p>
            <a:pPr marL="0" indent="0" algn="ctr">
              <a:lnSpc>
                <a:spcPct val="134000"/>
              </a:lnSpc>
              <a:buNone/>
            </a:pPr>
            <a:r>
              <a:rPr lang="en-US" b="1" dirty="0">
                <a:solidFill>
                  <a:srgbClr val="000000"/>
                </a:solidFill>
                <a:latin typeface="Times New Roman" pitchFamily="18" charset="0"/>
                <a:cs typeface="Times New Roman" pitchFamily="18" charset="0"/>
              </a:rPr>
              <a:t>TRÂN TRỌNG CẢM ƠN !</a:t>
            </a:r>
          </a:p>
          <a:p>
            <a:pPr marL="0" indent="0" algn="ctr">
              <a:buNone/>
            </a:pPr>
            <a:endParaRPr lang="en-US" dirty="0">
              <a:solidFill>
                <a:schemeClr val="bg1"/>
              </a:solidFill>
              <a:latin typeface="Tahoma" pitchFamily="34" charset="0"/>
              <a:cs typeface="Tahoma" pitchFamily="34" charset="0"/>
            </a:endParaRPr>
          </a:p>
          <a:p>
            <a:pPr marL="0" indent="0" algn="ctr">
              <a:buNone/>
            </a:pPr>
            <a:endParaRPr lang="en-US" dirty="0">
              <a:latin typeface="Tahoma" pitchFamily="34" charset="0"/>
              <a:cs typeface="Tahoma" pitchFamily="34" charset="0"/>
            </a:endParaRPr>
          </a:p>
          <a:p>
            <a:pPr marL="0" indent="0" algn="ctr">
              <a:buNone/>
            </a:pPr>
            <a:endParaRPr lang="en-US" dirty="0">
              <a:latin typeface="Tahoma" pitchFamily="34" charset="0"/>
              <a:cs typeface="Tahoma" pitchFamily="34" charset="0"/>
            </a:endParaRPr>
          </a:p>
          <a:p>
            <a:pPr marL="0" indent="0">
              <a:buNone/>
            </a:pPr>
            <a:endParaRPr lang="en-US" sz="24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8354"/>
            <a:ext cx="861774" cy="81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0186" y="266120"/>
            <a:ext cx="8653813" cy="707886"/>
          </a:xfrm>
          <a:prstGeom prst="rect">
            <a:avLst/>
          </a:prstGeom>
        </p:spPr>
        <p:txBody>
          <a:bodyPr wrap="square">
            <a:spAutoFit/>
          </a:bodyPr>
          <a:lstStyle/>
          <a:p>
            <a:r>
              <a:rPr lang="en-US" sz="2000" b="1" dirty="0">
                <a:latin typeface="Times New Roman" pitchFamily="18" charset="0"/>
                <a:cs typeface="Times New Roman" pitchFamily="18" charset="0"/>
              </a:rPr>
              <a:t>CHÍNH SÁCH </a:t>
            </a:r>
            <a:r>
              <a:rPr lang="vi-VN" sz="2000" b="1" dirty="0">
                <a:latin typeface="Times New Roman" pitchFamily="18" charset="0"/>
                <a:cs typeface="Times New Roman" pitchFamily="18" charset="0"/>
              </a:rPr>
              <a:t>QUẢN LÝ VÀ TIÊU HỦY HÀNG GIẢ, </a:t>
            </a:r>
            <a:endParaRPr lang="en-US" sz="2000" b="1" dirty="0">
              <a:latin typeface="Times New Roman" pitchFamily="18" charset="0"/>
              <a:cs typeface="Times New Roman" pitchFamily="18" charset="0"/>
            </a:endParaRPr>
          </a:p>
          <a:p>
            <a:r>
              <a:rPr lang="vi-VN" sz="2000" b="1" dirty="0">
                <a:latin typeface="Times New Roman" pitchFamily="18" charset="0"/>
                <a:cs typeface="Times New Roman" pitchFamily="18" charset="0"/>
              </a:rPr>
              <a:t>HÀNG KÉM CHẤT LƯỢNG Ở VIỆT NAM</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22644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4" name="Rectangle 3"/>
          <p:cNvSpPr/>
          <p:nvPr/>
        </p:nvSpPr>
        <p:spPr>
          <a:xfrm>
            <a:off x="556467" y="984167"/>
            <a:ext cx="8103074" cy="369332"/>
          </a:xfrm>
          <a:prstGeom prst="rect">
            <a:avLst/>
          </a:prstGeom>
        </p:spPr>
        <p:txBody>
          <a:bodyPr wrap="square">
            <a:spAutoFit/>
          </a:bodyPr>
          <a:lstStyle/>
          <a:p>
            <a:pPr lvl="0" algn="l"/>
            <a:r>
              <a:rPr lang="en-US" b="1" i="1" u="sng" dirty="0" err="1">
                <a:latin typeface="Times New Roman" pitchFamily="18" charset="0"/>
                <a:cs typeface="Times New Roman" pitchFamily="18" charset="0"/>
              </a:rPr>
              <a:t>Hình</a:t>
            </a:r>
            <a:r>
              <a:rPr lang="en-US" b="1" i="1" u="sng" dirty="0">
                <a:latin typeface="Times New Roman" pitchFamily="18" charset="0"/>
                <a:cs typeface="Times New Roman" pitchFamily="18" charset="0"/>
              </a:rPr>
              <a:t> </a:t>
            </a:r>
            <a:r>
              <a:rPr lang="en-US" b="1" i="1" u="sng" dirty="0" err="1">
                <a:latin typeface="Times New Roman" pitchFamily="18" charset="0"/>
                <a:cs typeface="Times New Roman" pitchFamily="18" charset="0"/>
              </a:rPr>
              <a:t>thức</a:t>
            </a:r>
            <a:r>
              <a:rPr lang="en-US" b="1" i="1" u="sng" dirty="0">
                <a:latin typeface="Times New Roman" pitchFamily="18" charset="0"/>
                <a:cs typeface="Times New Roman" pitchFamily="18" charset="0"/>
              </a:rPr>
              <a:t> </a:t>
            </a:r>
            <a:r>
              <a:rPr lang="en-US" b="1" i="1" u="sng" dirty="0" err="1">
                <a:latin typeface="Times New Roman" pitchFamily="18" charset="0"/>
                <a:cs typeface="Times New Roman" pitchFamily="18" charset="0"/>
              </a:rPr>
              <a:t>thực</a:t>
            </a:r>
            <a:r>
              <a:rPr lang="en-US" b="1" i="1" u="sng" dirty="0">
                <a:latin typeface="Times New Roman" pitchFamily="18" charset="0"/>
                <a:cs typeface="Times New Roman" pitchFamily="18" charset="0"/>
              </a:rPr>
              <a:t> </a:t>
            </a:r>
            <a:r>
              <a:rPr lang="en-US" b="1" i="1" u="sng" dirty="0" err="1">
                <a:latin typeface="Times New Roman" pitchFamily="18" charset="0"/>
                <a:cs typeface="Times New Roman" pitchFamily="18" charset="0"/>
              </a:rPr>
              <a:t>hiện</a:t>
            </a:r>
            <a:r>
              <a:rPr lang="en-US" b="1" i="1" u="sng" dirty="0">
                <a:latin typeface="Times New Roman" pitchFamily="18" charset="0"/>
                <a:cs typeface="Times New Roman" pitchFamily="18" charset="0"/>
              </a:rPr>
              <a:t> </a:t>
            </a:r>
            <a:r>
              <a:rPr lang="en-US" b="1" i="1" u="sng" dirty="0" err="1">
                <a:latin typeface="Times New Roman" pitchFamily="18" charset="0"/>
                <a:cs typeface="Times New Roman" pitchFamily="18" charset="0"/>
              </a:rPr>
              <a:t>tiêu</a:t>
            </a:r>
            <a:r>
              <a:rPr lang="en-US" b="1" i="1" u="sng" dirty="0">
                <a:latin typeface="Times New Roman" pitchFamily="18" charset="0"/>
                <a:cs typeface="Times New Roman" pitchFamily="18" charset="0"/>
              </a:rPr>
              <a:t> </a:t>
            </a:r>
            <a:r>
              <a:rPr lang="en-US" b="1" i="1" u="sng" dirty="0" err="1">
                <a:latin typeface="Times New Roman" pitchFamily="18" charset="0"/>
                <a:cs typeface="Times New Roman" pitchFamily="18" charset="0"/>
              </a:rPr>
              <a:t>hủy</a:t>
            </a:r>
            <a:r>
              <a:rPr lang="en-US" b="1" i="1" u="sng" dirty="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Rectangle 5"/>
          <p:cNvSpPr/>
          <p:nvPr/>
        </p:nvSpPr>
        <p:spPr>
          <a:xfrm>
            <a:off x="395536" y="1495912"/>
            <a:ext cx="8424936" cy="4965462"/>
          </a:xfrm>
          <a:prstGeom prst="rect">
            <a:avLst/>
          </a:prstGeom>
        </p:spPr>
        <p:txBody>
          <a:bodyPr wrap="square">
            <a:spAutoFit/>
          </a:bodyPr>
          <a:lstStyle/>
          <a:p>
            <a:pPr lvl="0" algn="just">
              <a:spcBef>
                <a:spcPts val="400"/>
              </a:spcBef>
              <a:spcAft>
                <a:spcPts val="400"/>
              </a:spcAft>
            </a:pPr>
            <a:r>
              <a:rPr lang="en-US" b="1" i="1" dirty="0" smtClean="0">
                <a:latin typeface="Times New Roman" pitchFamily="18" charset="0"/>
                <a:cs typeface="Times New Roman" pitchFamily="18" charset="0"/>
              </a:rPr>
              <a:t>(1) </a:t>
            </a:r>
            <a:r>
              <a:rPr lang="vi-VN" b="1" i="1" dirty="0" smtClean="0">
                <a:latin typeface="Times New Roman" pitchFamily="18" charset="0"/>
                <a:cs typeface="Times New Roman" pitchFamily="18" charset="0"/>
              </a:rPr>
              <a:t>Tái </a:t>
            </a:r>
            <a:r>
              <a:rPr lang="vi-VN" b="1" i="1" dirty="0">
                <a:latin typeface="Times New Roman" pitchFamily="18" charset="0"/>
                <a:cs typeface="Times New Roman" pitchFamily="18" charset="0"/>
              </a:rPr>
              <a:t>chế, tái xuất, đấu giá, đồng xử lý</a:t>
            </a:r>
            <a:endParaRPr lang="en-US" dirty="0">
              <a:latin typeface="Times New Roman" pitchFamily="18" charset="0"/>
              <a:cs typeface="Times New Roman" pitchFamily="18" charset="0"/>
            </a:endParaRPr>
          </a:p>
          <a:p>
            <a:pPr algn="just">
              <a:spcBef>
                <a:spcPts val="400"/>
              </a:spcBef>
              <a:spcAft>
                <a:spcPts val="400"/>
              </a:spcAft>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Tái</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a:t>
            </a:r>
          </a:p>
          <a:p>
            <a:pPr algn="just">
              <a:spcBef>
                <a:spcPts val="400"/>
              </a:spcBef>
              <a:spcAft>
                <a:spcPts val="400"/>
              </a:spcAft>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Tái</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lá</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xăng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dầu</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lgn="just">
              <a:spcBef>
                <a:spcPts val="400"/>
              </a:spcBef>
              <a:spcAft>
                <a:spcPts val="400"/>
              </a:spcAft>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Đồng</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xử</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p>
          <a:p>
            <a:pPr algn="just">
              <a:spcBef>
                <a:spcPts val="400"/>
              </a:spcBef>
              <a:spcAft>
                <a:spcPts val="400"/>
              </a:spcAft>
            </a:pPr>
            <a:r>
              <a:rPr lang="en-US" b="1" i="1" dirty="0">
                <a:latin typeface="Times New Roman" pitchFamily="18" charset="0"/>
                <a:cs typeface="Times New Roman" pitchFamily="18" charset="0"/>
              </a:rPr>
              <a:t>(2) </a:t>
            </a:r>
            <a:r>
              <a:rPr lang="en-US" b="1" i="1" dirty="0" err="1">
                <a:latin typeface="Times New Roman" pitchFamily="18" charset="0"/>
                <a:cs typeface="Times New Roman" pitchFamily="18" charset="0"/>
              </a:rPr>
              <a:t>Chôn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lấp</a:t>
            </a:r>
            <a:r>
              <a:rPr lang="en-US" b="1" i="1" dirty="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phổ</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biến</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vi-VN" dirty="0">
                <a:latin typeface="Times New Roman" pitchFamily="18" charset="0"/>
                <a:cs typeface="Times New Roman" pitchFamily="18" charset="0"/>
              </a:rPr>
              <a:t>nhóm thực phẩm cắt bao, đổ xuống hố đào sẵn; với các mặt hàng như đồ chơi trẻ em, hàng gia dụng, thuốc tân dược… dùng xe ủi cán bể mất hết công dụng, sau đó ủi xuống hố đã được đào sẵn.</a:t>
            </a:r>
            <a:r>
              <a:rPr lang="en-US" dirty="0">
                <a:latin typeface="Times New Roman" pitchFamily="18" charset="0"/>
                <a:cs typeface="Times New Roman" pitchFamily="18" charset="0"/>
              </a:rPr>
              <a:t> </a:t>
            </a:r>
          </a:p>
          <a:p>
            <a:pPr lvl="0" algn="just">
              <a:spcBef>
                <a:spcPts val="400"/>
              </a:spcBef>
              <a:spcAft>
                <a:spcPts val="400"/>
              </a:spcAft>
            </a:pPr>
            <a:r>
              <a:rPr lang="en-US" b="1" i="1" dirty="0" smtClean="0">
                <a:latin typeface="Times New Roman" pitchFamily="18" charset="0"/>
                <a:cs typeface="Times New Roman" pitchFamily="18" charset="0"/>
              </a:rPr>
              <a:t>(3) </a:t>
            </a:r>
            <a:r>
              <a:rPr lang="en-US" b="1" i="1" dirty="0" err="1" smtClean="0">
                <a:latin typeface="Times New Roman" pitchFamily="18" charset="0"/>
                <a:cs typeface="Times New Roman" pitchFamily="18" charset="0"/>
              </a:rPr>
              <a:t>Đốt</a:t>
            </a:r>
            <a:r>
              <a:rPr lang="en-US" b="1"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spcBef>
                <a:spcPts val="400"/>
              </a:spcBef>
              <a:spcAft>
                <a:spcPts val="400"/>
              </a:spcAft>
            </a:pPr>
            <a:r>
              <a:rPr lang="en-US"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Đốt</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lộ</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thiên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do chi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rẻ</a:t>
            </a:r>
            <a:endParaRPr lang="en-US" dirty="0" smtClean="0">
              <a:latin typeface="Times New Roman" pitchFamily="18" charset="0"/>
              <a:cs typeface="Times New Roman" pitchFamily="18" charset="0"/>
            </a:endParaRPr>
          </a:p>
          <a:p>
            <a:pPr algn="just">
              <a:spcBef>
                <a:spcPts val="400"/>
              </a:spcBef>
              <a:spcAft>
                <a:spcPts val="400"/>
              </a:spcAft>
            </a:pPr>
            <a:r>
              <a:rPr lang="en-US" dirty="0" smtClean="0">
                <a:latin typeface="Times New Roman" pitchFamily="18" charset="0"/>
                <a:cs typeface="Times New Roman" pitchFamily="18" charset="0"/>
              </a:rPr>
              <a:t> - </a:t>
            </a:r>
            <a:r>
              <a:rPr lang="vi-VN" i="1" dirty="0" smtClean="0">
                <a:latin typeface="Times New Roman" pitchFamily="18" charset="0"/>
                <a:cs typeface="Times New Roman" pitchFamily="18" charset="0"/>
              </a:rPr>
              <a:t>Đốt </a:t>
            </a:r>
            <a:r>
              <a:rPr lang="vi-VN" i="1" dirty="0">
                <a:latin typeface="Times New Roman" pitchFamily="18" charset="0"/>
                <a:cs typeface="Times New Roman" pitchFamily="18" charset="0"/>
              </a:rPr>
              <a:t>trong lò </a:t>
            </a:r>
            <a:r>
              <a:rPr lang="vi-VN" i="1" dirty="0" smtClean="0">
                <a:latin typeface="Times New Roman" pitchFamily="18" charset="0"/>
                <a:cs typeface="Times New Roman" pitchFamily="18" charset="0"/>
              </a:rPr>
              <a:t>đốt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chi </a:t>
            </a:r>
            <a:r>
              <a:rPr lang="vi-VN" dirty="0">
                <a:latin typeface="Times New Roman" pitchFamily="18" charset="0"/>
                <a:cs typeface="Times New Roman" pitchFamily="18" charset="0"/>
              </a:rPr>
              <a:t>phí </a:t>
            </a:r>
            <a:r>
              <a:rPr lang="vi-VN" dirty="0"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vi-VN"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phải có </a:t>
            </a:r>
            <a:r>
              <a:rPr lang="vi-VN" dirty="0" smtClean="0">
                <a:latin typeface="Times New Roman" pitchFamily="18" charset="0"/>
                <a:cs typeface="Times New Roman" pitchFamily="18" charset="0"/>
              </a:rPr>
              <a:t>lò </a:t>
            </a:r>
            <a:r>
              <a:rPr lang="vi-VN" dirty="0">
                <a:latin typeface="Times New Roman" pitchFamily="18" charset="0"/>
                <a:cs typeface="Times New Roman" pitchFamily="18" charset="0"/>
              </a:rPr>
              <a:t>đốt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nghệ</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cao</a:t>
            </a:r>
            <a:r>
              <a:rPr lang="vi-VN" dirty="0">
                <a:latin typeface="Times New Roman" pitchFamily="18" charset="0"/>
                <a:cs typeface="Times New Roman" pitchFamily="18" charset="0"/>
              </a:rPr>
              <a:t>, đảm bảo môi trường.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88301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34062614"/>
              </p:ext>
            </p:extLst>
          </p:nvPr>
        </p:nvGraphicFramePr>
        <p:xfrm>
          <a:off x="595987" y="1118886"/>
          <a:ext cx="8152477" cy="5478466"/>
        </p:xfrm>
        <a:graphic>
          <a:graphicData uri="http://schemas.openxmlformats.org/drawingml/2006/table">
            <a:tbl>
              <a:tblPr firstRow="1" firstCol="1" bandRow="1">
                <a:tableStyleId>{5C22544A-7EE6-4342-B048-85BDC9FD1C3A}</a:tableStyleId>
              </a:tblPr>
              <a:tblGrid>
                <a:gridCol w="446480"/>
                <a:gridCol w="1529101"/>
                <a:gridCol w="2298380"/>
                <a:gridCol w="3878516"/>
              </a:tblGrid>
              <a:tr h="338913">
                <a:tc>
                  <a:txBody>
                    <a:bodyPr/>
                    <a:lstStyle/>
                    <a:p>
                      <a:pPr algn="ctr">
                        <a:lnSpc>
                          <a:spcPct val="115000"/>
                        </a:lnSpc>
                        <a:spcBef>
                          <a:spcPts val="600"/>
                        </a:spcBef>
                        <a:spcAft>
                          <a:spcPts val="600"/>
                        </a:spcAft>
                      </a:pPr>
                      <a:r>
                        <a:rPr lang="en-US" sz="1350" dirty="0">
                          <a:effectLst/>
                        </a:rPr>
                        <a:t>STT</a:t>
                      </a:r>
                      <a:endParaRPr lang="en-US" sz="1350" dirty="0">
                        <a:effectLst/>
                        <a:latin typeface="Times New Roman"/>
                        <a:ea typeface="Calibri"/>
                      </a:endParaRPr>
                    </a:p>
                  </a:txBody>
                  <a:tcPr marL="48429" marR="48429" marT="0" marB="0" anchor="ctr"/>
                </a:tc>
                <a:tc>
                  <a:txBody>
                    <a:bodyPr/>
                    <a:lstStyle/>
                    <a:p>
                      <a:pPr algn="ctr">
                        <a:lnSpc>
                          <a:spcPct val="115000"/>
                        </a:lnSpc>
                        <a:spcBef>
                          <a:spcPts val="600"/>
                        </a:spcBef>
                        <a:spcAft>
                          <a:spcPts val="600"/>
                        </a:spcAft>
                      </a:pPr>
                      <a:r>
                        <a:rPr lang="en-US" sz="1350" dirty="0" err="1">
                          <a:effectLst/>
                        </a:rPr>
                        <a:t>Nhóm</a:t>
                      </a:r>
                      <a:r>
                        <a:rPr lang="en-US" sz="1350" dirty="0">
                          <a:effectLst/>
                        </a:rPr>
                        <a:t> </a:t>
                      </a:r>
                      <a:r>
                        <a:rPr lang="en-US" sz="1350" dirty="0" err="1">
                          <a:effectLst/>
                        </a:rPr>
                        <a:t>mặt</a:t>
                      </a:r>
                      <a:r>
                        <a:rPr lang="en-US" sz="1350" dirty="0">
                          <a:effectLst/>
                        </a:rPr>
                        <a:t> </a:t>
                      </a:r>
                      <a:r>
                        <a:rPr lang="en-US" sz="1350" dirty="0" err="1">
                          <a:effectLst/>
                        </a:rPr>
                        <a:t>hàng</a:t>
                      </a:r>
                      <a:endParaRPr lang="en-US" sz="1350" dirty="0">
                        <a:effectLst/>
                        <a:latin typeface="Times New Roman"/>
                        <a:ea typeface="Calibri"/>
                      </a:endParaRPr>
                    </a:p>
                  </a:txBody>
                  <a:tcPr marL="48429" marR="48429" marT="0" marB="0" anchor="ctr"/>
                </a:tc>
                <a:tc>
                  <a:txBody>
                    <a:bodyPr/>
                    <a:lstStyle/>
                    <a:p>
                      <a:pPr algn="ctr">
                        <a:lnSpc>
                          <a:spcPct val="115000"/>
                        </a:lnSpc>
                        <a:spcBef>
                          <a:spcPts val="600"/>
                        </a:spcBef>
                        <a:spcAft>
                          <a:spcPts val="600"/>
                        </a:spcAft>
                      </a:pPr>
                      <a:r>
                        <a:rPr lang="en-US" sz="1350">
                          <a:effectLst/>
                        </a:rPr>
                        <a:t>Phương thức tiêu hủy</a:t>
                      </a:r>
                      <a:endParaRPr lang="en-US" sz="1350">
                        <a:effectLst/>
                        <a:latin typeface="Times New Roman"/>
                        <a:ea typeface="Calibri"/>
                      </a:endParaRPr>
                    </a:p>
                  </a:txBody>
                  <a:tcPr marL="48429" marR="48429" marT="0" marB="0" anchor="ctr"/>
                </a:tc>
                <a:tc>
                  <a:txBody>
                    <a:bodyPr/>
                    <a:lstStyle/>
                    <a:p>
                      <a:pPr algn="ctr">
                        <a:lnSpc>
                          <a:spcPct val="115000"/>
                        </a:lnSpc>
                        <a:spcBef>
                          <a:spcPts val="600"/>
                        </a:spcBef>
                        <a:spcAft>
                          <a:spcPts val="600"/>
                        </a:spcAft>
                      </a:pPr>
                      <a:r>
                        <a:rPr lang="en-US" sz="1350">
                          <a:effectLst/>
                        </a:rPr>
                        <a:t>Quy trình quản lý thực hiện tiêu hủy</a:t>
                      </a:r>
                      <a:endParaRPr lang="en-US" sz="1350">
                        <a:effectLst/>
                        <a:latin typeface="Times New Roman"/>
                        <a:ea typeface="Calibri"/>
                      </a:endParaRPr>
                    </a:p>
                  </a:txBody>
                  <a:tcPr marL="48429" marR="48429" marT="0" marB="0" anchor="ctr"/>
                </a:tc>
              </a:tr>
              <a:tr h="508370">
                <a:tc>
                  <a:txBody>
                    <a:bodyPr/>
                    <a:lstStyle/>
                    <a:p>
                      <a:pPr algn="ctr">
                        <a:lnSpc>
                          <a:spcPct val="115000"/>
                        </a:lnSpc>
                        <a:spcBef>
                          <a:spcPts val="600"/>
                        </a:spcBef>
                        <a:spcAft>
                          <a:spcPts val="600"/>
                        </a:spcAft>
                      </a:pPr>
                      <a:r>
                        <a:rPr lang="en-US" sz="1350">
                          <a:effectLst/>
                        </a:rPr>
                        <a:t>1</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dirty="0" err="1">
                          <a:effectLst/>
                        </a:rPr>
                        <a:t>Lương</a:t>
                      </a:r>
                      <a:r>
                        <a:rPr lang="en-US" sz="1350" dirty="0">
                          <a:effectLst/>
                        </a:rPr>
                        <a:t> </a:t>
                      </a:r>
                      <a:r>
                        <a:rPr lang="en-US" sz="1350" dirty="0" err="1">
                          <a:effectLst/>
                        </a:rPr>
                        <a:t>thực</a:t>
                      </a:r>
                      <a:r>
                        <a:rPr lang="en-US" sz="1350" dirty="0">
                          <a:effectLst/>
                        </a:rPr>
                        <a:t>, </a:t>
                      </a:r>
                      <a:r>
                        <a:rPr lang="en-US" sz="1350" dirty="0" err="1">
                          <a:effectLst/>
                        </a:rPr>
                        <a:t>thực</a:t>
                      </a:r>
                      <a:r>
                        <a:rPr lang="en-US" sz="1350" dirty="0">
                          <a:effectLst/>
                        </a:rPr>
                        <a:t> </a:t>
                      </a:r>
                      <a:r>
                        <a:rPr lang="en-US" sz="1350" dirty="0" err="1">
                          <a:effectLst/>
                        </a:rPr>
                        <a:t>phẩm</a:t>
                      </a:r>
                      <a:endParaRPr lang="en-US" sz="1350" dirty="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Làm phân compost, thức ăn chăn nuối, chôn lấp, đốt</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a:effectLst/>
                        </a:rPr>
                        <a:t>Phân loại chủ yếu thuê đơn vị chức năng làm phân compost và thức ăn chăn nuôi.</a:t>
                      </a:r>
                      <a:endParaRPr lang="en-US" sz="1350">
                        <a:effectLst/>
                        <a:latin typeface="Times New Roman"/>
                        <a:ea typeface="Calibri"/>
                      </a:endParaRPr>
                    </a:p>
                  </a:txBody>
                  <a:tcPr marL="48429" marR="48429" marT="0" marB="0"/>
                </a:tc>
              </a:tr>
              <a:tr h="338913">
                <a:tc>
                  <a:txBody>
                    <a:bodyPr/>
                    <a:lstStyle/>
                    <a:p>
                      <a:pPr algn="ctr">
                        <a:lnSpc>
                          <a:spcPct val="115000"/>
                        </a:lnSpc>
                        <a:spcBef>
                          <a:spcPts val="600"/>
                        </a:spcBef>
                        <a:spcAft>
                          <a:spcPts val="600"/>
                        </a:spcAft>
                      </a:pPr>
                      <a:r>
                        <a:rPr lang="en-US" sz="1350">
                          <a:effectLst/>
                        </a:rPr>
                        <a:t>2</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dirty="0" err="1">
                          <a:effectLst/>
                        </a:rPr>
                        <a:t>Dược</a:t>
                      </a:r>
                      <a:r>
                        <a:rPr lang="en-US" sz="1350" dirty="0">
                          <a:effectLst/>
                        </a:rPr>
                        <a:t> </a:t>
                      </a:r>
                      <a:r>
                        <a:rPr lang="en-US" sz="1350" dirty="0" err="1">
                          <a:effectLst/>
                        </a:rPr>
                        <a:t>phẩm</a:t>
                      </a:r>
                      <a:endParaRPr lang="en-US" sz="1350" dirty="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Đốt</a:t>
                      </a:r>
                      <a:r>
                        <a:rPr lang="en-US" sz="1350" dirty="0">
                          <a:effectLst/>
                        </a:rPr>
                        <a:t>, </a:t>
                      </a:r>
                      <a:r>
                        <a:rPr lang="en-US" sz="1350" dirty="0" err="1">
                          <a:effectLst/>
                        </a:rPr>
                        <a:t>chôn</a:t>
                      </a:r>
                      <a:r>
                        <a:rPr lang="en-US" sz="1350" dirty="0">
                          <a:effectLst/>
                        </a:rPr>
                        <a:t> </a:t>
                      </a:r>
                      <a:r>
                        <a:rPr lang="en-US" sz="1350" dirty="0" err="1">
                          <a:effectLst/>
                        </a:rPr>
                        <a:t>lấp</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a:effectLst/>
                        </a:rPr>
                        <a:t>Phá hủy hình dạng, mẫu  mã công dụng</a:t>
                      </a:r>
                      <a:endParaRPr lang="en-US" sz="1350">
                        <a:effectLst/>
                        <a:latin typeface="Times New Roman"/>
                        <a:ea typeface="Calibri"/>
                      </a:endParaRPr>
                    </a:p>
                  </a:txBody>
                  <a:tcPr marL="48429" marR="48429" marT="0" marB="0"/>
                </a:tc>
              </a:tr>
              <a:tr h="473717">
                <a:tc>
                  <a:txBody>
                    <a:bodyPr/>
                    <a:lstStyle/>
                    <a:p>
                      <a:pPr algn="ctr">
                        <a:lnSpc>
                          <a:spcPct val="115000"/>
                        </a:lnSpc>
                        <a:spcBef>
                          <a:spcPts val="600"/>
                        </a:spcBef>
                        <a:spcAft>
                          <a:spcPts val="600"/>
                        </a:spcAft>
                      </a:pPr>
                      <a:r>
                        <a:rPr lang="en-US" sz="1350">
                          <a:effectLst/>
                        </a:rPr>
                        <a:t>3</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Thuốc lá</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Tái</a:t>
                      </a:r>
                      <a:r>
                        <a:rPr lang="en-US" sz="1350" dirty="0">
                          <a:effectLst/>
                        </a:rPr>
                        <a:t> </a:t>
                      </a:r>
                      <a:r>
                        <a:rPr lang="en-US" sz="1350" dirty="0" err="1">
                          <a:effectLst/>
                        </a:rPr>
                        <a:t>xuất</a:t>
                      </a:r>
                      <a:r>
                        <a:rPr lang="en-US" sz="1350" dirty="0">
                          <a:effectLst/>
                        </a:rPr>
                        <a:t>, </a:t>
                      </a:r>
                      <a:r>
                        <a:rPr lang="en-US" sz="1350" dirty="0" err="1">
                          <a:effectLst/>
                        </a:rPr>
                        <a:t>đấu</a:t>
                      </a:r>
                      <a:r>
                        <a:rPr lang="en-US" sz="1350" dirty="0">
                          <a:effectLst/>
                        </a:rPr>
                        <a:t> </a:t>
                      </a:r>
                      <a:r>
                        <a:rPr lang="en-US" sz="1350" dirty="0" err="1">
                          <a:effectLst/>
                        </a:rPr>
                        <a:t>giá</a:t>
                      </a:r>
                      <a:r>
                        <a:rPr lang="en-US" sz="1350" dirty="0">
                          <a:effectLst/>
                        </a:rPr>
                        <a:t>, </a:t>
                      </a:r>
                      <a:r>
                        <a:rPr lang="en-US" sz="1350" dirty="0" err="1">
                          <a:effectLst/>
                        </a:rPr>
                        <a:t>đốt</a:t>
                      </a:r>
                      <a:r>
                        <a:rPr lang="en-US" sz="1350" dirty="0">
                          <a:effectLst/>
                        </a:rPr>
                        <a:t>, </a:t>
                      </a:r>
                      <a:r>
                        <a:rPr lang="en-US" sz="1350" dirty="0" err="1">
                          <a:effectLst/>
                        </a:rPr>
                        <a:t>hóa</a:t>
                      </a:r>
                      <a:r>
                        <a:rPr lang="en-US" sz="1350" dirty="0">
                          <a:effectLst/>
                        </a:rPr>
                        <a:t> </a:t>
                      </a:r>
                      <a:r>
                        <a:rPr lang="en-US" sz="1350" dirty="0" err="1">
                          <a:effectLst/>
                        </a:rPr>
                        <a:t>rắn</a:t>
                      </a:r>
                      <a:r>
                        <a:rPr lang="en-US" sz="1350" dirty="0">
                          <a:effectLst/>
                        </a:rPr>
                        <a:t> </a:t>
                      </a:r>
                      <a:r>
                        <a:rPr lang="en-US" sz="1350" dirty="0" err="1">
                          <a:effectLst/>
                        </a:rPr>
                        <a:t>chôn</a:t>
                      </a:r>
                      <a:r>
                        <a:rPr lang="en-US" sz="1350" dirty="0">
                          <a:effectLst/>
                        </a:rPr>
                        <a:t> </a:t>
                      </a:r>
                      <a:r>
                        <a:rPr lang="en-US" sz="1350" dirty="0" err="1">
                          <a:effectLst/>
                        </a:rPr>
                        <a:t>lấp</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a:effectLst/>
                        </a:rPr>
                        <a:t>Phân loại và tiến hành tiêu hủy</a:t>
                      </a:r>
                      <a:endParaRPr lang="en-US" sz="1350">
                        <a:effectLst/>
                        <a:latin typeface="Times New Roman"/>
                        <a:ea typeface="Calibri"/>
                      </a:endParaRPr>
                    </a:p>
                  </a:txBody>
                  <a:tcPr marL="48429" marR="48429" marT="0" marB="0"/>
                </a:tc>
              </a:tr>
              <a:tr h="508370">
                <a:tc>
                  <a:txBody>
                    <a:bodyPr/>
                    <a:lstStyle/>
                    <a:p>
                      <a:pPr algn="ctr">
                        <a:lnSpc>
                          <a:spcPct val="115000"/>
                        </a:lnSpc>
                        <a:spcBef>
                          <a:spcPts val="600"/>
                        </a:spcBef>
                        <a:spcAft>
                          <a:spcPts val="600"/>
                        </a:spcAft>
                      </a:pPr>
                      <a:r>
                        <a:rPr lang="en-US" sz="1350">
                          <a:effectLst/>
                        </a:rPr>
                        <a:t>4</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Dệt may, da giầy</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Tái</a:t>
                      </a:r>
                      <a:r>
                        <a:rPr lang="en-US" sz="1350" dirty="0">
                          <a:effectLst/>
                        </a:rPr>
                        <a:t> </a:t>
                      </a:r>
                      <a:r>
                        <a:rPr lang="en-US" sz="1350" dirty="0" err="1">
                          <a:effectLst/>
                        </a:rPr>
                        <a:t>chế</a:t>
                      </a:r>
                      <a:r>
                        <a:rPr lang="en-US" sz="1350" dirty="0">
                          <a:effectLst/>
                        </a:rPr>
                        <a:t>, </a:t>
                      </a:r>
                      <a:r>
                        <a:rPr lang="en-US" sz="1350" dirty="0" err="1">
                          <a:effectLst/>
                        </a:rPr>
                        <a:t>Đốt</a:t>
                      </a:r>
                      <a:r>
                        <a:rPr lang="en-US" sz="1350" dirty="0">
                          <a:effectLst/>
                        </a:rPr>
                        <a:t>, </a:t>
                      </a:r>
                      <a:r>
                        <a:rPr lang="en-US" sz="1350" dirty="0" err="1">
                          <a:effectLst/>
                        </a:rPr>
                        <a:t>chôn</a:t>
                      </a:r>
                      <a:r>
                        <a:rPr lang="en-US" sz="1350" dirty="0">
                          <a:effectLst/>
                        </a:rPr>
                        <a:t> </a:t>
                      </a:r>
                      <a:r>
                        <a:rPr lang="en-US" sz="1350" dirty="0" err="1">
                          <a:effectLst/>
                        </a:rPr>
                        <a:t>lấp</a:t>
                      </a:r>
                      <a:r>
                        <a:rPr lang="en-US" sz="1350" dirty="0">
                          <a:effectLst/>
                        </a:rPr>
                        <a:t>, </a:t>
                      </a:r>
                      <a:r>
                        <a:rPr lang="en-US" sz="1350" dirty="0" err="1">
                          <a:effectLst/>
                        </a:rPr>
                        <a:t>đồng</a:t>
                      </a:r>
                      <a:r>
                        <a:rPr lang="en-US" sz="1350" dirty="0">
                          <a:effectLst/>
                        </a:rPr>
                        <a:t> </a:t>
                      </a:r>
                      <a:r>
                        <a:rPr lang="en-US" sz="1350" dirty="0" err="1">
                          <a:effectLst/>
                        </a:rPr>
                        <a:t>xử</a:t>
                      </a:r>
                      <a:r>
                        <a:rPr lang="en-US" sz="1350" dirty="0">
                          <a:effectLst/>
                        </a:rPr>
                        <a:t> </a:t>
                      </a:r>
                      <a:r>
                        <a:rPr lang="en-US" sz="1350" dirty="0" err="1">
                          <a:effectLst/>
                        </a:rPr>
                        <a:t>lý</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Phân</a:t>
                      </a:r>
                      <a:r>
                        <a:rPr lang="en-US" sz="1350" dirty="0">
                          <a:effectLst/>
                        </a:rPr>
                        <a:t> </a:t>
                      </a:r>
                      <a:r>
                        <a:rPr lang="en-US" sz="1350" dirty="0" err="1">
                          <a:effectLst/>
                        </a:rPr>
                        <a:t>loại</a:t>
                      </a:r>
                      <a:r>
                        <a:rPr lang="en-US" sz="1350" dirty="0">
                          <a:effectLst/>
                        </a:rPr>
                        <a:t> </a:t>
                      </a:r>
                      <a:r>
                        <a:rPr lang="en-US" sz="1350" dirty="0" err="1">
                          <a:effectLst/>
                        </a:rPr>
                        <a:t>tái</a:t>
                      </a:r>
                      <a:r>
                        <a:rPr lang="en-US" sz="1350" dirty="0">
                          <a:effectLst/>
                        </a:rPr>
                        <a:t> </a:t>
                      </a:r>
                      <a:r>
                        <a:rPr lang="en-US" sz="1350" dirty="0" err="1">
                          <a:effectLst/>
                        </a:rPr>
                        <a:t>chế</a:t>
                      </a:r>
                      <a:r>
                        <a:rPr lang="en-US" sz="1350" dirty="0">
                          <a:effectLst/>
                        </a:rPr>
                        <a:t>, </a:t>
                      </a:r>
                      <a:r>
                        <a:rPr lang="en-US" sz="1350" dirty="0" err="1">
                          <a:effectLst/>
                        </a:rPr>
                        <a:t>cắt</a:t>
                      </a:r>
                      <a:r>
                        <a:rPr lang="en-US" sz="1350" dirty="0">
                          <a:effectLst/>
                        </a:rPr>
                        <a:t>, </a:t>
                      </a:r>
                      <a:r>
                        <a:rPr lang="en-US" sz="1350" dirty="0" err="1">
                          <a:effectLst/>
                        </a:rPr>
                        <a:t>phá</a:t>
                      </a:r>
                      <a:r>
                        <a:rPr lang="en-US" sz="1350" dirty="0">
                          <a:effectLst/>
                        </a:rPr>
                        <a:t> </a:t>
                      </a:r>
                      <a:r>
                        <a:rPr lang="en-US" sz="1350" dirty="0" err="1">
                          <a:effectLst/>
                        </a:rPr>
                        <a:t>hủy</a:t>
                      </a:r>
                      <a:r>
                        <a:rPr lang="en-US" sz="1350" dirty="0">
                          <a:effectLst/>
                        </a:rPr>
                        <a:t> </a:t>
                      </a:r>
                      <a:r>
                        <a:rPr lang="en-US" sz="1350" dirty="0" err="1">
                          <a:effectLst/>
                        </a:rPr>
                        <a:t>hình</a:t>
                      </a:r>
                      <a:r>
                        <a:rPr lang="en-US" sz="1350" dirty="0">
                          <a:effectLst/>
                        </a:rPr>
                        <a:t> </a:t>
                      </a:r>
                      <a:r>
                        <a:rPr lang="en-US" sz="1350" dirty="0" err="1">
                          <a:effectLst/>
                        </a:rPr>
                        <a:t>dạng</a:t>
                      </a:r>
                      <a:r>
                        <a:rPr lang="en-US" sz="1350" dirty="0">
                          <a:effectLst/>
                        </a:rPr>
                        <a:t>, </a:t>
                      </a:r>
                      <a:r>
                        <a:rPr lang="en-US" sz="1350" dirty="0" err="1">
                          <a:effectLst/>
                        </a:rPr>
                        <a:t>mẫu</a:t>
                      </a:r>
                      <a:r>
                        <a:rPr lang="en-US" sz="1350" dirty="0">
                          <a:effectLst/>
                        </a:rPr>
                        <a:t> </a:t>
                      </a:r>
                      <a:r>
                        <a:rPr lang="en-US" sz="1350" dirty="0" err="1">
                          <a:effectLst/>
                        </a:rPr>
                        <a:t>mã</a:t>
                      </a:r>
                      <a:r>
                        <a:rPr lang="en-US" sz="1350" dirty="0">
                          <a:effectLst/>
                        </a:rPr>
                        <a:t> </a:t>
                      </a:r>
                      <a:r>
                        <a:rPr lang="en-US" sz="1350" dirty="0" err="1">
                          <a:effectLst/>
                        </a:rPr>
                        <a:t>đồng</a:t>
                      </a:r>
                      <a:r>
                        <a:rPr lang="en-US" sz="1350" dirty="0">
                          <a:effectLst/>
                        </a:rPr>
                        <a:t> </a:t>
                      </a:r>
                      <a:r>
                        <a:rPr lang="en-US" sz="1350" dirty="0" err="1">
                          <a:effectLst/>
                        </a:rPr>
                        <a:t>xử</a:t>
                      </a:r>
                      <a:r>
                        <a:rPr lang="en-US" sz="1350" dirty="0">
                          <a:effectLst/>
                        </a:rPr>
                        <a:t> </a:t>
                      </a:r>
                      <a:r>
                        <a:rPr lang="en-US" sz="1350" dirty="0" err="1">
                          <a:effectLst/>
                        </a:rPr>
                        <a:t>lý</a:t>
                      </a:r>
                      <a:r>
                        <a:rPr lang="en-US" sz="1350" dirty="0">
                          <a:effectLst/>
                        </a:rPr>
                        <a:t>, </a:t>
                      </a:r>
                      <a:r>
                        <a:rPr lang="en-US" sz="1350" dirty="0" err="1">
                          <a:effectLst/>
                        </a:rPr>
                        <a:t>đốt</a:t>
                      </a:r>
                      <a:r>
                        <a:rPr lang="en-US" sz="1350" dirty="0">
                          <a:effectLst/>
                        </a:rPr>
                        <a:t>, </a:t>
                      </a:r>
                      <a:r>
                        <a:rPr lang="en-US" sz="1350" dirty="0" err="1">
                          <a:effectLst/>
                        </a:rPr>
                        <a:t>chôn</a:t>
                      </a:r>
                      <a:r>
                        <a:rPr lang="en-US" sz="1350" dirty="0">
                          <a:effectLst/>
                        </a:rPr>
                        <a:t> </a:t>
                      </a:r>
                      <a:r>
                        <a:rPr lang="en-US" sz="1350" dirty="0" err="1">
                          <a:effectLst/>
                        </a:rPr>
                        <a:t>lấp</a:t>
                      </a:r>
                      <a:r>
                        <a:rPr lang="en-US" sz="1350" dirty="0">
                          <a:effectLst/>
                        </a:rPr>
                        <a:t> </a:t>
                      </a:r>
                      <a:endParaRPr lang="en-US" sz="1350" dirty="0">
                        <a:effectLst/>
                        <a:latin typeface="Times New Roman"/>
                        <a:ea typeface="Calibri"/>
                      </a:endParaRPr>
                    </a:p>
                  </a:txBody>
                  <a:tcPr marL="48429" marR="48429" marT="0" marB="0"/>
                </a:tc>
              </a:tr>
              <a:tr h="1214305">
                <a:tc>
                  <a:txBody>
                    <a:bodyPr/>
                    <a:lstStyle/>
                    <a:p>
                      <a:pPr algn="ctr">
                        <a:lnSpc>
                          <a:spcPct val="115000"/>
                        </a:lnSpc>
                        <a:spcBef>
                          <a:spcPts val="600"/>
                        </a:spcBef>
                        <a:spcAft>
                          <a:spcPts val="600"/>
                        </a:spcAft>
                      </a:pPr>
                      <a:r>
                        <a:rPr lang="en-US" sz="1350">
                          <a:effectLst/>
                        </a:rPr>
                        <a:t>5</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Xăng dầu, khí đốt</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dirty="0" err="1">
                          <a:effectLst/>
                        </a:rPr>
                        <a:t>Tái</a:t>
                      </a:r>
                      <a:r>
                        <a:rPr lang="en-US" sz="1350" dirty="0">
                          <a:effectLst/>
                        </a:rPr>
                        <a:t> </a:t>
                      </a:r>
                      <a:r>
                        <a:rPr lang="en-US" sz="1350" dirty="0" err="1">
                          <a:effectLst/>
                        </a:rPr>
                        <a:t>chế</a:t>
                      </a:r>
                      <a:r>
                        <a:rPr lang="en-US" sz="1350" dirty="0">
                          <a:effectLst/>
                        </a:rPr>
                        <a:t>, </a:t>
                      </a:r>
                      <a:r>
                        <a:rPr lang="en-US" sz="1350" dirty="0" err="1">
                          <a:effectLst/>
                        </a:rPr>
                        <a:t>sử</a:t>
                      </a:r>
                      <a:r>
                        <a:rPr lang="en-US" sz="1350" dirty="0">
                          <a:effectLst/>
                        </a:rPr>
                        <a:t> </a:t>
                      </a:r>
                      <a:r>
                        <a:rPr lang="en-US" sz="1350" dirty="0" err="1">
                          <a:effectLst/>
                        </a:rPr>
                        <a:t>dụng</a:t>
                      </a:r>
                      <a:r>
                        <a:rPr lang="en-US" sz="1350" dirty="0">
                          <a:effectLst/>
                        </a:rPr>
                        <a:t> </a:t>
                      </a:r>
                      <a:r>
                        <a:rPr lang="en-US" sz="1350" dirty="0" err="1">
                          <a:effectLst/>
                        </a:rPr>
                        <a:t>hóa</a:t>
                      </a:r>
                      <a:r>
                        <a:rPr lang="en-US" sz="1350" dirty="0">
                          <a:effectLst/>
                        </a:rPr>
                        <a:t> </a:t>
                      </a:r>
                      <a:r>
                        <a:rPr lang="en-US" sz="1350" dirty="0" err="1">
                          <a:effectLst/>
                        </a:rPr>
                        <a:t>chất</a:t>
                      </a:r>
                      <a:r>
                        <a:rPr lang="en-US" sz="1350" dirty="0">
                          <a:effectLst/>
                        </a:rPr>
                        <a:t>, </a:t>
                      </a:r>
                      <a:r>
                        <a:rPr lang="en-US" sz="1350" dirty="0" err="1">
                          <a:effectLst/>
                        </a:rPr>
                        <a:t>hủy</a:t>
                      </a:r>
                      <a:r>
                        <a:rPr lang="en-US" sz="1350" dirty="0">
                          <a:effectLst/>
                        </a:rPr>
                        <a:t> </a:t>
                      </a:r>
                      <a:r>
                        <a:rPr lang="en-US" sz="1350" dirty="0" err="1">
                          <a:effectLst/>
                        </a:rPr>
                        <a:t>đốt</a:t>
                      </a:r>
                      <a:r>
                        <a:rPr lang="en-US" sz="1350" dirty="0">
                          <a:effectLst/>
                        </a:rPr>
                        <a:t> </a:t>
                      </a:r>
                      <a:endParaRPr lang="en-US" sz="1350" dirty="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Xăng</a:t>
                      </a:r>
                      <a:r>
                        <a:rPr lang="en-US" sz="1350" dirty="0">
                          <a:effectLst/>
                        </a:rPr>
                        <a:t> </a:t>
                      </a:r>
                      <a:r>
                        <a:rPr lang="en-US" sz="1350" dirty="0" err="1">
                          <a:effectLst/>
                        </a:rPr>
                        <a:t>được</a:t>
                      </a:r>
                      <a:r>
                        <a:rPr lang="en-US" sz="1350" dirty="0">
                          <a:effectLst/>
                        </a:rPr>
                        <a:t> </a:t>
                      </a:r>
                      <a:r>
                        <a:rPr lang="en-US" sz="1350" dirty="0" err="1">
                          <a:effectLst/>
                        </a:rPr>
                        <a:t>đưa</a:t>
                      </a:r>
                      <a:r>
                        <a:rPr lang="en-US" sz="1350" dirty="0">
                          <a:effectLst/>
                        </a:rPr>
                        <a:t> </a:t>
                      </a:r>
                      <a:r>
                        <a:rPr lang="en-US" sz="1350" dirty="0" err="1">
                          <a:effectLst/>
                        </a:rPr>
                        <a:t>về</a:t>
                      </a:r>
                      <a:r>
                        <a:rPr lang="en-US" sz="1350" dirty="0">
                          <a:effectLst/>
                        </a:rPr>
                        <a:t> </a:t>
                      </a:r>
                      <a:r>
                        <a:rPr lang="en-US" sz="1350" dirty="0" err="1">
                          <a:effectLst/>
                        </a:rPr>
                        <a:t>vị</a:t>
                      </a:r>
                      <a:r>
                        <a:rPr lang="en-US" sz="1350" dirty="0">
                          <a:effectLst/>
                        </a:rPr>
                        <a:t> </a:t>
                      </a:r>
                      <a:r>
                        <a:rPr lang="en-US" sz="1350" dirty="0" err="1">
                          <a:effectLst/>
                        </a:rPr>
                        <a:t>trí</a:t>
                      </a:r>
                      <a:r>
                        <a:rPr lang="en-US" sz="1350" dirty="0">
                          <a:effectLst/>
                        </a:rPr>
                        <a:t> </a:t>
                      </a:r>
                      <a:r>
                        <a:rPr lang="en-US" sz="1350" dirty="0" err="1">
                          <a:effectLst/>
                        </a:rPr>
                        <a:t>tập</a:t>
                      </a:r>
                      <a:r>
                        <a:rPr lang="en-US" sz="1350" dirty="0">
                          <a:effectLst/>
                        </a:rPr>
                        <a:t> </a:t>
                      </a:r>
                      <a:r>
                        <a:rPr lang="en-US" sz="1350" dirty="0" err="1">
                          <a:effectLst/>
                        </a:rPr>
                        <a:t>kết</a:t>
                      </a:r>
                      <a:r>
                        <a:rPr lang="en-US" sz="1350" dirty="0">
                          <a:effectLst/>
                        </a:rPr>
                        <a:t> </a:t>
                      </a:r>
                      <a:r>
                        <a:rPr lang="en-US" sz="1350" dirty="0" err="1">
                          <a:effectLst/>
                        </a:rPr>
                        <a:t>và</a:t>
                      </a:r>
                      <a:r>
                        <a:rPr lang="en-US" sz="1350" dirty="0">
                          <a:effectLst/>
                        </a:rPr>
                        <a:t> </a:t>
                      </a:r>
                      <a:r>
                        <a:rPr lang="en-US" sz="1350" dirty="0" err="1">
                          <a:effectLst/>
                        </a:rPr>
                        <a:t>được</a:t>
                      </a:r>
                      <a:r>
                        <a:rPr lang="en-US" sz="1350" dirty="0">
                          <a:effectLst/>
                        </a:rPr>
                        <a:t> </a:t>
                      </a:r>
                      <a:r>
                        <a:rPr lang="en-US" sz="1350" dirty="0" err="1">
                          <a:effectLst/>
                        </a:rPr>
                        <a:t>phối</a:t>
                      </a:r>
                      <a:r>
                        <a:rPr lang="en-US" sz="1350" dirty="0">
                          <a:effectLst/>
                        </a:rPr>
                        <a:t> </a:t>
                      </a:r>
                      <a:r>
                        <a:rPr lang="en-US" sz="1350" dirty="0" err="1">
                          <a:effectLst/>
                        </a:rPr>
                        <a:t>trộn</a:t>
                      </a:r>
                      <a:r>
                        <a:rPr lang="en-US" sz="1350" dirty="0">
                          <a:effectLst/>
                        </a:rPr>
                        <a:t> </a:t>
                      </a:r>
                      <a:r>
                        <a:rPr lang="en-US" sz="1350" dirty="0" err="1">
                          <a:effectLst/>
                        </a:rPr>
                        <a:t>với</a:t>
                      </a:r>
                      <a:r>
                        <a:rPr lang="en-US" sz="1350" dirty="0">
                          <a:effectLst/>
                        </a:rPr>
                        <a:t> </a:t>
                      </a:r>
                      <a:r>
                        <a:rPr lang="en-US" sz="1350" dirty="0" err="1">
                          <a:effectLst/>
                        </a:rPr>
                        <a:t>chất</a:t>
                      </a:r>
                      <a:r>
                        <a:rPr lang="en-US" sz="1350" dirty="0">
                          <a:effectLst/>
                        </a:rPr>
                        <a:t> </a:t>
                      </a:r>
                      <a:r>
                        <a:rPr lang="en-US" sz="1350" dirty="0" err="1">
                          <a:effectLst/>
                        </a:rPr>
                        <a:t>phụ</a:t>
                      </a:r>
                      <a:r>
                        <a:rPr lang="en-US" sz="1350" dirty="0">
                          <a:effectLst/>
                        </a:rPr>
                        <a:t> </a:t>
                      </a:r>
                      <a:r>
                        <a:rPr lang="en-US" sz="1350" dirty="0" err="1">
                          <a:effectLst/>
                        </a:rPr>
                        <a:t>gia</a:t>
                      </a:r>
                      <a:r>
                        <a:rPr lang="en-US" sz="1350" dirty="0">
                          <a:effectLst/>
                        </a:rPr>
                        <a:t> </a:t>
                      </a:r>
                      <a:r>
                        <a:rPr lang="en-US" sz="1350" dirty="0" err="1">
                          <a:effectLst/>
                        </a:rPr>
                        <a:t>để</a:t>
                      </a:r>
                      <a:r>
                        <a:rPr lang="en-US" sz="1350" dirty="0">
                          <a:effectLst/>
                        </a:rPr>
                        <a:t> </a:t>
                      </a:r>
                      <a:r>
                        <a:rPr lang="en-US" sz="1350" dirty="0" err="1">
                          <a:effectLst/>
                        </a:rPr>
                        <a:t>làm</a:t>
                      </a:r>
                      <a:r>
                        <a:rPr lang="en-US" sz="1350" dirty="0">
                          <a:effectLst/>
                        </a:rPr>
                        <a:t> </a:t>
                      </a:r>
                      <a:r>
                        <a:rPr lang="en-US" sz="1350" dirty="0" err="1">
                          <a:effectLst/>
                        </a:rPr>
                        <a:t>thay</a:t>
                      </a:r>
                      <a:r>
                        <a:rPr lang="en-US" sz="1350" dirty="0">
                          <a:effectLst/>
                        </a:rPr>
                        <a:t> </a:t>
                      </a:r>
                      <a:r>
                        <a:rPr lang="en-US" sz="1350" dirty="0" err="1">
                          <a:effectLst/>
                        </a:rPr>
                        <a:t>đổi</a:t>
                      </a:r>
                      <a:r>
                        <a:rPr lang="en-US" sz="1350" dirty="0">
                          <a:effectLst/>
                        </a:rPr>
                        <a:t> </a:t>
                      </a:r>
                      <a:r>
                        <a:rPr lang="en-US" sz="1350" dirty="0" err="1">
                          <a:effectLst/>
                        </a:rPr>
                        <a:t>tính</a:t>
                      </a:r>
                      <a:r>
                        <a:rPr lang="en-US" sz="1350" dirty="0">
                          <a:effectLst/>
                        </a:rPr>
                        <a:t> </a:t>
                      </a:r>
                      <a:r>
                        <a:rPr lang="en-US" sz="1350" dirty="0" err="1">
                          <a:effectLst/>
                        </a:rPr>
                        <a:t>chất</a:t>
                      </a:r>
                      <a:r>
                        <a:rPr lang="en-US" sz="1350" dirty="0">
                          <a:effectLst/>
                        </a:rPr>
                        <a:t>, </a:t>
                      </a:r>
                      <a:r>
                        <a:rPr lang="en-US" sz="1350" dirty="0" err="1">
                          <a:effectLst/>
                        </a:rPr>
                        <a:t>khả</a:t>
                      </a:r>
                      <a:r>
                        <a:rPr lang="en-US" sz="1350" dirty="0">
                          <a:effectLst/>
                        </a:rPr>
                        <a:t> </a:t>
                      </a:r>
                      <a:r>
                        <a:rPr lang="en-US" sz="1350" dirty="0" err="1">
                          <a:effectLst/>
                        </a:rPr>
                        <a:t>năng</a:t>
                      </a:r>
                      <a:r>
                        <a:rPr lang="en-US" sz="1350" dirty="0">
                          <a:effectLst/>
                        </a:rPr>
                        <a:t> bay </a:t>
                      </a:r>
                      <a:r>
                        <a:rPr lang="en-US" sz="1350" dirty="0" err="1">
                          <a:effectLst/>
                        </a:rPr>
                        <a:t>hơi</a:t>
                      </a:r>
                      <a:r>
                        <a:rPr lang="en-US" sz="1350" dirty="0">
                          <a:effectLst/>
                        </a:rPr>
                        <a:t>, </a:t>
                      </a:r>
                      <a:r>
                        <a:rPr lang="en-US" sz="1350" dirty="0" err="1">
                          <a:effectLst/>
                        </a:rPr>
                        <a:t>tính</a:t>
                      </a:r>
                      <a:r>
                        <a:rPr lang="en-US" sz="1350" dirty="0">
                          <a:effectLst/>
                        </a:rPr>
                        <a:t> </a:t>
                      </a:r>
                      <a:r>
                        <a:rPr lang="en-US" sz="1350" dirty="0" err="1">
                          <a:effectLst/>
                        </a:rPr>
                        <a:t>kích</a:t>
                      </a:r>
                      <a:r>
                        <a:rPr lang="en-US" sz="1350" dirty="0">
                          <a:effectLst/>
                        </a:rPr>
                        <a:t> </a:t>
                      </a:r>
                      <a:r>
                        <a:rPr lang="en-US" sz="1350" dirty="0" err="1">
                          <a:effectLst/>
                        </a:rPr>
                        <a:t>nổ</a:t>
                      </a:r>
                      <a:r>
                        <a:rPr lang="en-US" sz="1350" dirty="0">
                          <a:effectLst/>
                        </a:rPr>
                        <a:t>...</a:t>
                      </a:r>
                      <a:r>
                        <a:rPr lang="en-US" sz="1350" dirty="0" err="1">
                          <a:effectLst/>
                        </a:rPr>
                        <a:t>của</a:t>
                      </a:r>
                      <a:r>
                        <a:rPr lang="en-US" sz="1350" dirty="0">
                          <a:effectLst/>
                        </a:rPr>
                        <a:t> </a:t>
                      </a:r>
                      <a:r>
                        <a:rPr lang="en-US" sz="1350" dirty="0" err="1">
                          <a:effectLst/>
                        </a:rPr>
                        <a:t>hàng</a:t>
                      </a:r>
                      <a:r>
                        <a:rPr lang="en-US" sz="1350" dirty="0">
                          <a:effectLst/>
                        </a:rPr>
                        <a:t> </a:t>
                      </a:r>
                      <a:r>
                        <a:rPr lang="en-US" sz="1350" dirty="0" err="1">
                          <a:effectLst/>
                        </a:rPr>
                        <a:t>hóa</a:t>
                      </a:r>
                      <a:r>
                        <a:rPr lang="en-US" sz="1350" dirty="0">
                          <a:effectLst/>
                        </a:rPr>
                        <a:t>. </a:t>
                      </a:r>
                      <a:r>
                        <a:rPr lang="en-US" sz="1350" dirty="0" err="1">
                          <a:effectLst/>
                        </a:rPr>
                        <a:t>Sau</a:t>
                      </a:r>
                      <a:r>
                        <a:rPr lang="en-US" sz="1350" dirty="0">
                          <a:effectLst/>
                        </a:rPr>
                        <a:t>  </a:t>
                      </a:r>
                      <a:r>
                        <a:rPr lang="en-US" sz="1350" dirty="0" err="1">
                          <a:effectLst/>
                        </a:rPr>
                        <a:t>đó</a:t>
                      </a:r>
                      <a:r>
                        <a:rPr lang="en-US" sz="1350" dirty="0">
                          <a:effectLst/>
                        </a:rPr>
                        <a:t>, </a:t>
                      </a:r>
                      <a:r>
                        <a:rPr lang="en-US" sz="1350" dirty="0" err="1">
                          <a:effectLst/>
                        </a:rPr>
                        <a:t>toàn</a:t>
                      </a:r>
                      <a:r>
                        <a:rPr lang="en-US" sz="1350" dirty="0">
                          <a:effectLst/>
                        </a:rPr>
                        <a:t> </a:t>
                      </a:r>
                      <a:r>
                        <a:rPr lang="en-US" sz="1350" dirty="0" err="1">
                          <a:effectLst/>
                        </a:rPr>
                        <a:t>bộ</a:t>
                      </a:r>
                      <a:r>
                        <a:rPr lang="en-US" sz="1350" dirty="0">
                          <a:effectLst/>
                        </a:rPr>
                        <a:t> </a:t>
                      </a:r>
                      <a:r>
                        <a:rPr lang="en-US" sz="1350" dirty="0" err="1">
                          <a:effectLst/>
                        </a:rPr>
                        <a:t>xăng</a:t>
                      </a:r>
                      <a:r>
                        <a:rPr lang="en-US" sz="1350" dirty="0">
                          <a:effectLst/>
                        </a:rPr>
                        <a:t>, </a:t>
                      </a:r>
                      <a:r>
                        <a:rPr lang="en-US" sz="1350" dirty="0" err="1">
                          <a:effectLst/>
                        </a:rPr>
                        <a:t>dầu</a:t>
                      </a:r>
                      <a:r>
                        <a:rPr lang="en-US" sz="1350" dirty="0">
                          <a:effectLst/>
                        </a:rPr>
                        <a:t> </a:t>
                      </a:r>
                      <a:r>
                        <a:rPr lang="en-US" sz="1350" dirty="0" err="1">
                          <a:effectLst/>
                        </a:rPr>
                        <a:t>lại</a:t>
                      </a:r>
                      <a:r>
                        <a:rPr lang="en-US" sz="1350" dirty="0">
                          <a:effectLst/>
                        </a:rPr>
                        <a:t> </a:t>
                      </a:r>
                      <a:r>
                        <a:rPr lang="en-US" sz="1350" dirty="0" err="1">
                          <a:effectLst/>
                        </a:rPr>
                        <a:t>được</a:t>
                      </a:r>
                      <a:r>
                        <a:rPr lang="en-US" sz="1350" dirty="0">
                          <a:effectLst/>
                        </a:rPr>
                        <a:t> </a:t>
                      </a:r>
                      <a:r>
                        <a:rPr lang="en-US" sz="1350" dirty="0" err="1">
                          <a:effectLst/>
                        </a:rPr>
                        <a:t>phối</a:t>
                      </a:r>
                      <a:r>
                        <a:rPr lang="en-US" sz="1350" dirty="0">
                          <a:effectLst/>
                        </a:rPr>
                        <a:t> </a:t>
                      </a:r>
                      <a:r>
                        <a:rPr lang="en-US" sz="1350" dirty="0" err="1">
                          <a:effectLst/>
                        </a:rPr>
                        <a:t>trộn</a:t>
                      </a:r>
                      <a:r>
                        <a:rPr lang="en-US" sz="1350" dirty="0">
                          <a:effectLst/>
                        </a:rPr>
                        <a:t> </a:t>
                      </a:r>
                      <a:r>
                        <a:rPr lang="en-US" sz="1350" dirty="0" err="1">
                          <a:effectLst/>
                        </a:rPr>
                        <a:t>với</a:t>
                      </a:r>
                      <a:r>
                        <a:rPr lang="en-US" sz="1350" dirty="0">
                          <a:effectLst/>
                        </a:rPr>
                        <a:t> </a:t>
                      </a:r>
                      <a:r>
                        <a:rPr lang="en-US" sz="1350" dirty="0" err="1">
                          <a:effectLst/>
                        </a:rPr>
                        <a:t>bùn</a:t>
                      </a:r>
                      <a:r>
                        <a:rPr lang="en-US" sz="1350" dirty="0">
                          <a:effectLst/>
                        </a:rPr>
                        <a:t> </a:t>
                      </a:r>
                      <a:r>
                        <a:rPr lang="en-US" sz="1350" dirty="0" err="1">
                          <a:effectLst/>
                        </a:rPr>
                        <a:t>thải</a:t>
                      </a:r>
                      <a:r>
                        <a:rPr lang="en-US" sz="1350" dirty="0">
                          <a:effectLst/>
                        </a:rPr>
                        <a:t> </a:t>
                      </a:r>
                      <a:r>
                        <a:rPr lang="en-US" sz="1350" dirty="0" err="1">
                          <a:effectLst/>
                        </a:rPr>
                        <a:t>và</a:t>
                      </a:r>
                      <a:r>
                        <a:rPr lang="en-US" sz="1350" dirty="0">
                          <a:effectLst/>
                        </a:rPr>
                        <a:t> </a:t>
                      </a:r>
                      <a:r>
                        <a:rPr lang="en-US" sz="1350" dirty="0" err="1">
                          <a:effectLst/>
                        </a:rPr>
                        <a:t>cho</a:t>
                      </a:r>
                      <a:r>
                        <a:rPr lang="en-US" sz="1350" dirty="0">
                          <a:effectLst/>
                        </a:rPr>
                        <a:t> </a:t>
                      </a:r>
                      <a:r>
                        <a:rPr lang="en-US" sz="1350" dirty="0" err="1">
                          <a:effectLst/>
                        </a:rPr>
                        <a:t>vào</a:t>
                      </a:r>
                      <a:r>
                        <a:rPr lang="en-US" sz="1350" dirty="0">
                          <a:effectLst/>
                        </a:rPr>
                        <a:t> </a:t>
                      </a:r>
                      <a:r>
                        <a:rPr lang="en-US" sz="1350" dirty="0" err="1">
                          <a:effectLst/>
                        </a:rPr>
                        <a:t>lò</a:t>
                      </a:r>
                      <a:r>
                        <a:rPr lang="en-US" sz="1350" dirty="0">
                          <a:effectLst/>
                        </a:rPr>
                        <a:t> </a:t>
                      </a:r>
                      <a:r>
                        <a:rPr lang="en-US" sz="1350" dirty="0" err="1">
                          <a:effectLst/>
                        </a:rPr>
                        <a:t>thiêu</a:t>
                      </a:r>
                      <a:r>
                        <a:rPr lang="en-US" sz="1350" dirty="0">
                          <a:effectLst/>
                        </a:rPr>
                        <a:t> </a:t>
                      </a:r>
                      <a:r>
                        <a:rPr lang="en-US" sz="1350" dirty="0" err="1">
                          <a:effectLst/>
                        </a:rPr>
                        <a:t>hủy</a:t>
                      </a:r>
                      <a:r>
                        <a:rPr lang="en-US" sz="1350" dirty="0">
                          <a:effectLst/>
                        </a:rPr>
                        <a:t> </a:t>
                      </a:r>
                      <a:r>
                        <a:rPr lang="en-US" sz="1350" dirty="0" err="1">
                          <a:effectLst/>
                        </a:rPr>
                        <a:t>hoàn</a:t>
                      </a:r>
                      <a:r>
                        <a:rPr lang="en-US" sz="1350" dirty="0">
                          <a:effectLst/>
                        </a:rPr>
                        <a:t> </a:t>
                      </a:r>
                      <a:r>
                        <a:rPr lang="en-US" sz="1350" dirty="0" err="1">
                          <a:effectLst/>
                        </a:rPr>
                        <a:t>toàn</a:t>
                      </a:r>
                      <a:endParaRPr lang="en-US" sz="1350" dirty="0">
                        <a:effectLst/>
                        <a:latin typeface="Times New Roman"/>
                        <a:ea typeface="Calibri"/>
                      </a:endParaRPr>
                    </a:p>
                  </a:txBody>
                  <a:tcPr marL="48429" marR="48429" marT="0" marB="0"/>
                </a:tc>
              </a:tr>
              <a:tr h="976704">
                <a:tc>
                  <a:txBody>
                    <a:bodyPr/>
                    <a:lstStyle/>
                    <a:p>
                      <a:pPr algn="ctr">
                        <a:lnSpc>
                          <a:spcPct val="115000"/>
                        </a:lnSpc>
                        <a:spcBef>
                          <a:spcPts val="600"/>
                        </a:spcBef>
                        <a:spcAft>
                          <a:spcPts val="600"/>
                        </a:spcAft>
                      </a:pPr>
                      <a:r>
                        <a:rPr lang="en-US" sz="1350">
                          <a:effectLst/>
                        </a:rPr>
                        <a:t>6</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Phân bón, thuốc bảo vệ thực vật</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Chôn lấp, hủy đốt ở nhiệt độ cao.</a:t>
                      </a:r>
                    </a:p>
                    <a:p>
                      <a:pPr algn="just">
                        <a:lnSpc>
                          <a:spcPct val="115000"/>
                        </a:lnSpc>
                        <a:spcBef>
                          <a:spcPts val="600"/>
                        </a:spcBef>
                        <a:spcAft>
                          <a:spcPts val="600"/>
                        </a:spcAft>
                      </a:pPr>
                      <a:r>
                        <a:rPr lang="en-US" sz="1350">
                          <a:effectLst/>
                        </a:rPr>
                        <a:t> </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Phân</a:t>
                      </a:r>
                      <a:r>
                        <a:rPr lang="en-US" sz="1350" dirty="0">
                          <a:effectLst/>
                        </a:rPr>
                        <a:t> </a:t>
                      </a:r>
                      <a:r>
                        <a:rPr lang="en-US" sz="1350" dirty="0" err="1">
                          <a:effectLst/>
                        </a:rPr>
                        <a:t>loại</a:t>
                      </a:r>
                      <a:r>
                        <a:rPr lang="en-US" sz="1350" dirty="0">
                          <a:effectLst/>
                        </a:rPr>
                        <a:t> </a:t>
                      </a:r>
                      <a:r>
                        <a:rPr lang="en-US" sz="1350" dirty="0" err="1">
                          <a:effectLst/>
                        </a:rPr>
                        <a:t>đốt</a:t>
                      </a:r>
                      <a:r>
                        <a:rPr lang="en-US" sz="1350" dirty="0">
                          <a:effectLst/>
                        </a:rPr>
                        <a:t> ở </a:t>
                      </a:r>
                      <a:r>
                        <a:rPr lang="en-US" sz="1350" dirty="0" err="1">
                          <a:effectLst/>
                        </a:rPr>
                        <a:t>lò</a:t>
                      </a:r>
                      <a:r>
                        <a:rPr lang="en-US" sz="1350" dirty="0">
                          <a:effectLst/>
                        </a:rPr>
                        <a:t> </a:t>
                      </a:r>
                      <a:r>
                        <a:rPr lang="en-US" sz="1350" dirty="0" err="1">
                          <a:effectLst/>
                        </a:rPr>
                        <a:t>đốt</a:t>
                      </a:r>
                      <a:r>
                        <a:rPr lang="en-US" sz="1350" dirty="0">
                          <a:effectLst/>
                        </a:rPr>
                        <a:t> xi </a:t>
                      </a:r>
                      <a:r>
                        <a:rPr lang="en-US" sz="1350" dirty="0" err="1">
                          <a:effectLst/>
                        </a:rPr>
                        <a:t>măng</a:t>
                      </a:r>
                      <a:r>
                        <a:rPr lang="en-US" sz="1350" dirty="0">
                          <a:effectLst/>
                        </a:rPr>
                        <a:t>, </a:t>
                      </a:r>
                      <a:r>
                        <a:rPr lang="en-US" sz="1350" dirty="0" err="1">
                          <a:effectLst/>
                        </a:rPr>
                        <a:t>lò</a:t>
                      </a:r>
                      <a:r>
                        <a:rPr lang="en-US" sz="1350" dirty="0">
                          <a:effectLst/>
                        </a:rPr>
                        <a:t> </a:t>
                      </a:r>
                      <a:r>
                        <a:rPr lang="en-US" sz="1350" dirty="0" err="1">
                          <a:effectLst/>
                        </a:rPr>
                        <a:t>đốt</a:t>
                      </a:r>
                      <a:r>
                        <a:rPr lang="en-US" sz="1350" dirty="0">
                          <a:effectLst/>
                        </a:rPr>
                        <a:t> ở </a:t>
                      </a:r>
                      <a:r>
                        <a:rPr lang="en-US" sz="1350" dirty="0" err="1">
                          <a:effectLst/>
                        </a:rPr>
                        <a:t>nhiệt</a:t>
                      </a:r>
                      <a:r>
                        <a:rPr lang="en-US" sz="1350" dirty="0">
                          <a:effectLst/>
                        </a:rPr>
                        <a:t> </a:t>
                      </a:r>
                      <a:r>
                        <a:rPr lang="en-US" sz="1350" dirty="0" err="1">
                          <a:effectLst/>
                        </a:rPr>
                        <a:t>độ</a:t>
                      </a:r>
                      <a:r>
                        <a:rPr lang="en-US" sz="1350" dirty="0">
                          <a:effectLst/>
                        </a:rPr>
                        <a:t> </a:t>
                      </a:r>
                      <a:r>
                        <a:rPr lang="en-US" sz="1350" dirty="0" err="1">
                          <a:effectLst/>
                        </a:rPr>
                        <a:t>cao</a:t>
                      </a:r>
                      <a:r>
                        <a:rPr lang="en-US" sz="1350" dirty="0">
                          <a:effectLst/>
                        </a:rPr>
                        <a:t> </a:t>
                      </a:r>
                      <a:r>
                        <a:rPr lang="en-US" sz="1350" dirty="0" err="1">
                          <a:effectLst/>
                        </a:rPr>
                        <a:t>từ</a:t>
                      </a:r>
                      <a:r>
                        <a:rPr lang="en-US" sz="1350" dirty="0">
                          <a:effectLst/>
                        </a:rPr>
                        <a:t> 1.450</a:t>
                      </a:r>
                      <a:r>
                        <a:rPr lang="en-US" sz="1350" baseline="30000" dirty="0">
                          <a:effectLst/>
                        </a:rPr>
                        <a:t>0</a:t>
                      </a:r>
                      <a:r>
                        <a:rPr lang="en-US" sz="1350" dirty="0">
                          <a:effectLst/>
                        </a:rPr>
                        <a:t>c </a:t>
                      </a:r>
                      <a:r>
                        <a:rPr lang="en-US" sz="1350" dirty="0" err="1">
                          <a:effectLst/>
                        </a:rPr>
                        <a:t>với</a:t>
                      </a:r>
                      <a:r>
                        <a:rPr lang="en-US" sz="1350" dirty="0">
                          <a:effectLst/>
                        </a:rPr>
                        <a:t> </a:t>
                      </a:r>
                      <a:r>
                        <a:rPr lang="en-US" sz="1350" dirty="0" err="1">
                          <a:effectLst/>
                        </a:rPr>
                        <a:t>thời</a:t>
                      </a:r>
                      <a:r>
                        <a:rPr lang="en-US" sz="1350" dirty="0">
                          <a:effectLst/>
                        </a:rPr>
                        <a:t> </a:t>
                      </a:r>
                      <a:r>
                        <a:rPr lang="en-US" sz="1350" dirty="0" err="1">
                          <a:effectLst/>
                        </a:rPr>
                        <a:t>gian</a:t>
                      </a:r>
                      <a:r>
                        <a:rPr lang="en-US" sz="1350" dirty="0">
                          <a:effectLst/>
                        </a:rPr>
                        <a:t> </a:t>
                      </a:r>
                      <a:r>
                        <a:rPr lang="en-US" sz="1350" dirty="0" err="1">
                          <a:effectLst/>
                        </a:rPr>
                        <a:t>lưu</a:t>
                      </a:r>
                      <a:r>
                        <a:rPr lang="en-US" sz="1350" dirty="0">
                          <a:effectLst/>
                        </a:rPr>
                        <a:t> </a:t>
                      </a:r>
                      <a:r>
                        <a:rPr lang="en-US" sz="1350" dirty="0" err="1">
                          <a:effectLst/>
                        </a:rPr>
                        <a:t>cháy</a:t>
                      </a:r>
                      <a:r>
                        <a:rPr lang="en-US" sz="1350" dirty="0">
                          <a:effectLst/>
                        </a:rPr>
                        <a:t> </a:t>
                      </a:r>
                      <a:r>
                        <a:rPr lang="en-US" sz="1350" dirty="0" err="1">
                          <a:effectLst/>
                        </a:rPr>
                        <a:t>dài</a:t>
                      </a:r>
                      <a:r>
                        <a:rPr lang="en-US" sz="1350" dirty="0">
                          <a:effectLst/>
                        </a:rPr>
                        <a:t> (</a:t>
                      </a:r>
                      <a:r>
                        <a:rPr lang="en-US" sz="1350" dirty="0" err="1">
                          <a:effectLst/>
                        </a:rPr>
                        <a:t>hiệu</a:t>
                      </a:r>
                      <a:r>
                        <a:rPr lang="en-US" sz="1350" dirty="0">
                          <a:effectLst/>
                        </a:rPr>
                        <a:t> </a:t>
                      </a:r>
                      <a:r>
                        <a:rPr lang="en-US" sz="1350" dirty="0" err="1">
                          <a:effectLst/>
                        </a:rPr>
                        <a:t>suất</a:t>
                      </a:r>
                      <a:r>
                        <a:rPr lang="en-US" sz="1350" dirty="0">
                          <a:effectLst/>
                        </a:rPr>
                        <a:t> </a:t>
                      </a:r>
                      <a:r>
                        <a:rPr lang="en-US" sz="1350" dirty="0" err="1">
                          <a:effectLst/>
                        </a:rPr>
                        <a:t>phá</a:t>
                      </a:r>
                      <a:r>
                        <a:rPr lang="en-US" sz="1350" dirty="0">
                          <a:effectLst/>
                        </a:rPr>
                        <a:t> </a:t>
                      </a:r>
                      <a:r>
                        <a:rPr lang="en-US" sz="1350" dirty="0" err="1">
                          <a:effectLst/>
                        </a:rPr>
                        <a:t>hủy</a:t>
                      </a:r>
                      <a:r>
                        <a:rPr lang="en-US" sz="1350" dirty="0">
                          <a:effectLst/>
                        </a:rPr>
                        <a:t> </a:t>
                      </a:r>
                      <a:r>
                        <a:rPr lang="en-US" sz="1350" dirty="0" err="1">
                          <a:effectLst/>
                        </a:rPr>
                        <a:t>lớn</a:t>
                      </a:r>
                      <a:r>
                        <a:rPr lang="en-US" sz="1350" dirty="0">
                          <a:effectLst/>
                        </a:rPr>
                        <a:t> 99,99%), </a:t>
                      </a:r>
                      <a:r>
                        <a:rPr lang="en-US" sz="1350" dirty="0" err="1">
                          <a:effectLst/>
                        </a:rPr>
                        <a:t>môi</a:t>
                      </a:r>
                      <a:r>
                        <a:rPr lang="en-US" sz="1350" dirty="0">
                          <a:effectLst/>
                        </a:rPr>
                        <a:t> </a:t>
                      </a:r>
                      <a:r>
                        <a:rPr lang="en-US" sz="1350" dirty="0" err="1">
                          <a:effectLst/>
                        </a:rPr>
                        <a:t>trường</a:t>
                      </a:r>
                      <a:r>
                        <a:rPr lang="en-US" sz="1350" dirty="0">
                          <a:effectLst/>
                        </a:rPr>
                        <a:t> </a:t>
                      </a:r>
                      <a:r>
                        <a:rPr lang="en-US" sz="1350" dirty="0" err="1">
                          <a:effectLst/>
                        </a:rPr>
                        <a:t>kiềm</a:t>
                      </a:r>
                      <a:r>
                        <a:rPr lang="en-US" sz="1350" dirty="0">
                          <a:effectLst/>
                        </a:rPr>
                        <a:t> </a:t>
                      </a:r>
                      <a:r>
                        <a:rPr lang="en-US" sz="1350" dirty="0" err="1">
                          <a:effectLst/>
                        </a:rPr>
                        <a:t>lớn</a:t>
                      </a:r>
                      <a:r>
                        <a:rPr lang="en-US" sz="1350" dirty="0">
                          <a:effectLst/>
                        </a:rPr>
                        <a:t> (</a:t>
                      </a:r>
                      <a:r>
                        <a:rPr lang="en-US" sz="1350" dirty="0" err="1">
                          <a:effectLst/>
                        </a:rPr>
                        <a:t>nên</a:t>
                      </a:r>
                      <a:r>
                        <a:rPr lang="en-US" sz="1350" dirty="0">
                          <a:effectLst/>
                        </a:rPr>
                        <a:t> </a:t>
                      </a:r>
                      <a:r>
                        <a:rPr lang="en-US" sz="1350" dirty="0" err="1">
                          <a:effectLst/>
                        </a:rPr>
                        <a:t>trung</a:t>
                      </a:r>
                      <a:r>
                        <a:rPr lang="en-US" sz="1350" dirty="0">
                          <a:effectLst/>
                        </a:rPr>
                        <a:t> </a:t>
                      </a:r>
                      <a:r>
                        <a:rPr lang="en-US" sz="1350" dirty="0" err="1">
                          <a:effectLst/>
                        </a:rPr>
                        <a:t>hòa</a:t>
                      </a:r>
                      <a:r>
                        <a:rPr lang="en-US" sz="1350" dirty="0">
                          <a:effectLst/>
                        </a:rPr>
                        <a:t> </a:t>
                      </a:r>
                      <a:r>
                        <a:rPr lang="en-US" sz="1350" dirty="0" err="1">
                          <a:effectLst/>
                        </a:rPr>
                        <a:t>hết</a:t>
                      </a:r>
                      <a:r>
                        <a:rPr lang="en-US" sz="1350" dirty="0">
                          <a:effectLst/>
                        </a:rPr>
                        <a:t> </a:t>
                      </a:r>
                      <a:r>
                        <a:rPr lang="en-US" sz="1350" dirty="0" err="1">
                          <a:effectLst/>
                        </a:rPr>
                        <a:t>các</a:t>
                      </a:r>
                      <a:r>
                        <a:rPr lang="en-US" sz="1350" dirty="0">
                          <a:effectLst/>
                        </a:rPr>
                        <a:t> </a:t>
                      </a:r>
                      <a:r>
                        <a:rPr lang="en-US" sz="1350" dirty="0" err="1">
                          <a:effectLst/>
                        </a:rPr>
                        <a:t>hơi</a:t>
                      </a:r>
                      <a:r>
                        <a:rPr lang="en-US" sz="1350" dirty="0">
                          <a:effectLst/>
                        </a:rPr>
                        <a:t> </a:t>
                      </a:r>
                      <a:r>
                        <a:rPr lang="en-US" sz="1350" dirty="0" err="1">
                          <a:effectLst/>
                        </a:rPr>
                        <a:t>axit</a:t>
                      </a:r>
                      <a:r>
                        <a:rPr lang="en-US" sz="1350" dirty="0">
                          <a:effectLst/>
                        </a:rPr>
                        <a:t> </a:t>
                      </a:r>
                      <a:r>
                        <a:rPr lang="en-US" sz="1350" dirty="0" err="1">
                          <a:effectLst/>
                        </a:rPr>
                        <a:t>sinh</a:t>
                      </a:r>
                      <a:r>
                        <a:rPr lang="en-US" sz="1350" dirty="0">
                          <a:effectLst/>
                        </a:rPr>
                        <a:t> </a:t>
                      </a:r>
                      <a:r>
                        <a:rPr lang="en-US" sz="1350" dirty="0" err="1">
                          <a:effectLst/>
                        </a:rPr>
                        <a:t>ra</a:t>
                      </a:r>
                      <a:r>
                        <a:rPr lang="en-US" sz="1350" dirty="0">
                          <a:effectLst/>
                        </a:rPr>
                        <a:t> </a:t>
                      </a:r>
                      <a:r>
                        <a:rPr lang="en-US" sz="1350" dirty="0" err="1">
                          <a:effectLst/>
                        </a:rPr>
                        <a:t>như</a:t>
                      </a:r>
                      <a:r>
                        <a:rPr lang="en-US" sz="1350" dirty="0">
                          <a:effectLst/>
                        </a:rPr>
                        <a:t> HCL..)…</a:t>
                      </a:r>
                      <a:endParaRPr lang="en-US" sz="1350" dirty="0">
                        <a:effectLst/>
                        <a:latin typeface="Times New Roman"/>
                        <a:ea typeface="Calibri"/>
                      </a:endParaRPr>
                    </a:p>
                  </a:txBody>
                  <a:tcPr marL="48429" marR="48429" marT="0" marB="0"/>
                </a:tc>
              </a:tr>
              <a:tr h="645457">
                <a:tc>
                  <a:txBody>
                    <a:bodyPr/>
                    <a:lstStyle/>
                    <a:p>
                      <a:pPr algn="ctr">
                        <a:lnSpc>
                          <a:spcPct val="115000"/>
                        </a:lnSpc>
                        <a:spcBef>
                          <a:spcPts val="600"/>
                        </a:spcBef>
                        <a:spcAft>
                          <a:spcPts val="600"/>
                        </a:spcAft>
                      </a:pPr>
                      <a:r>
                        <a:rPr lang="en-US" sz="1350">
                          <a:effectLst/>
                        </a:rPr>
                        <a:t>7</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Phụ tùng ô tô, mô tô, xe gắn máy</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Tái chế phế liệu, đốt, chôn lấp</a:t>
                      </a:r>
                    </a:p>
                    <a:p>
                      <a:pPr algn="just">
                        <a:lnSpc>
                          <a:spcPct val="115000"/>
                        </a:lnSpc>
                        <a:spcBef>
                          <a:spcPts val="600"/>
                        </a:spcBef>
                        <a:spcAft>
                          <a:spcPts val="600"/>
                        </a:spcAft>
                      </a:pPr>
                      <a:r>
                        <a:rPr lang="en-US" sz="1350">
                          <a:effectLst/>
                        </a:rPr>
                        <a:t> </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Sử</a:t>
                      </a:r>
                      <a:r>
                        <a:rPr lang="en-US" sz="1350" dirty="0">
                          <a:effectLst/>
                        </a:rPr>
                        <a:t> </a:t>
                      </a:r>
                      <a:r>
                        <a:rPr lang="en-US" sz="1350" dirty="0" err="1">
                          <a:effectLst/>
                        </a:rPr>
                        <a:t>dụng</a:t>
                      </a:r>
                      <a:r>
                        <a:rPr lang="en-US" sz="1350" dirty="0">
                          <a:effectLst/>
                        </a:rPr>
                        <a:t> </a:t>
                      </a:r>
                      <a:r>
                        <a:rPr lang="en-US" sz="1350" dirty="0" err="1">
                          <a:effectLst/>
                        </a:rPr>
                        <a:t>biện</a:t>
                      </a:r>
                      <a:r>
                        <a:rPr lang="en-US" sz="1350" dirty="0">
                          <a:effectLst/>
                        </a:rPr>
                        <a:t> </a:t>
                      </a:r>
                      <a:r>
                        <a:rPr lang="en-US" sz="1350" dirty="0" err="1">
                          <a:effectLst/>
                        </a:rPr>
                        <a:t>pháp</a:t>
                      </a:r>
                      <a:r>
                        <a:rPr lang="en-US" sz="1350" dirty="0">
                          <a:effectLst/>
                        </a:rPr>
                        <a:t> </a:t>
                      </a:r>
                      <a:r>
                        <a:rPr lang="en-US" sz="1350" dirty="0" err="1">
                          <a:effectLst/>
                        </a:rPr>
                        <a:t>cơ</a:t>
                      </a:r>
                      <a:r>
                        <a:rPr lang="en-US" sz="1350" dirty="0">
                          <a:effectLst/>
                        </a:rPr>
                        <a:t> </a:t>
                      </a:r>
                      <a:r>
                        <a:rPr lang="en-US" sz="1350" dirty="0" err="1">
                          <a:effectLst/>
                        </a:rPr>
                        <a:t>học</a:t>
                      </a:r>
                      <a:r>
                        <a:rPr lang="en-US" sz="1350" dirty="0">
                          <a:effectLst/>
                        </a:rPr>
                        <a:t> (</a:t>
                      </a:r>
                      <a:r>
                        <a:rPr lang="en-US" sz="1350" dirty="0" err="1">
                          <a:effectLst/>
                        </a:rPr>
                        <a:t>phá</a:t>
                      </a:r>
                      <a:r>
                        <a:rPr lang="en-US" sz="1350" dirty="0">
                          <a:effectLst/>
                        </a:rPr>
                        <a:t> </a:t>
                      </a:r>
                      <a:r>
                        <a:rPr lang="en-US" sz="1350" dirty="0" err="1">
                          <a:effectLst/>
                        </a:rPr>
                        <a:t>hủy</a:t>
                      </a:r>
                      <a:r>
                        <a:rPr lang="en-US" sz="1350" dirty="0">
                          <a:effectLst/>
                        </a:rPr>
                        <a:t> </a:t>
                      </a:r>
                      <a:r>
                        <a:rPr lang="en-US" sz="1350" dirty="0" err="1">
                          <a:effectLst/>
                        </a:rPr>
                        <a:t>hình</a:t>
                      </a:r>
                      <a:r>
                        <a:rPr lang="en-US" sz="1350" dirty="0">
                          <a:effectLst/>
                        </a:rPr>
                        <a:t> </a:t>
                      </a:r>
                      <a:r>
                        <a:rPr lang="en-US" sz="1350" dirty="0" err="1">
                          <a:effectLst/>
                        </a:rPr>
                        <a:t>dạng</a:t>
                      </a:r>
                      <a:r>
                        <a:rPr lang="en-US" sz="1350" dirty="0">
                          <a:effectLst/>
                        </a:rPr>
                        <a:t>, </a:t>
                      </a:r>
                      <a:r>
                        <a:rPr lang="en-US" sz="1350" dirty="0" err="1">
                          <a:effectLst/>
                        </a:rPr>
                        <a:t>mẫu</a:t>
                      </a:r>
                      <a:r>
                        <a:rPr lang="en-US" sz="1350" dirty="0">
                          <a:effectLst/>
                        </a:rPr>
                        <a:t> </a:t>
                      </a:r>
                      <a:r>
                        <a:rPr lang="en-US" sz="1350" dirty="0" err="1">
                          <a:effectLst/>
                        </a:rPr>
                        <a:t>mã</a:t>
                      </a:r>
                      <a:r>
                        <a:rPr lang="en-US" sz="1350" dirty="0">
                          <a:effectLst/>
                        </a:rPr>
                        <a:t>, </a:t>
                      </a:r>
                      <a:r>
                        <a:rPr lang="en-US" sz="1350" dirty="0" err="1">
                          <a:effectLst/>
                        </a:rPr>
                        <a:t>công</a:t>
                      </a:r>
                      <a:r>
                        <a:rPr lang="en-US" sz="1350" dirty="0">
                          <a:effectLst/>
                        </a:rPr>
                        <a:t> </a:t>
                      </a:r>
                      <a:r>
                        <a:rPr lang="en-US" sz="1350" dirty="0" err="1">
                          <a:effectLst/>
                        </a:rPr>
                        <a:t>dụng</a:t>
                      </a:r>
                      <a:r>
                        <a:rPr lang="en-US" sz="1350" dirty="0">
                          <a:effectLst/>
                        </a:rPr>
                        <a:t>)</a:t>
                      </a:r>
                      <a:endParaRPr lang="en-US" sz="1350" dirty="0">
                        <a:effectLst/>
                        <a:latin typeface="Times New Roman"/>
                        <a:ea typeface="Calibri"/>
                      </a:endParaRPr>
                    </a:p>
                  </a:txBody>
                  <a:tcPr marL="48429" marR="48429" marT="0" marB="0"/>
                </a:tc>
              </a:tr>
              <a:tr h="473717">
                <a:tc>
                  <a:txBody>
                    <a:bodyPr/>
                    <a:lstStyle/>
                    <a:p>
                      <a:pPr algn="ctr">
                        <a:lnSpc>
                          <a:spcPct val="115000"/>
                        </a:lnSpc>
                        <a:spcBef>
                          <a:spcPts val="600"/>
                        </a:spcBef>
                        <a:spcAft>
                          <a:spcPts val="600"/>
                        </a:spcAft>
                      </a:pPr>
                      <a:r>
                        <a:rPr lang="en-US" sz="1350">
                          <a:effectLst/>
                        </a:rPr>
                        <a:t>8</a:t>
                      </a:r>
                      <a:endParaRPr lang="en-US" sz="1350">
                        <a:effectLst/>
                        <a:latin typeface="Times New Roman"/>
                        <a:ea typeface="Calibri"/>
                      </a:endParaRPr>
                    </a:p>
                  </a:txBody>
                  <a:tcPr marL="48429" marR="48429" marT="0" marB="0" anchor="ctr"/>
                </a:tc>
                <a:tc>
                  <a:txBody>
                    <a:bodyPr/>
                    <a:lstStyle/>
                    <a:p>
                      <a:pPr>
                        <a:lnSpc>
                          <a:spcPct val="115000"/>
                        </a:lnSpc>
                        <a:spcBef>
                          <a:spcPts val="600"/>
                        </a:spcBef>
                        <a:spcAft>
                          <a:spcPts val="600"/>
                        </a:spcAft>
                      </a:pPr>
                      <a:r>
                        <a:rPr lang="en-US" sz="1350">
                          <a:effectLst/>
                        </a:rPr>
                        <a:t>Một số hàng hóa tiêu hủy khác</a:t>
                      </a:r>
                      <a:endParaRPr lang="en-US" sz="1350">
                        <a:effectLst/>
                        <a:latin typeface="Times New Roman"/>
                        <a:ea typeface="Calibri"/>
                      </a:endParaRPr>
                    </a:p>
                  </a:txBody>
                  <a:tcPr marL="48429" marR="48429" marT="0" marB="0" anchor="ctr"/>
                </a:tc>
                <a:tc>
                  <a:txBody>
                    <a:bodyPr/>
                    <a:lstStyle/>
                    <a:p>
                      <a:pPr algn="just">
                        <a:lnSpc>
                          <a:spcPct val="115000"/>
                        </a:lnSpc>
                        <a:spcBef>
                          <a:spcPts val="600"/>
                        </a:spcBef>
                        <a:spcAft>
                          <a:spcPts val="600"/>
                        </a:spcAft>
                      </a:pPr>
                      <a:r>
                        <a:rPr lang="en-US" sz="1350">
                          <a:effectLst/>
                        </a:rPr>
                        <a:t>Xử lý sau khi phân loại</a:t>
                      </a:r>
                      <a:endParaRPr lang="en-US" sz="1350">
                        <a:effectLst/>
                        <a:latin typeface="Times New Roman"/>
                        <a:ea typeface="Calibri"/>
                      </a:endParaRPr>
                    </a:p>
                  </a:txBody>
                  <a:tcPr marL="48429" marR="48429" marT="0" marB="0"/>
                </a:tc>
                <a:tc>
                  <a:txBody>
                    <a:bodyPr/>
                    <a:lstStyle/>
                    <a:p>
                      <a:pPr algn="just">
                        <a:lnSpc>
                          <a:spcPct val="115000"/>
                        </a:lnSpc>
                        <a:spcBef>
                          <a:spcPts val="600"/>
                        </a:spcBef>
                        <a:spcAft>
                          <a:spcPts val="600"/>
                        </a:spcAft>
                      </a:pPr>
                      <a:r>
                        <a:rPr lang="en-US" sz="1350" dirty="0" err="1">
                          <a:effectLst/>
                        </a:rPr>
                        <a:t>Thuê</a:t>
                      </a:r>
                      <a:r>
                        <a:rPr lang="en-US" sz="1350" dirty="0">
                          <a:effectLst/>
                        </a:rPr>
                        <a:t> </a:t>
                      </a:r>
                      <a:r>
                        <a:rPr lang="en-US" sz="1350" dirty="0" err="1">
                          <a:effectLst/>
                        </a:rPr>
                        <a:t>đơn</a:t>
                      </a:r>
                      <a:r>
                        <a:rPr lang="en-US" sz="1350" dirty="0">
                          <a:effectLst/>
                        </a:rPr>
                        <a:t> </a:t>
                      </a:r>
                      <a:r>
                        <a:rPr lang="en-US" sz="1350" dirty="0" err="1">
                          <a:effectLst/>
                        </a:rPr>
                        <a:t>vị</a:t>
                      </a:r>
                      <a:r>
                        <a:rPr lang="en-US" sz="1350" dirty="0">
                          <a:effectLst/>
                        </a:rPr>
                        <a:t> </a:t>
                      </a:r>
                      <a:r>
                        <a:rPr lang="en-US" sz="1350" dirty="0" err="1">
                          <a:effectLst/>
                        </a:rPr>
                        <a:t>chức</a:t>
                      </a:r>
                      <a:r>
                        <a:rPr lang="en-US" sz="1350" dirty="0">
                          <a:effectLst/>
                        </a:rPr>
                        <a:t> </a:t>
                      </a:r>
                      <a:r>
                        <a:rPr lang="en-US" sz="1350" dirty="0" err="1">
                          <a:effectLst/>
                        </a:rPr>
                        <a:t>năng</a:t>
                      </a:r>
                      <a:r>
                        <a:rPr lang="en-US" sz="1350" dirty="0">
                          <a:effectLst/>
                        </a:rPr>
                        <a:t> </a:t>
                      </a:r>
                      <a:r>
                        <a:rPr lang="en-US" sz="1350" dirty="0" err="1">
                          <a:effectLst/>
                        </a:rPr>
                        <a:t>xử</a:t>
                      </a:r>
                      <a:r>
                        <a:rPr lang="en-US" sz="1350" dirty="0">
                          <a:effectLst/>
                        </a:rPr>
                        <a:t> </a:t>
                      </a:r>
                      <a:r>
                        <a:rPr lang="en-US" sz="1350" dirty="0" err="1">
                          <a:effectLst/>
                        </a:rPr>
                        <a:t>lý</a:t>
                      </a:r>
                      <a:r>
                        <a:rPr lang="en-US" sz="1350" dirty="0">
                          <a:effectLst/>
                        </a:rPr>
                        <a:t> </a:t>
                      </a:r>
                      <a:r>
                        <a:rPr lang="en-US" sz="1350" dirty="0" err="1">
                          <a:effectLst/>
                        </a:rPr>
                        <a:t>theo</a:t>
                      </a:r>
                      <a:r>
                        <a:rPr lang="en-US" sz="1350" dirty="0">
                          <a:effectLst/>
                        </a:rPr>
                        <a:t> </a:t>
                      </a:r>
                      <a:r>
                        <a:rPr lang="en-US" sz="1350" dirty="0" err="1">
                          <a:effectLst/>
                        </a:rPr>
                        <a:t>từng</a:t>
                      </a:r>
                      <a:r>
                        <a:rPr lang="en-US" sz="1350" dirty="0">
                          <a:effectLst/>
                        </a:rPr>
                        <a:t> </a:t>
                      </a:r>
                      <a:r>
                        <a:rPr lang="en-US" sz="1350" dirty="0" err="1">
                          <a:effectLst/>
                        </a:rPr>
                        <a:t>mặt</a:t>
                      </a:r>
                      <a:r>
                        <a:rPr lang="en-US" sz="1350" dirty="0">
                          <a:effectLst/>
                        </a:rPr>
                        <a:t> </a:t>
                      </a:r>
                      <a:r>
                        <a:rPr lang="en-US" sz="1350" dirty="0" err="1">
                          <a:effectLst/>
                        </a:rPr>
                        <a:t>hàng</a:t>
                      </a:r>
                      <a:endParaRPr lang="en-US" sz="1350" dirty="0">
                        <a:effectLst/>
                        <a:latin typeface="Times New Roman"/>
                        <a:ea typeface="Calibri"/>
                      </a:endParaRPr>
                    </a:p>
                  </a:txBody>
                  <a:tcPr marL="48429" marR="48429" marT="0" marB="0"/>
                </a:tc>
              </a:tr>
            </a:tbl>
          </a:graphicData>
        </a:graphic>
      </p:graphicFrame>
    </p:spTree>
    <p:extLst>
      <p:ext uri="{BB962C8B-B14F-4D97-AF65-F5344CB8AC3E}">
        <p14:creationId xmlns:p14="http://schemas.microsoft.com/office/powerpoint/2010/main" val="1855366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pic>
        <p:nvPicPr>
          <p:cNvPr id="5" name="Content Placeholder 4" descr="https://dongthap.dms.gov.vn/documents/51018/0/Cuc+QLTT+h4+14_5_2019.jpg/344ae12d-1c1c-452d-b4f1-657c643d60ab?t=155783136309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984775" cy="5256584"/>
          </a:xfrm>
          <a:prstGeom prst="rect">
            <a:avLst/>
          </a:prstGeom>
          <a:noFill/>
          <a:ln>
            <a:noFill/>
          </a:ln>
        </p:spPr>
      </p:pic>
    </p:spTree>
    <p:extLst>
      <p:ext uri="{BB962C8B-B14F-4D97-AF65-F5344CB8AC3E}">
        <p14:creationId xmlns:p14="http://schemas.microsoft.com/office/powerpoint/2010/main" val="1161542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pic>
        <p:nvPicPr>
          <p:cNvPr id="6" name="Picture 5"/>
          <p:cNvPicPr/>
          <p:nvPr/>
        </p:nvPicPr>
        <p:blipFill>
          <a:blip r:embed="rId2"/>
          <a:stretch>
            <a:fillRect/>
          </a:stretch>
        </p:blipFill>
        <p:spPr>
          <a:xfrm>
            <a:off x="683568" y="1268760"/>
            <a:ext cx="7776864" cy="5112567"/>
          </a:xfrm>
          <a:prstGeom prst="rect">
            <a:avLst/>
          </a:prstGeom>
        </p:spPr>
      </p:pic>
    </p:spTree>
    <p:extLst>
      <p:ext uri="{BB962C8B-B14F-4D97-AF65-F5344CB8AC3E}">
        <p14:creationId xmlns:p14="http://schemas.microsoft.com/office/powerpoint/2010/main" val="94214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pic>
        <p:nvPicPr>
          <p:cNvPr id="12290" name="Picture 2" descr="Hàng hóa sau khi phá hủy được mang đến đúng nơi theo quy định để tiếp tục xử lý (đốt, chôn lấp). Ảnh: Báo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41682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45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0657" y="260648"/>
            <a:ext cx="8943980" cy="86409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vi-VN" sz="1600" b="1" dirty="0" smtClean="0">
                <a:latin typeface="Times New Roman" pitchFamily="18" charset="0"/>
                <a:ea typeface="Calibri"/>
                <a:cs typeface="Times New Roman" pitchFamily="18" charset="0"/>
              </a:rPr>
              <a:t>THỰC </a:t>
            </a:r>
            <a:r>
              <a:rPr lang="vi-VN" sz="1600" b="1" dirty="0">
                <a:latin typeface="Times New Roman" pitchFamily="18" charset="0"/>
                <a:ea typeface="Calibri"/>
                <a:cs typeface="Times New Roman" pitchFamily="18" charset="0"/>
              </a:rPr>
              <a:t>TRẠNG HOẠT ĐỘNG QUẢN LÝ VÀ TIÊU HỦY HÀNG GIẢ, HÀNG KÉM CHẤT LƯỢNG </a:t>
            </a:r>
            <a:r>
              <a:rPr lang="vi-VN" sz="1600" b="1" dirty="0" smtClean="0">
                <a:latin typeface="Times New Roman" pitchFamily="18" charset="0"/>
                <a:ea typeface="Calibri"/>
                <a:cs typeface="Times New Roman" pitchFamily="18" charset="0"/>
              </a:rPr>
              <a:t>VÀ </a:t>
            </a:r>
            <a:r>
              <a:rPr lang="vi-VN" sz="1600" b="1" dirty="0">
                <a:latin typeface="Times New Roman" pitchFamily="18" charset="0"/>
                <a:ea typeface="Calibri"/>
                <a:cs typeface="Times New Roman" pitchFamily="18" charset="0"/>
              </a:rPr>
              <a:t>CÁC TÁC ĐỘNG </a:t>
            </a:r>
            <a:r>
              <a:rPr lang="en-US" sz="1600" b="1" dirty="0">
                <a:latin typeface="Times New Roman" pitchFamily="18" charset="0"/>
                <a:ea typeface="Calibri"/>
                <a:cs typeface="Times New Roman" pitchFamily="18" charset="0"/>
              </a:rPr>
              <a:t>T</a:t>
            </a:r>
            <a:r>
              <a:rPr lang="vi-VN" sz="1600" b="1" dirty="0">
                <a:latin typeface="Times New Roman" pitchFamily="18" charset="0"/>
                <a:ea typeface="Calibri"/>
                <a:cs typeface="Times New Roman" pitchFamily="18" charset="0"/>
              </a:rPr>
              <a:t>ỚI MÔI TRƯỜNG</a:t>
            </a:r>
            <a:endParaRPr lang="en-US" sz="1600" dirty="0"/>
          </a:p>
        </p:txBody>
      </p:sp>
      <p:sp>
        <p:nvSpPr>
          <p:cNvPr id="5" name="Rectangle 4"/>
          <p:cNvSpPr/>
          <p:nvPr/>
        </p:nvSpPr>
        <p:spPr>
          <a:xfrm>
            <a:off x="210657" y="6099110"/>
            <a:ext cx="8753832" cy="646331"/>
          </a:xfrm>
          <a:prstGeom prst="rect">
            <a:avLst/>
          </a:prstGeom>
        </p:spPr>
        <p:txBody>
          <a:bodyPr wrap="square">
            <a:spAutoFit/>
          </a:bodyPr>
          <a:lstStyle/>
          <a:p>
            <a:r>
              <a:rPr lang="en-US" dirty="0" err="1" smtClean="0"/>
              <a:t>Gia</a:t>
            </a:r>
            <a:r>
              <a:rPr lang="en-US" dirty="0" smtClean="0"/>
              <a:t> </a:t>
            </a:r>
            <a:r>
              <a:rPr lang="en-US" dirty="0" err="1" smtClean="0"/>
              <a:t>lai</a:t>
            </a:r>
            <a:r>
              <a:rPr lang="en-US" dirty="0" smtClean="0"/>
              <a:t>: </a:t>
            </a:r>
            <a:r>
              <a:rPr lang="en-US" dirty="0" err="1" smtClean="0"/>
              <a:t>Thực</a:t>
            </a:r>
            <a:r>
              <a:rPr lang="en-US" dirty="0" smtClean="0"/>
              <a:t> </a:t>
            </a:r>
            <a:r>
              <a:rPr lang="en-US" dirty="0" err="1" smtClean="0"/>
              <a:t>phẩm</a:t>
            </a:r>
            <a:r>
              <a:rPr lang="en-US" dirty="0" smtClean="0"/>
              <a:t> </a:t>
            </a:r>
            <a:r>
              <a:rPr lang="en-US" dirty="0" err="1" smtClean="0"/>
              <a:t>tươi</a:t>
            </a:r>
            <a:r>
              <a:rPr lang="en-US" dirty="0" smtClean="0"/>
              <a:t> </a:t>
            </a:r>
            <a:r>
              <a:rPr lang="en-US" dirty="0" err="1" smtClean="0"/>
              <a:t>sống</a:t>
            </a:r>
            <a:r>
              <a:rPr lang="en-US" dirty="0" smtClean="0"/>
              <a:t>, </a:t>
            </a:r>
            <a:r>
              <a:rPr lang="en-US" dirty="0" err="1" smtClean="0"/>
              <a:t>quần</a:t>
            </a:r>
            <a:r>
              <a:rPr lang="en-US" dirty="0" smtClean="0"/>
              <a:t> </a:t>
            </a:r>
            <a:r>
              <a:rPr lang="en-US" dirty="0" err="1" smtClean="0"/>
              <a:t>áo</a:t>
            </a:r>
            <a:r>
              <a:rPr lang="en-US" dirty="0" smtClean="0"/>
              <a:t>, </a:t>
            </a:r>
            <a:r>
              <a:rPr lang="en-US" dirty="0" err="1" smtClean="0"/>
              <a:t>phụ</a:t>
            </a:r>
            <a:r>
              <a:rPr lang="en-US" dirty="0" smtClean="0"/>
              <a:t> </a:t>
            </a:r>
            <a:r>
              <a:rPr lang="en-US" dirty="0" err="1" smtClean="0"/>
              <a:t>tùng</a:t>
            </a:r>
            <a:r>
              <a:rPr lang="en-US" dirty="0" smtClean="0"/>
              <a:t>, </a:t>
            </a:r>
            <a:r>
              <a:rPr lang="en-US" dirty="0" err="1" smtClean="0"/>
              <a:t>dầu</a:t>
            </a:r>
            <a:r>
              <a:rPr lang="en-US" dirty="0" smtClean="0"/>
              <a:t> </a:t>
            </a:r>
            <a:r>
              <a:rPr lang="en-US" dirty="0" err="1" smtClean="0"/>
              <a:t>nhờn</a:t>
            </a:r>
            <a:r>
              <a:rPr lang="en-US" dirty="0" smtClean="0"/>
              <a:t>: </a:t>
            </a:r>
            <a:r>
              <a:rPr lang="vi-VN" dirty="0" smtClean="0"/>
              <a:t>làm </a:t>
            </a:r>
            <a:r>
              <a:rPr lang="vi-VN" dirty="0"/>
              <a:t>biến dạng, đào hố đốt và </a:t>
            </a:r>
            <a:r>
              <a:rPr lang="vi-VN" dirty="0" smtClean="0"/>
              <a:t>l</a:t>
            </a:r>
            <a:r>
              <a:rPr lang="en-US" dirty="0" smtClean="0"/>
              <a:t>ấ</a:t>
            </a:r>
            <a:r>
              <a:rPr lang="vi-VN" dirty="0" smtClean="0"/>
              <a:t>p </a:t>
            </a:r>
            <a:r>
              <a:rPr lang="vi-VN" dirty="0"/>
              <a:t>đất</a:t>
            </a:r>
            <a:endParaRPr lang="en-US" dirty="0"/>
          </a:p>
        </p:txBody>
      </p:sp>
      <p:sp>
        <p:nvSpPr>
          <p:cNvPr id="2" name="AutoShape 4" descr="Tiêu hủy trên 1,3 tấn thực phẩm có nguy cơ gây hại đến sức khỏe người d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Tiêu hủy trên 1,3 tấn thực phẩm có nguy cơ gây hại đến sức khỏe người dù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124744"/>
            <a:ext cx="8360097" cy="496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80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4256</TotalTime>
  <Words>5960</Words>
  <Application>Microsoft Office PowerPoint</Application>
  <PresentationFormat>On-screen Show (4:3)</PresentationFormat>
  <Paragraphs>279</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chính sách về quản lý và tiêu hủy hàng giả, hàng kém chất lượng gắn với mục tiêu bảo vệ môi trường một số quốc gia trên thế giới</vt:lpstr>
      <vt:lpstr>chính sách về quản lý và tiêu hủy hàng giả, hàng kém chất lượng gắn với mục tiêu bảo vệ môi trường một số quốc gia trên thế giới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Thanh Ngo Duc</cp:lastModifiedBy>
  <cp:revision>334</cp:revision>
  <cp:lastPrinted>2022-11-10T03:28:27Z</cp:lastPrinted>
  <dcterms:created xsi:type="dcterms:W3CDTF">2017-09-11T01:08:21Z</dcterms:created>
  <dcterms:modified xsi:type="dcterms:W3CDTF">2023-03-27T01:59:45Z</dcterms:modified>
</cp:coreProperties>
</file>