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741" r:id="rId1"/>
  </p:sldMasterIdLst>
  <p:notesMasterIdLst>
    <p:notesMasterId r:id="rId33"/>
  </p:notesMasterIdLst>
  <p:handoutMasterIdLst>
    <p:handoutMasterId r:id="rId34"/>
  </p:handoutMasterIdLst>
  <p:sldIdLst>
    <p:sldId id="387" r:id="rId2"/>
    <p:sldId id="401" r:id="rId3"/>
    <p:sldId id="480" r:id="rId4"/>
    <p:sldId id="498" r:id="rId5"/>
    <p:sldId id="499" r:id="rId6"/>
    <p:sldId id="500" r:id="rId7"/>
    <p:sldId id="501" r:id="rId8"/>
    <p:sldId id="502" r:id="rId9"/>
    <p:sldId id="503" r:id="rId10"/>
    <p:sldId id="504" r:id="rId11"/>
    <p:sldId id="505" r:id="rId12"/>
    <p:sldId id="506" r:id="rId13"/>
    <p:sldId id="507" r:id="rId14"/>
    <p:sldId id="508" r:id="rId15"/>
    <p:sldId id="509" r:id="rId16"/>
    <p:sldId id="510" r:id="rId17"/>
    <p:sldId id="511" r:id="rId18"/>
    <p:sldId id="512" r:id="rId19"/>
    <p:sldId id="513" r:id="rId20"/>
    <p:sldId id="514" r:id="rId21"/>
    <p:sldId id="515" r:id="rId22"/>
    <p:sldId id="516" r:id="rId23"/>
    <p:sldId id="517" r:id="rId24"/>
    <p:sldId id="518" r:id="rId25"/>
    <p:sldId id="520" r:id="rId26"/>
    <p:sldId id="521" r:id="rId27"/>
    <p:sldId id="519" r:id="rId28"/>
    <p:sldId id="522" r:id="rId29"/>
    <p:sldId id="523" r:id="rId30"/>
    <p:sldId id="446" r:id="rId31"/>
    <p:sldId id="497"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66FF"/>
    <a:srgbClr val="FFFFFF"/>
    <a:srgbClr val="CC3300"/>
    <a:srgbClr val="FF3300"/>
    <a:srgbClr val="00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2057" autoAdjust="0"/>
  </p:normalViewPr>
  <p:slideViewPr>
    <p:cSldViewPr>
      <p:cViewPr varScale="1">
        <p:scale>
          <a:sx n="80" d="100"/>
          <a:sy n="80" d="100"/>
        </p:scale>
        <p:origin x="12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BB08BB4-20F4-489D-9F0B-97E7999BAB2C}" type="slidenum">
              <a:rPr lang="en-US"/>
              <a:pPr>
                <a:defRPr/>
              </a:pPr>
              <a:t>‹#›</a:t>
            </a:fld>
            <a:endParaRPr lang="en-US"/>
          </a:p>
        </p:txBody>
      </p:sp>
    </p:spTree>
    <p:extLst>
      <p:ext uri="{BB962C8B-B14F-4D97-AF65-F5344CB8AC3E}">
        <p14:creationId xmlns:p14="http://schemas.microsoft.com/office/powerpoint/2010/main" val="3220314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4588"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074CC99-7FE2-4FE8-8AB7-625875EA9220}" type="slidenum">
              <a:rPr lang="en-US"/>
              <a:pPr>
                <a:defRPr/>
              </a:pPr>
              <a:t>‹#›</a:t>
            </a:fld>
            <a:endParaRPr lang="en-US"/>
          </a:p>
        </p:txBody>
      </p:sp>
    </p:spTree>
    <p:extLst>
      <p:ext uri="{BB962C8B-B14F-4D97-AF65-F5344CB8AC3E}">
        <p14:creationId xmlns:p14="http://schemas.microsoft.com/office/powerpoint/2010/main" val="3296234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44588" y="685800"/>
            <a:ext cx="4572000" cy="3429000"/>
          </a:xfrm>
          <a:ln/>
        </p:spPr>
      </p:sp>
      <p:sp>
        <p:nvSpPr>
          <p:cNvPr id="25603"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681729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19</a:t>
            </a:fld>
            <a:endParaRPr lang="en-US"/>
          </a:p>
        </p:txBody>
      </p:sp>
    </p:spTree>
    <p:extLst>
      <p:ext uri="{BB962C8B-B14F-4D97-AF65-F5344CB8AC3E}">
        <p14:creationId xmlns:p14="http://schemas.microsoft.com/office/powerpoint/2010/main" val="862627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20</a:t>
            </a:fld>
            <a:endParaRPr lang="en-US"/>
          </a:p>
        </p:txBody>
      </p:sp>
    </p:spTree>
    <p:extLst>
      <p:ext uri="{BB962C8B-B14F-4D97-AF65-F5344CB8AC3E}">
        <p14:creationId xmlns:p14="http://schemas.microsoft.com/office/powerpoint/2010/main" val="3800549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21</a:t>
            </a:fld>
            <a:endParaRPr lang="en-US"/>
          </a:p>
        </p:txBody>
      </p:sp>
    </p:spTree>
    <p:extLst>
      <p:ext uri="{BB962C8B-B14F-4D97-AF65-F5344CB8AC3E}">
        <p14:creationId xmlns:p14="http://schemas.microsoft.com/office/powerpoint/2010/main" val="2291205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22</a:t>
            </a:fld>
            <a:endParaRPr lang="en-US"/>
          </a:p>
        </p:txBody>
      </p:sp>
    </p:spTree>
    <p:extLst>
      <p:ext uri="{BB962C8B-B14F-4D97-AF65-F5344CB8AC3E}">
        <p14:creationId xmlns:p14="http://schemas.microsoft.com/office/powerpoint/2010/main" val="171756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23</a:t>
            </a:fld>
            <a:endParaRPr lang="en-US"/>
          </a:p>
        </p:txBody>
      </p:sp>
    </p:spTree>
    <p:extLst>
      <p:ext uri="{BB962C8B-B14F-4D97-AF65-F5344CB8AC3E}">
        <p14:creationId xmlns:p14="http://schemas.microsoft.com/office/powerpoint/2010/main" val="630531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24</a:t>
            </a:fld>
            <a:endParaRPr lang="en-US"/>
          </a:p>
        </p:txBody>
      </p:sp>
    </p:spTree>
    <p:extLst>
      <p:ext uri="{BB962C8B-B14F-4D97-AF65-F5344CB8AC3E}">
        <p14:creationId xmlns:p14="http://schemas.microsoft.com/office/powerpoint/2010/main" val="2337338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25</a:t>
            </a:fld>
            <a:endParaRPr lang="en-US"/>
          </a:p>
        </p:txBody>
      </p:sp>
    </p:spTree>
    <p:extLst>
      <p:ext uri="{BB962C8B-B14F-4D97-AF65-F5344CB8AC3E}">
        <p14:creationId xmlns:p14="http://schemas.microsoft.com/office/powerpoint/2010/main" val="368490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26</a:t>
            </a:fld>
            <a:endParaRPr lang="en-US"/>
          </a:p>
        </p:txBody>
      </p:sp>
    </p:spTree>
    <p:extLst>
      <p:ext uri="{BB962C8B-B14F-4D97-AF65-F5344CB8AC3E}">
        <p14:creationId xmlns:p14="http://schemas.microsoft.com/office/powerpoint/2010/main" val="243994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27</a:t>
            </a:fld>
            <a:endParaRPr lang="en-US"/>
          </a:p>
        </p:txBody>
      </p:sp>
    </p:spTree>
    <p:extLst>
      <p:ext uri="{BB962C8B-B14F-4D97-AF65-F5344CB8AC3E}">
        <p14:creationId xmlns:p14="http://schemas.microsoft.com/office/powerpoint/2010/main" val="12167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28</a:t>
            </a:fld>
            <a:endParaRPr lang="en-US"/>
          </a:p>
        </p:txBody>
      </p:sp>
    </p:spTree>
    <p:extLst>
      <p:ext uri="{BB962C8B-B14F-4D97-AF65-F5344CB8AC3E}">
        <p14:creationId xmlns:p14="http://schemas.microsoft.com/office/powerpoint/2010/main" val="3974750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44588" y="685800"/>
            <a:ext cx="4572000" cy="3429000"/>
          </a:xfrm>
          <a:ln/>
        </p:spPr>
      </p:sp>
      <p:sp>
        <p:nvSpPr>
          <p:cNvPr id="27651"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469195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29</a:t>
            </a:fld>
            <a:endParaRPr lang="en-US"/>
          </a:p>
        </p:txBody>
      </p:sp>
    </p:spTree>
    <p:extLst>
      <p:ext uri="{BB962C8B-B14F-4D97-AF65-F5344CB8AC3E}">
        <p14:creationId xmlns:p14="http://schemas.microsoft.com/office/powerpoint/2010/main" val="2377370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12</a:t>
            </a:fld>
            <a:endParaRPr lang="en-US"/>
          </a:p>
        </p:txBody>
      </p:sp>
    </p:spTree>
    <p:extLst>
      <p:ext uri="{BB962C8B-B14F-4D97-AF65-F5344CB8AC3E}">
        <p14:creationId xmlns:p14="http://schemas.microsoft.com/office/powerpoint/2010/main" val="76424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13</a:t>
            </a:fld>
            <a:endParaRPr lang="en-US"/>
          </a:p>
        </p:txBody>
      </p:sp>
    </p:spTree>
    <p:extLst>
      <p:ext uri="{BB962C8B-B14F-4D97-AF65-F5344CB8AC3E}">
        <p14:creationId xmlns:p14="http://schemas.microsoft.com/office/powerpoint/2010/main" val="3774494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14</a:t>
            </a:fld>
            <a:endParaRPr lang="en-US"/>
          </a:p>
        </p:txBody>
      </p:sp>
    </p:spTree>
    <p:extLst>
      <p:ext uri="{BB962C8B-B14F-4D97-AF65-F5344CB8AC3E}">
        <p14:creationId xmlns:p14="http://schemas.microsoft.com/office/powerpoint/2010/main" val="213095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15</a:t>
            </a:fld>
            <a:endParaRPr lang="en-US"/>
          </a:p>
        </p:txBody>
      </p:sp>
    </p:spTree>
    <p:extLst>
      <p:ext uri="{BB962C8B-B14F-4D97-AF65-F5344CB8AC3E}">
        <p14:creationId xmlns:p14="http://schemas.microsoft.com/office/powerpoint/2010/main" val="2716665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16</a:t>
            </a:fld>
            <a:endParaRPr lang="en-US"/>
          </a:p>
        </p:txBody>
      </p:sp>
    </p:spTree>
    <p:extLst>
      <p:ext uri="{BB962C8B-B14F-4D97-AF65-F5344CB8AC3E}">
        <p14:creationId xmlns:p14="http://schemas.microsoft.com/office/powerpoint/2010/main" val="3507410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17</a:t>
            </a:fld>
            <a:endParaRPr lang="en-US"/>
          </a:p>
        </p:txBody>
      </p:sp>
    </p:spTree>
    <p:extLst>
      <p:ext uri="{BB962C8B-B14F-4D97-AF65-F5344CB8AC3E}">
        <p14:creationId xmlns:p14="http://schemas.microsoft.com/office/powerpoint/2010/main" val="2942542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pPr>
              <a:defRPr/>
            </a:pPr>
            <a:fld id="{D074CC99-7FE2-4FE8-8AB7-625875EA9220}" type="slidenum">
              <a:rPr lang="en-US" smtClean="0"/>
              <a:pPr>
                <a:defRPr/>
              </a:pPr>
              <a:t>18</a:t>
            </a:fld>
            <a:endParaRPr lang="en-US"/>
          </a:p>
        </p:txBody>
      </p:sp>
    </p:spTree>
    <p:extLst>
      <p:ext uri="{BB962C8B-B14F-4D97-AF65-F5344CB8AC3E}">
        <p14:creationId xmlns:p14="http://schemas.microsoft.com/office/powerpoint/2010/main" val="4092016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Tree>
    <p:extLst>
      <p:ext uri="{BB962C8B-B14F-4D97-AF65-F5344CB8AC3E}">
        <p14:creationId xmlns:p14="http://schemas.microsoft.com/office/powerpoint/2010/main" val="324035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4"/>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684621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545951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4"/>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592292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Tree>
    <p:extLst>
      <p:ext uri="{BB962C8B-B14F-4D97-AF65-F5344CB8AC3E}">
        <p14:creationId xmlns:p14="http://schemas.microsoft.com/office/powerpoint/2010/main" val="12347812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545260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903538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55838597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3296266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201660819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279687067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pp page2"/>
          <p:cNvPicPr preferRelativeResize="0">
            <a:picLocks noChangeArrowheads="1"/>
          </p:cNvPicPr>
          <p:nvPr userDrawn="1"/>
        </p:nvPicPr>
        <p:blipFill rotWithShape="1">
          <a:blip r:embed="rId13">
            <a:extLst>
              <a:ext uri="{28A0092B-C50C-407E-A947-70E740481C1C}">
                <a14:useLocalDpi xmlns:a14="http://schemas.microsoft.com/office/drawing/2010/main" val="0"/>
              </a:ext>
            </a:extLst>
          </a:blip>
          <a:srcRect t="7063"/>
          <a:stretch/>
        </p:blipFill>
        <p:spPr bwMode="auto">
          <a:xfrm>
            <a:off x="3175" y="4"/>
            <a:ext cx="9144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ransition spd="med"/>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189" algn="l" rtl="0" fontAlgn="base">
        <a:spcBef>
          <a:spcPct val="0"/>
        </a:spcBef>
        <a:spcAft>
          <a:spcPct val="0"/>
        </a:spcAft>
        <a:defRPr sz="4000">
          <a:solidFill>
            <a:schemeClr val="tx2"/>
          </a:solidFill>
          <a:latin typeface="Arial" pitchFamily="34" charset="0"/>
        </a:defRPr>
      </a:lvl6pPr>
      <a:lvl7pPr marL="914377" algn="l" rtl="0" fontAlgn="base">
        <a:spcBef>
          <a:spcPct val="0"/>
        </a:spcBef>
        <a:spcAft>
          <a:spcPct val="0"/>
        </a:spcAft>
        <a:defRPr sz="4000">
          <a:solidFill>
            <a:schemeClr val="tx2"/>
          </a:solidFill>
          <a:latin typeface="Arial" pitchFamily="34" charset="0"/>
        </a:defRPr>
      </a:lvl7pPr>
      <a:lvl8pPr marL="1371566" algn="l" rtl="0" fontAlgn="base">
        <a:spcBef>
          <a:spcPct val="0"/>
        </a:spcBef>
        <a:spcAft>
          <a:spcPct val="0"/>
        </a:spcAft>
        <a:defRPr sz="4000">
          <a:solidFill>
            <a:schemeClr val="tx2"/>
          </a:solidFill>
          <a:latin typeface="Arial" pitchFamily="34" charset="0"/>
        </a:defRPr>
      </a:lvl8pPr>
      <a:lvl9pPr marL="1828754" algn="l" rtl="0" fontAlgn="base">
        <a:spcBef>
          <a:spcPct val="0"/>
        </a:spcBef>
        <a:spcAft>
          <a:spcPct val="0"/>
        </a:spcAft>
        <a:defRPr sz="4000">
          <a:solidFill>
            <a:schemeClr val="tx2"/>
          </a:solidFill>
          <a:latin typeface="Arial" pitchFamily="34" charset="0"/>
        </a:defRPr>
      </a:lvl9pPr>
    </p:titleStyle>
    <p:bodyStyle>
      <a:lvl1pPr marL="447663" indent="-447663"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8978" indent="-43972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781" indent="-40321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21" indent="-38575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048" indent="-387341"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237" indent="-387341"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425" indent="-387341"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614" indent="-387341"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803" indent="-387341"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38000"/>
            <a:lum/>
          </a:blip>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1565751" y="286327"/>
            <a:ext cx="61736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vi-VN" b="1" dirty="0">
                <a:solidFill>
                  <a:srgbClr val="800000"/>
                </a:solidFill>
              </a:rPr>
              <a:t>BỘ CÔNG THƯƠNG</a:t>
            </a:r>
            <a:endParaRPr lang="en-US" b="1" dirty="0">
              <a:solidFill>
                <a:srgbClr val="800000"/>
              </a:solidFill>
            </a:endParaRPr>
          </a:p>
        </p:txBody>
      </p:sp>
      <p:sp>
        <p:nvSpPr>
          <p:cNvPr id="2051" name="Text Box 4"/>
          <p:cNvSpPr txBox="1">
            <a:spLocks noChangeArrowheads="1"/>
          </p:cNvSpPr>
          <p:nvPr/>
        </p:nvSpPr>
        <p:spPr bwMode="auto">
          <a:xfrm>
            <a:off x="672749" y="604639"/>
            <a:ext cx="83534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vi-VN" b="1">
                <a:solidFill>
                  <a:srgbClr val="800000"/>
                </a:solidFill>
              </a:rPr>
              <a:t>CỤC KỸ THUẬT AN TOÀN VÀ MÔI TRƯỜNG CÔNG NGHIỆP</a:t>
            </a:r>
            <a:endParaRPr lang="en-US" b="1" dirty="0">
              <a:solidFill>
                <a:srgbClr val="800000"/>
              </a:solidFill>
            </a:endParaRPr>
          </a:p>
        </p:txBody>
      </p:sp>
      <p:sp>
        <p:nvSpPr>
          <p:cNvPr id="2053" name="Text Box 7"/>
          <p:cNvSpPr txBox="1">
            <a:spLocks noChangeArrowheads="1"/>
          </p:cNvSpPr>
          <p:nvPr/>
        </p:nvSpPr>
        <p:spPr bwMode="auto">
          <a:xfrm>
            <a:off x="3275658" y="6253361"/>
            <a:ext cx="25926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vi-VN" sz="1600" b="1" dirty="0"/>
              <a:t>ĐÀ NẴNG</a:t>
            </a:r>
            <a:r>
              <a:rPr lang="en-US" sz="1600" b="1" dirty="0"/>
              <a:t>, 11 - 2023</a:t>
            </a:r>
          </a:p>
        </p:txBody>
      </p:sp>
      <p:sp>
        <p:nvSpPr>
          <p:cNvPr id="6" name="Rectangle 4"/>
          <p:cNvSpPr txBox="1">
            <a:spLocks noChangeArrowheads="1"/>
          </p:cNvSpPr>
          <p:nvPr/>
        </p:nvSpPr>
        <p:spPr bwMode="auto">
          <a:xfrm>
            <a:off x="364377" y="2496970"/>
            <a:ext cx="8415246" cy="168629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a:lstStyle>
          <a:p>
            <a:pPr algn="ctr" eaLnBrk="1" hangingPunct="1">
              <a:lnSpc>
                <a:spcPct val="150000"/>
              </a:lnSpc>
            </a:pPr>
            <a:r>
              <a:rPr lang="vi-VN" sz="2400" b="1" kern="0" dirty="0">
                <a:solidFill>
                  <a:srgbClr val="002060"/>
                </a:solidFill>
              </a:rPr>
              <a:t>MỘT SỐ QUY ĐỊNH VỀ XỬ PHẠT VI PHẠM HÀNH CHÍNH TRONG LĨNH VỰC BẢO VỆ MÔI TRƯỜNG</a:t>
            </a:r>
            <a:r>
              <a:rPr lang="en-US" sz="2400" kern="0" dirty="0">
                <a:solidFill>
                  <a:srgbClr val="002060"/>
                </a:solidFill>
              </a:rPr>
              <a:t> </a:t>
            </a:r>
          </a:p>
        </p:txBody>
      </p:sp>
      <p:cxnSp>
        <p:nvCxnSpPr>
          <p:cNvPr id="3" name="Straight Connector 2"/>
          <p:cNvCxnSpPr/>
          <p:nvPr/>
        </p:nvCxnSpPr>
        <p:spPr bwMode="auto">
          <a:xfrm>
            <a:off x="12636" y="1006991"/>
            <a:ext cx="9145016" cy="0"/>
          </a:xfrm>
          <a:prstGeom prst="line">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A84A5D3B-4BCF-42BA-B3A0-1275EFABEE4F}"/>
              </a:ext>
            </a:extLst>
          </p:cNvPr>
          <p:cNvPicPr>
            <a:picLocks noChangeAspect="1"/>
          </p:cNvPicPr>
          <p:nvPr/>
        </p:nvPicPr>
        <p:blipFill>
          <a:blip r:embed="rId4"/>
          <a:stretch>
            <a:fillRect/>
          </a:stretch>
        </p:blipFill>
        <p:spPr>
          <a:xfrm>
            <a:off x="143077" y="212582"/>
            <a:ext cx="1404589" cy="719001"/>
          </a:xfrm>
          <a:prstGeom prst="rect">
            <a:avLst/>
          </a:prstGeom>
        </p:spPr>
      </p:pic>
    </p:spTree>
  </p:cSld>
  <p:clrMapOvr>
    <a:masterClrMapping/>
  </p:clrMapOvr>
  <p:transition spd="slow">
    <p:cover dir="d"/>
    <p:sndAc>
      <p:end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 </a:t>
            </a:r>
            <a:r>
              <a:rPr lang="vi-VN" b="1" dirty="0">
                <a:solidFill>
                  <a:srgbClr val="008000"/>
                </a:solidFill>
              </a:rPr>
              <a:t>Hình thức, mức xử phạt</a:t>
            </a:r>
            <a:endParaRPr lang="en-US" b="1" dirty="0">
              <a:solidFill>
                <a:srgbClr val="008000"/>
              </a:solidFill>
            </a:endParaRPr>
          </a:p>
        </p:txBody>
      </p:sp>
      <p:sp>
        <p:nvSpPr>
          <p:cNvPr id="5" name="Rectangle 4"/>
          <p:cNvSpPr>
            <a:spLocks noChangeArrowheads="1"/>
          </p:cNvSpPr>
          <p:nvPr/>
        </p:nvSpPr>
        <p:spPr bwMode="auto">
          <a:xfrm>
            <a:off x="430466" y="1933653"/>
            <a:ext cx="8283067" cy="336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Hình thức xử phạt chính:</a:t>
            </a:r>
          </a:p>
          <a:p>
            <a:pPr algn="just" defTabSz="265113">
              <a:lnSpc>
                <a:spcPct val="150000"/>
              </a:lnSpc>
              <a:defRPr/>
            </a:pPr>
            <a:r>
              <a:rPr lang="vi-VN" dirty="0"/>
              <a:t>	+ </a:t>
            </a:r>
            <a:r>
              <a:rPr lang="vi-VN" dirty="0">
                <a:effectLst/>
                <a:latin typeface="Arial" panose="020B0604020202020204" pitchFamily="34" charset="0"/>
              </a:rPr>
              <a:t>Cảnh cáo;</a:t>
            </a:r>
          </a:p>
          <a:p>
            <a:pPr algn="just" defTabSz="265113">
              <a:lnSpc>
                <a:spcPct val="150000"/>
              </a:lnSpc>
              <a:defRPr/>
            </a:pPr>
            <a:r>
              <a:rPr lang="vi-VN" dirty="0"/>
              <a:t>	+ </a:t>
            </a:r>
            <a:r>
              <a:rPr lang="vi-VN" dirty="0">
                <a:effectLst/>
                <a:latin typeface="Arial" panose="020B0604020202020204" pitchFamily="34" charset="0"/>
              </a:rPr>
              <a:t>Phạt tiền: Tối đa là 1 tỷ đối với cá nhân, 2 tỷ đối với tổ chức (mức quy định tại Nghị định áp dụng đối với cá nhân).</a:t>
            </a:r>
          </a:p>
          <a:p>
            <a:pPr marL="285750" indent="-285750" algn="just" defTabSz="265113">
              <a:lnSpc>
                <a:spcPct val="150000"/>
              </a:lnSpc>
              <a:buFontTx/>
              <a:buChar char="-"/>
              <a:defRPr/>
            </a:pPr>
            <a:r>
              <a:rPr lang="vi-VN" dirty="0">
                <a:effectLst/>
                <a:latin typeface="Arial" panose="020B0604020202020204" pitchFamily="34" charset="0"/>
              </a:rPr>
              <a:t>Hình thức phạt bổ sung:</a:t>
            </a:r>
          </a:p>
          <a:p>
            <a:pPr algn="just" defTabSz="265113">
              <a:lnSpc>
                <a:spcPct val="150000"/>
              </a:lnSpc>
              <a:defRPr/>
            </a:pPr>
            <a:r>
              <a:rPr lang="vi-VN" dirty="0"/>
              <a:t>	+ Tước quyền sử dụng giấy phép, đình chỉ hoạt động có thời hạn;</a:t>
            </a:r>
          </a:p>
          <a:p>
            <a:pPr algn="just" defTabSz="265113">
              <a:lnSpc>
                <a:spcPct val="150000"/>
              </a:lnSpc>
              <a:defRPr/>
            </a:pPr>
            <a:r>
              <a:rPr lang="vi-VN" dirty="0">
                <a:effectLst/>
                <a:latin typeface="Arial" panose="020B0604020202020204" pitchFamily="34" charset="0"/>
              </a:rPr>
              <a:t>	+ Tịch thu </a:t>
            </a:r>
            <a:r>
              <a:rPr lang="vi-VN" b="0" i="0" dirty="0">
                <a:solidFill>
                  <a:srgbClr val="000000"/>
                </a:solidFill>
                <a:effectLst/>
                <a:latin typeface="Arial" panose="020B0604020202020204" pitchFamily="34" charset="0"/>
              </a:rPr>
              <a:t>tang vật, phương tiện vi phạm hành chính.</a:t>
            </a:r>
          </a:p>
          <a:p>
            <a:pPr algn="just" defTabSz="265113">
              <a:lnSpc>
                <a:spcPct val="150000"/>
              </a:lnSpc>
              <a:defRPr/>
            </a:pPr>
            <a:r>
              <a:rPr lang="vi-VN" dirty="0">
                <a:solidFill>
                  <a:srgbClr val="000000"/>
                </a:solidFill>
              </a:rPr>
              <a:t>-</a:t>
            </a:r>
            <a:r>
              <a:rPr lang="vi-VN" dirty="0"/>
              <a:t>	Buộc khắc phục hậu quả (14 hình thức).</a:t>
            </a:r>
            <a:endParaRPr lang="vi-VN" dirty="0">
              <a:effectLst/>
              <a:latin typeface="Arial" panose="020B0604020202020204" pitchFamily="34" charset="0"/>
            </a:endParaRPr>
          </a:p>
        </p:txBody>
      </p:sp>
    </p:spTree>
    <p:extLst>
      <p:ext uri="{BB962C8B-B14F-4D97-AF65-F5344CB8AC3E}">
        <p14:creationId xmlns:p14="http://schemas.microsoft.com/office/powerpoint/2010/main" val="196271171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ThờI hiệu xử phạt</a:t>
            </a:r>
            <a:endParaRPr lang="en-US" b="1" dirty="0">
              <a:solidFill>
                <a:srgbClr val="008000"/>
              </a:solidFill>
            </a:endParaRPr>
          </a:p>
        </p:txBody>
      </p:sp>
      <p:sp>
        <p:nvSpPr>
          <p:cNvPr id="5" name="Rectangle 4"/>
          <p:cNvSpPr>
            <a:spLocks noChangeArrowheads="1"/>
          </p:cNvSpPr>
          <p:nvPr/>
        </p:nvSpPr>
        <p:spPr bwMode="auto">
          <a:xfrm>
            <a:off x="465397" y="2079177"/>
            <a:ext cx="8283067" cy="378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Thời hiệu xử phạt là 02 năm.</a:t>
            </a:r>
          </a:p>
          <a:p>
            <a:pPr marL="285744" indent="-285744" algn="just">
              <a:lnSpc>
                <a:spcPct val="150000"/>
              </a:lnSpc>
              <a:buFontTx/>
              <a:buChar char="-"/>
              <a:defRPr/>
            </a:pPr>
            <a:r>
              <a:rPr lang="vi-VN" dirty="0"/>
              <a:t>Tùy từng hành vi, thời hiệu được t</a:t>
            </a:r>
            <a:r>
              <a:rPr lang="vi-VN" dirty="0">
                <a:effectLst/>
                <a:latin typeface="Arial" panose="020B0604020202020204" pitchFamily="34" charset="0"/>
              </a:rPr>
              <a:t>ính từ thời điểm sau:</a:t>
            </a:r>
          </a:p>
          <a:p>
            <a:pPr algn="just" defTabSz="265113">
              <a:lnSpc>
                <a:spcPct val="150000"/>
              </a:lnSpc>
              <a:defRPr/>
            </a:pPr>
            <a:r>
              <a:rPr lang="vi-VN" dirty="0">
                <a:effectLst/>
                <a:latin typeface="Arial" panose="020B0604020202020204" pitchFamily="34" charset="0"/>
              </a:rPr>
              <a:t>	+ Người có thẩm quyền thi hành công vụ phát hiện hành vi vi phạm (hành vi đang thực hiện);</a:t>
            </a:r>
          </a:p>
          <a:p>
            <a:pPr algn="just" defTabSz="265113">
              <a:lnSpc>
                <a:spcPct val="150000"/>
              </a:lnSpc>
              <a:defRPr/>
            </a:pPr>
            <a:r>
              <a:rPr lang="vi-VN" dirty="0"/>
              <a:t>	+ Tổ chức, cá nhân phải công khai thông tin hoặc phải nộp báo cáo định kỳ theo quy định</a:t>
            </a:r>
            <a:r>
              <a:rPr lang="vi-VN" dirty="0">
                <a:effectLst/>
                <a:latin typeface="Arial" panose="020B0604020202020204" pitchFamily="34" charset="0"/>
              </a:rPr>
              <a:t> (hành vi đang thực hiện);</a:t>
            </a:r>
            <a:endParaRPr lang="vi-VN" dirty="0"/>
          </a:p>
          <a:p>
            <a:pPr algn="just" defTabSz="265113">
              <a:lnSpc>
                <a:spcPct val="150000"/>
              </a:lnSpc>
              <a:defRPr/>
            </a:pPr>
            <a:r>
              <a:rPr lang="vi-VN" dirty="0">
                <a:effectLst/>
                <a:latin typeface="Arial" panose="020B0604020202020204" pitchFamily="34" charset="0"/>
              </a:rPr>
              <a:t>	+ Lấy mẫu (hành vi đã kết thúc);</a:t>
            </a:r>
          </a:p>
          <a:p>
            <a:pPr algn="just" defTabSz="265113">
              <a:lnSpc>
                <a:spcPct val="150000"/>
              </a:lnSpc>
              <a:defRPr/>
            </a:pPr>
            <a:r>
              <a:rPr lang="vi-VN" dirty="0"/>
              <a:t>	+ T</a:t>
            </a:r>
            <a:r>
              <a:rPr lang="sv-SE" b="0" i="0" dirty="0">
                <a:solidFill>
                  <a:srgbClr val="000000"/>
                </a:solidFill>
                <a:effectLst/>
                <a:latin typeface="Arial" panose="020B0604020202020204" pitchFamily="34" charset="0"/>
              </a:rPr>
              <a:t>hực hiện xong hành vi vi </a:t>
            </a:r>
            <a:r>
              <a:rPr lang="vi-VN" b="0" i="0" dirty="0">
                <a:solidFill>
                  <a:srgbClr val="000000"/>
                </a:solidFill>
                <a:effectLst/>
                <a:latin typeface="Arial" panose="020B0604020202020204" pitchFamily="34" charset="0"/>
              </a:rPr>
              <a:t>phạm (</a:t>
            </a:r>
            <a:r>
              <a:rPr lang="vi-VN" dirty="0">
                <a:effectLst/>
                <a:latin typeface="Arial" panose="020B0604020202020204" pitchFamily="34" charset="0"/>
              </a:rPr>
              <a:t>hành vi đã kết thúc, </a:t>
            </a:r>
            <a:r>
              <a:rPr lang="vi-VN" b="0" i="0" dirty="0">
                <a:solidFill>
                  <a:srgbClr val="000000"/>
                </a:solidFill>
                <a:effectLst/>
                <a:latin typeface="Arial" panose="020B0604020202020204" pitchFamily="34" charset="0"/>
              </a:rPr>
              <a:t>VD: vứt rác, vệ sinh nơi công cộng).</a:t>
            </a:r>
            <a:endParaRPr lang="vi-VN" dirty="0">
              <a:effectLst/>
              <a:latin typeface="Arial" panose="020B0604020202020204" pitchFamily="34" charset="0"/>
            </a:endParaRPr>
          </a:p>
        </p:txBody>
      </p:sp>
      <p:sp>
        <p:nvSpPr>
          <p:cNvPr id="10" name="Rectangle 9">
            <a:extLst>
              <a:ext uri="{FF2B5EF4-FFF2-40B4-BE49-F238E27FC236}">
                <a16:creationId xmlns:a16="http://schemas.microsoft.com/office/drawing/2014/main" id="{3574D4C1-60D1-9052-DA56-17F2FFDBF178}"/>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124849183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3. </a:t>
            </a:r>
            <a:r>
              <a:rPr lang="vi-VN" b="1" dirty="0">
                <a:solidFill>
                  <a:srgbClr val="008000"/>
                </a:solidFill>
              </a:rPr>
              <a:t>Áp dụng QCVN và thông số môi trường để xử phạt</a:t>
            </a:r>
            <a:endParaRPr lang="en-US" b="1" dirty="0">
              <a:solidFill>
                <a:srgbClr val="008000"/>
              </a:solidFill>
            </a:endParaRPr>
          </a:p>
        </p:txBody>
      </p:sp>
      <p:sp>
        <p:nvSpPr>
          <p:cNvPr id="5" name="Rectangle 4"/>
          <p:cNvSpPr>
            <a:spLocks noChangeArrowheads="1"/>
          </p:cNvSpPr>
          <p:nvPr/>
        </p:nvSpPr>
        <p:spPr bwMode="auto">
          <a:xfrm>
            <a:off x="465397" y="1913825"/>
            <a:ext cx="8283067" cy="461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Áp dụng quy chuẩn quốc gia (QCVN), nếu có quy chuẩn địa phương (QCĐP) thì áp dụng QCĐP.</a:t>
            </a:r>
          </a:p>
          <a:p>
            <a:pPr marL="285744" indent="-285744" algn="just">
              <a:lnSpc>
                <a:spcPct val="150000"/>
              </a:lnSpc>
              <a:buFontTx/>
              <a:buChar char="-"/>
              <a:defRPr/>
            </a:pPr>
            <a:r>
              <a:rPr lang="vi-VN" dirty="0">
                <a:effectLst/>
                <a:latin typeface="Arial" panose="020B0604020202020204" pitchFamily="34" charset="0"/>
              </a:rPr>
              <a:t>Số lần vượt quy chuẩn là </a:t>
            </a:r>
            <a:r>
              <a:rPr lang="vi-VN" b="1" i="0" dirty="0">
                <a:solidFill>
                  <a:srgbClr val="000000"/>
                </a:solidFill>
                <a:effectLst/>
                <a:latin typeface="Arial" panose="020B0604020202020204" pitchFamily="34" charset="0"/>
              </a:rPr>
              <a:t>giá trị cao nhất </a:t>
            </a:r>
            <a:r>
              <a:rPr lang="vi-VN" b="0" i="0" dirty="0">
                <a:solidFill>
                  <a:srgbClr val="000000"/>
                </a:solidFill>
                <a:effectLst/>
                <a:latin typeface="Arial" panose="020B0604020202020204" pitchFamily="34" charset="0"/>
              </a:rPr>
              <a:t>được xác định trên cơ sở lấy kết quả phân tích của một trong các thông số trong chất thải chia cho giá trị tối đa cho phép của thông số đó trong quy chuẩn.</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Nếu đồng thời vi phạm xả thải các thông số môi trường thông thường và nguy hại thì chọn thông số có mức phạt cao nhất, nếu mức phạt bằng nhau thì chọn thông số nguy hại để xác định hành vi.</a:t>
            </a:r>
          </a:p>
          <a:p>
            <a:pPr marL="285744" indent="-285744" algn="just">
              <a:lnSpc>
                <a:spcPct val="150000"/>
              </a:lnSpc>
              <a:buFontTx/>
              <a:buChar char="-"/>
              <a:defRPr/>
            </a:pPr>
            <a:r>
              <a:rPr lang="vi-VN" dirty="0"/>
              <a:t>Các thông số khác trong cùng mẫu chất thải nếu vượt quy chuẩn </a:t>
            </a:r>
            <a:r>
              <a:rPr lang="vi-VN" b="0" i="0" dirty="0">
                <a:solidFill>
                  <a:srgbClr val="000000"/>
                </a:solidFill>
                <a:effectLst/>
                <a:latin typeface="Arial" panose="020B0604020202020204" pitchFamily="34" charset="0"/>
              </a:rPr>
              <a:t>sẽ bị phạt tăng thêm từ 10% đến 50%, nhưng không vượt quá mức phạt tối đa.</a:t>
            </a:r>
          </a:p>
          <a:p>
            <a:pPr marL="285744" indent="-285744" algn="just">
              <a:lnSpc>
                <a:spcPct val="150000"/>
              </a:lnSpc>
              <a:buFontTx/>
              <a:buChar char="-"/>
              <a:defRPr/>
            </a:pPr>
            <a:r>
              <a:rPr lang="vi-VN" dirty="0">
                <a:solidFill>
                  <a:srgbClr val="000000"/>
                </a:solidFill>
              </a:rPr>
              <a:t>Nếu có nhiều điểm xả vượt quy chuẩn thì bị phạt theo từng điểm xả.</a:t>
            </a:r>
            <a:r>
              <a:rPr lang="vi-VN" dirty="0"/>
              <a:t>	</a:t>
            </a:r>
            <a:endParaRPr lang="vi-VN" dirty="0">
              <a:effectLst/>
              <a:latin typeface="Arial" panose="020B0604020202020204" pitchFamily="34" charset="0"/>
            </a:endParaRPr>
          </a:p>
        </p:txBody>
      </p:sp>
      <p:sp>
        <p:nvSpPr>
          <p:cNvPr id="8" name="Rectangle 7">
            <a:extLst>
              <a:ext uri="{FF2B5EF4-FFF2-40B4-BE49-F238E27FC236}">
                <a16:creationId xmlns:a16="http://schemas.microsoft.com/office/drawing/2014/main" id="{E986AEE6-2BD4-4155-731D-BEA7508DF3B1}"/>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28768717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4. </a:t>
            </a:r>
            <a:r>
              <a:rPr lang="vi-VN" b="1" dirty="0">
                <a:solidFill>
                  <a:srgbClr val="008000"/>
                </a:solidFill>
              </a:rPr>
              <a:t>Sử dụng kết quả từ các thiết bị phát hiện vi phạm</a:t>
            </a:r>
            <a:endParaRPr lang="en-US" b="1" dirty="0">
              <a:solidFill>
                <a:srgbClr val="008000"/>
              </a:solidFill>
            </a:endParaRPr>
          </a:p>
        </p:txBody>
      </p:sp>
      <p:sp>
        <p:nvSpPr>
          <p:cNvPr id="5" name="Rectangle 4"/>
          <p:cNvSpPr>
            <a:spLocks noChangeArrowheads="1"/>
          </p:cNvSpPr>
          <p:nvPr/>
        </p:nvSpPr>
        <p:spPr bwMode="auto">
          <a:xfrm>
            <a:off x="465397" y="1723389"/>
            <a:ext cx="8283067" cy="4992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200000"/>
              </a:lnSpc>
              <a:buFontTx/>
              <a:buChar char="-"/>
              <a:defRPr/>
            </a:pPr>
            <a:r>
              <a:rPr lang="vi-VN" dirty="0">
                <a:effectLst/>
                <a:latin typeface="Arial" panose="020B0604020202020204" pitchFamily="34" charset="0"/>
              </a:rPr>
              <a:t>Việc sử dụng thiết bị, phương tiện và kết quả thu được phải tuân thủ theo quy định của Chính phủ (Nghị định </a:t>
            </a:r>
            <a:r>
              <a:rPr lang="vi-VN" b="0" i="0" dirty="0">
                <a:solidFill>
                  <a:srgbClr val="000000"/>
                </a:solidFill>
                <a:effectLst/>
                <a:latin typeface="Arial" panose="020B0604020202020204" pitchFamily="34" charset="0"/>
              </a:rPr>
              <a:t>135/2021/NĐ-CP)</a:t>
            </a:r>
            <a:r>
              <a:rPr lang="vi-VN" dirty="0">
                <a:effectLst/>
                <a:latin typeface="Arial" panose="020B0604020202020204" pitchFamily="34" charset="0"/>
              </a:rPr>
              <a:t>.</a:t>
            </a:r>
          </a:p>
          <a:p>
            <a:pPr marL="285744" indent="-285744" algn="just">
              <a:lnSpc>
                <a:spcPct val="200000"/>
              </a:lnSpc>
              <a:buFontTx/>
              <a:buChar char="-"/>
              <a:defRPr/>
            </a:pPr>
            <a:r>
              <a:rPr lang="vi-VN" dirty="0"/>
              <a:t>Được sử dụng kết quả từ các cá nhân, tổ chức sau:</a:t>
            </a:r>
          </a:p>
          <a:p>
            <a:pPr algn="just" defTabSz="265113">
              <a:lnSpc>
                <a:spcPct val="200000"/>
              </a:lnSpc>
              <a:defRPr/>
            </a:pPr>
            <a:r>
              <a:rPr lang="vi-VN" dirty="0">
                <a:effectLst/>
                <a:latin typeface="Arial" panose="020B0604020202020204" pitchFamily="34" charset="0"/>
              </a:rPr>
              <a:t>	+ </a:t>
            </a:r>
            <a:r>
              <a:rPr lang="vi-VN" b="0" i="0" dirty="0">
                <a:solidFill>
                  <a:srgbClr val="000000"/>
                </a:solidFill>
                <a:effectLst/>
                <a:latin typeface="Arial" panose="020B0604020202020204" pitchFamily="34" charset="0"/>
              </a:rPr>
              <a:t>Tổ chức được cấp giấy chứng nhận đủ điều kiện hoạt động dịch vụ quan trắc môi trường (VIMCERTS);</a:t>
            </a:r>
          </a:p>
          <a:p>
            <a:pPr algn="just" defTabSz="265113">
              <a:lnSpc>
                <a:spcPct val="200000"/>
              </a:lnSpc>
              <a:defRPr/>
            </a:pPr>
            <a:r>
              <a:rPr lang="vi-VN" dirty="0">
                <a:solidFill>
                  <a:srgbClr val="000000"/>
                </a:solidFill>
              </a:rPr>
              <a:t>	+ </a:t>
            </a:r>
            <a:r>
              <a:rPr lang="vi-VN" b="0" i="0" dirty="0">
                <a:solidFill>
                  <a:srgbClr val="000000"/>
                </a:solidFill>
                <a:effectLst/>
                <a:latin typeface="Arial" panose="020B0604020202020204" pitchFamily="34" charset="0"/>
              </a:rPr>
              <a:t>Tổ chức giám định, kiểm định, quan trắc môi trường được cơ quan Nhà nước có thẩm quyền thành lập, có đủ năng lực thực hiện và được cơ quan có thẩm quyền chỉ định;</a:t>
            </a:r>
          </a:p>
          <a:p>
            <a:pPr algn="just" defTabSz="265113">
              <a:lnSpc>
                <a:spcPct val="200000"/>
              </a:lnSpc>
              <a:defRPr/>
            </a:pPr>
            <a:r>
              <a:rPr lang="vi-VN" dirty="0">
                <a:solidFill>
                  <a:srgbClr val="000000"/>
                </a:solidFill>
              </a:rPr>
              <a:t>	+ </a:t>
            </a:r>
            <a:r>
              <a:rPr lang="vi-VN" b="0" i="0" dirty="0">
                <a:solidFill>
                  <a:srgbClr val="000000"/>
                </a:solidFill>
                <a:effectLst/>
                <a:latin typeface="Arial" panose="020B0604020202020204" pitchFamily="34" charset="0"/>
              </a:rPr>
              <a:t>Kết quả thu được bằng thiết bị, hệ thống quan trắc tự động, liên tục.</a:t>
            </a:r>
            <a:endParaRPr lang="vi-VN" dirty="0">
              <a:effectLst/>
              <a:latin typeface="Arial" panose="020B0604020202020204" pitchFamily="34" charset="0"/>
            </a:endParaRPr>
          </a:p>
        </p:txBody>
      </p:sp>
      <p:sp>
        <p:nvSpPr>
          <p:cNvPr id="8" name="Rectangle 7">
            <a:extLst>
              <a:ext uri="{FF2B5EF4-FFF2-40B4-BE49-F238E27FC236}">
                <a16:creationId xmlns:a16="http://schemas.microsoft.com/office/drawing/2014/main" id="{7C7EDCED-6105-39AD-0875-2571F9330CF3}"/>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14952707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5. </a:t>
            </a:r>
            <a:r>
              <a:rPr lang="vi-VN" b="1" dirty="0">
                <a:solidFill>
                  <a:srgbClr val="008000"/>
                </a:solidFill>
              </a:rPr>
              <a:t>Nguyên tắc xác định hành vi vi phạm</a:t>
            </a:r>
            <a:endParaRPr lang="en-US" b="1" dirty="0">
              <a:solidFill>
                <a:srgbClr val="008000"/>
              </a:solidFill>
            </a:endParaRPr>
          </a:p>
        </p:txBody>
      </p:sp>
      <p:sp>
        <p:nvSpPr>
          <p:cNvPr id="5" name="Rectangle 4"/>
          <p:cNvSpPr>
            <a:spLocks noChangeArrowheads="1"/>
          </p:cNvSpPr>
          <p:nvPr/>
        </p:nvSpPr>
        <p:spPr bwMode="auto">
          <a:xfrm>
            <a:off x="430466" y="1844824"/>
            <a:ext cx="8283067" cy="461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Đối với các quy định phải thực hiện: Hành vi vi phạm có thể là không thực hiện, thực hiện không đúng, thực hiện không đầy đủ.</a:t>
            </a:r>
          </a:p>
          <a:p>
            <a:pPr marL="285744" indent="-285744" algn="just">
              <a:lnSpc>
                <a:spcPct val="150000"/>
              </a:lnSpc>
              <a:buFontTx/>
              <a:buChar char="-"/>
              <a:defRPr/>
            </a:pPr>
            <a:r>
              <a:rPr lang="vi-VN" dirty="0"/>
              <a:t>Đối với các quy định có thời hạn: Hành vi vi phạm có thể là không thực hiện, không đúng thời hạn.</a:t>
            </a:r>
          </a:p>
          <a:p>
            <a:pPr marL="285744" indent="-285744" algn="just">
              <a:lnSpc>
                <a:spcPct val="150000"/>
              </a:lnSpc>
              <a:buFontTx/>
              <a:buChar char="-"/>
              <a:defRPr/>
            </a:pPr>
            <a:r>
              <a:rPr lang="vi-VN" dirty="0">
                <a:effectLst/>
                <a:latin typeface="Arial" panose="020B0604020202020204" pitchFamily="34" charset="0"/>
              </a:rPr>
              <a:t>Đối với các quy định về chất thải: Hành vi vi phạm là vượt quy chuẩn cho phép, mức độ vi phạm tùy thuộc vào lưu lượng xả thải.</a:t>
            </a:r>
          </a:p>
          <a:p>
            <a:pPr marL="285744" indent="-285744" algn="just">
              <a:lnSpc>
                <a:spcPct val="150000"/>
              </a:lnSpc>
              <a:buFontTx/>
              <a:buChar char="-"/>
              <a:defRPr/>
            </a:pPr>
            <a:r>
              <a:rPr lang="vi-VN" dirty="0"/>
              <a:t>Không hợp tác, gây khó khăn, cản trở hoạt động thanh tra, kiểm tra, xử phạt.</a:t>
            </a:r>
            <a:endParaRPr lang="vi-VN" dirty="0">
              <a:effectLst/>
              <a:latin typeface="Arial" panose="020B0604020202020204" pitchFamily="34" charset="0"/>
            </a:endParaRPr>
          </a:p>
          <a:p>
            <a:pPr marL="285744" indent="-285744" algn="just">
              <a:lnSpc>
                <a:spcPct val="150000"/>
              </a:lnSpc>
              <a:buFontTx/>
              <a:buChar char="-"/>
              <a:defRPr/>
            </a:pPr>
            <a:r>
              <a:rPr lang="vi-VN" dirty="0"/>
              <a:t>Về cơ bản, các hành vi phải đã hoặc đang được thực hiện trên thực tế, không nhất định phải có hậu quả của hành vi (phù hợp với nguyên tắc bảo vệ môi trường là ngăn ngừa). Nếu có hậu quả xảy ra, buộc phải khắc phục hậu quả hoặc tùy tính chất vụ việc, có thể truy cứu trách nhiệm hình sự.</a:t>
            </a:r>
            <a:endParaRPr lang="vi-VN" dirty="0">
              <a:effectLst/>
              <a:latin typeface="Arial" panose="020B0604020202020204" pitchFamily="34" charset="0"/>
            </a:endParaRPr>
          </a:p>
        </p:txBody>
      </p:sp>
      <p:sp>
        <p:nvSpPr>
          <p:cNvPr id="8" name="Rectangle 7">
            <a:extLst>
              <a:ext uri="{FF2B5EF4-FFF2-40B4-BE49-F238E27FC236}">
                <a16:creationId xmlns:a16="http://schemas.microsoft.com/office/drawing/2014/main" id="{FB4D0C04-DE95-9F9E-EC2A-1882FBE17764}"/>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327644620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6. </a:t>
            </a:r>
            <a:r>
              <a:rPr lang="vi-VN" b="1" dirty="0">
                <a:solidFill>
                  <a:srgbClr val="008000"/>
                </a:solidFill>
              </a:rPr>
              <a:t>Nguyên tắc xử phạt</a:t>
            </a:r>
            <a:endParaRPr lang="en-US" b="1" dirty="0">
              <a:solidFill>
                <a:srgbClr val="008000"/>
              </a:solidFill>
            </a:endParaRPr>
          </a:p>
        </p:txBody>
      </p:sp>
      <p:sp>
        <p:nvSpPr>
          <p:cNvPr id="5" name="Rectangle 4"/>
          <p:cNvSpPr>
            <a:spLocks noChangeArrowheads="1"/>
          </p:cNvSpPr>
          <p:nvPr/>
        </p:nvSpPr>
        <p:spPr bwMode="auto">
          <a:xfrm>
            <a:off x="456522" y="1936920"/>
            <a:ext cx="8283067" cy="211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Xác định được hành vi vi phạm có trong Nghị định quy định về xử phạt.</a:t>
            </a:r>
          </a:p>
          <a:p>
            <a:pPr marL="285744" indent="-285744" algn="just">
              <a:lnSpc>
                <a:spcPct val="150000"/>
              </a:lnSpc>
              <a:buFontTx/>
              <a:buChar char="-"/>
              <a:defRPr/>
            </a:pPr>
            <a:r>
              <a:rPr lang="vi-VN" dirty="0">
                <a:effectLst/>
                <a:latin typeface="Arial" panose="020B0604020202020204" pitchFamily="34" charset="0"/>
              </a:rPr>
              <a:t>Xác định được hình thức và mức xử phạt.</a:t>
            </a:r>
          </a:p>
          <a:p>
            <a:pPr marL="285744" indent="-285744" algn="just">
              <a:lnSpc>
                <a:spcPct val="150000"/>
              </a:lnSpc>
              <a:buFontTx/>
              <a:buChar char="-"/>
              <a:defRPr/>
            </a:pPr>
            <a:r>
              <a:rPr lang="vi-VN" dirty="0"/>
              <a:t>Người có thẩm quyền xử phạt có trách nhiệm chứng minh vi phạm.</a:t>
            </a:r>
          </a:p>
          <a:p>
            <a:pPr marL="285744" indent="-285744" algn="just">
              <a:lnSpc>
                <a:spcPct val="150000"/>
              </a:lnSpc>
              <a:buFontTx/>
              <a:buChar char="-"/>
              <a:defRPr/>
            </a:pPr>
            <a:r>
              <a:rPr lang="vi-VN" dirty="0"/>
              <a:t>Cơ sở bị xử phạt có quyền chứng minh không vi phạm.</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Đúng thẩm quyền.</a:t>
            </a:r>
          </a:p>
        </p:txBody>
      </p:sp>
      <p:sp>
        <p:nvSpPr>
          <p:cNvPr id="8" name="Rectangle 7">
            <a:extLst>
              <a:ext uri="{FF2B5EF4-FFF2-40B4-BE49-F238E27FC236}">
                <a16:creationId xmlns:a16="http://schemas.microsoft.com/office/drawing/2014/main" id="{3F1559C9-8003-CC55-6C7D-4A451F9E3249}"/>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236632881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6. </a:t>
            </a:r>
            <a:r>
              <a:rPr lang="vi-VN" b="1" dirty="0">
                <a:solidFill>
                  <a:srgbClr val="008000"/>
                </a:solidFill>
              </a:rPr>
              <a:t>Quy định pháp luật có liên quan</a:t>
            </a:r>
            <a:endParaRPr lang="en-US" b="1" dirty="0">
              <a:solidFill>
                <a:srgbClr val="008000"/>
              </a:solidFill>
            </a:endParaRPr>
          </a:p>
        </p:txBody>
      </p:sp>
      <p:sp>
        <p:nvSpPr>
          <p:cNvPr id="5" name="Rectangle 4"/>
          <p:cNvSpPr>
            <a:spLocks noChangeArrowheads="1"/>
          </p:cNvSpPr>
          <p:nvPr/>
        </p:nvSpPr>
        <p:spPr bwMode="auto">
          <a:xfrm>
            <a:off x="438510" y="1786359"/>
            <a:ext cx="8283067" cy="502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Luật Xử lý vi phạm hành chính và các văn bản hướng dẫn (để xác định nguyên tắc, hành vi, mức độ vi phạm, thẩm quyền, trình tự, thủ tục...).</a:t>
            </a:r>
          </a:p>
          <a:p>
            <a:pPr marL="285744" indent="-285744" algn="just">
              <a:lnSpc>
                <a:spcPct val="150000"/>
              </a:lnSpc>
              <a:buFontTx/>
              <a:buChar char="-"/>
              <a:defRPr/>
            </a:pPr>
            <a:r>
              <a:rPr lang="vi-VN" dirty="0"/>
              <a:t>Luật Thanh tra và các văn bản hướng dẫn (để xác định thẩm quyền, trình tự, thủ tục thanh tra nếu vi phạm được phát hiện thông qua hoạt động thanh tra).</a:t>
            </a:r>
          </a:p>
          <a:p>
            <a:pPr marL="285744" indent="-285744" algn="just">
              <a:lnSpc>
                <a:spcPct val="150000"/>
              </a:lnSpc>
              <a:buFontTx/>
              <a:buChar char="-"/>
              <a:defRPr/>
            </a:pPr>
            <a:r>
              <a:rPr lang="vi-VN" dirty="0"/>
              <a:t>Pháp luật chuyên ngành, bao gồm: Luật Bảo vệ môi trường và các văn bản hướng dẫn, Nghị định quy định về xử phạt hành chính trong lĩnh vực bảo vệ môi trường (để xác định hành vi vi phạm cụ thể và mức độ xử phạt, thẩm quyền xử phạt...).</a:t>
            </a:r>
          </a:p>
          <a:p>
            <a:pPr marL="285744" indent="-285744" algn="just">
              <a:lnSpc>
                <a:spcPct val="150000"/>
              </a:lnSpc>
              <a:buFontTx/>
              <a:buChar char="-"/>
              <a:defRPr/>
            </a:pPr>
            <a:r>
              <a:rPr lang="vi-VN" dirty="0"/>
              <a:t>Luật Khiếu nại (nếu phát hiện và/hoặc chứng minh quyết định xử phạt sai quy định); Luật Tố cáo (nếu phát hiện đoàn thanh tra, người có thẩm quyền xử phạt có dấu hiệu vi phạm pháp luật).</a:t>
            </a:r>
          </a:p>
        </p:txBody>
      </p:sp>
      <p:sp>
        <p:nvSpPr>
          <p:cNvPr id="4" name="Rectangle 3">
            <a:extLst>
              <a:ext uri="{FF2B5EF4-FFF2-40B4-BE49-F238E27FC236}">
                <a16:creationId xmlns:a16="http://schemas.microsoft.com/office/drawing/2014/main" id="{71A5F779-0ABC-BE36-EFA2-30CBB53E10EC}"/>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2</a:t>
            </a:r>
            <a:endParaRPr lang="en-US" b="1" dirty="0">
              <a:solidFill>
                <a:srgbClr val="008000"/>
              </a:solidFill>
            </a:endParaRPr>
          </a:p>
          <a:p>
            <a:pPr algn="ctr">
              <a:spcBef>
                <a:spcPct val="50000"/>
              </a:spcBef>
            </a:pPr>
            <a:r>
              <a:rPr lang="vi-VN" b="1" dirty="0">
                <a:solidFill>
                  <a:srgbClr val="008000"/>
                </a:solidFill>
              </a:rPr>
              <a:t>CÁC QUY ĐỊNH VÀ NGUYÊN TẮC CƠ BẢN</a:t>
            </a:r>
            <a:endParaRPr lang="en-US" b="1" dirty="0">
              <a:solidFill>
                <a:srgbClr val="008000"/>
              </a:solidFill>
            </a:endParaRPr>
          </a:p>
        </p:txBody>
      </p:sp>
    </p:spTree>
    <p:extLst>
      <p:ext uri="{BB962C8B-B14F-4D97-AF65-F5344CB8AC3E}">
        <p14:creationId xmlns:p14="http://schemas.microsoft.com/office/powerpoint/2010/main" val="72462041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 </a:t>
            </a:r>
            <a:r>
              <a:rPr lang="vi-VN" b="1" dirty="0">
                <a:solidFill>
                  <a:srgbClr val="008000"/>
                </a:solidFill>
              </a:rPr>
              <a:t>Vi phạm các quy định về đăng ký môi trường (Điều 9, 14)</a:t>
            </a:r>
            <a:endParaRPr lang="en-US" b="1" dirty="0">
              <a:solidFill>
                <a:srgbClr val="008000"/>
              </a:solidFill>
            </a:endParaRPr>
          </a:p>
        </p:txBody>
      </p:sp>
      <p:sp>
        <p:nvSpPr>
          <p:cNvPr id="5" name="Rectangle 4"/>
          <p:cNvSpPr>
            <a:spLocks noChangeArrowheads="1"/>
          </p:cNvSpPr>
          <p:nvPr/>
        </p:nvSpPr>
        <p:spPr bwMode="auto">
          <a:xfrm>
            <a:off x="447938" y="2041222"/>
            <a:ext cx="8283067" cy="29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02 đối tượng: Dự án, cơ sở phải lập ĐTM và không phải lập ĐTM.</a:t>
            </a:r>
          </a:p>
          <a:p>
            <a:pPr marL="285744" indent="-285744" algn="just">
              <a:lnSpc>
                <a:spcPct val="150000"/>
              </a:lnSpc>
              <a:buFontTx/>
              <a:buChar char="-"/>
              <a:defRPr/>
            </a:pPr>
            <a:r>
              <a:rPr lang="vi-VN" dirty="0"/>
              <a:t>Hành vi vi phạm:</a:t>
            </a:r>
          </a:p>
          <a:p>
            <a:pPr algn="just" defTabSz="265113">
              <a:lnSpc>
                <a:spcPct val="150000"/>
              </a:lnSpc>
              <a:defRPr/>
            </a:pPr>
            <a:r>
              <a:rPr lang="vi-VN" dirty="0"/>
              <a:t>	+ Không thực hiện, thực hiện không đúng, không đầy đủ cam kết;</a:t>
            </a:r>
          </a:p>
          <a:p>
            <a:pPr algn="just" defTabSz="265113">
              <a:lnSpc>
                <a:spcPct val="150000"/>
              </a:lnSpc>
              <a:defRPr/>
            </a:pPr>
            <a:r>
              <a:rPr lang="vi-VN" dirty="0">
                <a:effectLst/>
                <a:latin typeface="Arial" panose="020B0604020202020204" pitchFamily="34" charset="0"/>
              </a:rPr>
              <a:t>	+ Không nộp hoặc nộp không đúng thời hạn đăng ký môi trường.</a:t>
            </a:r>
          </a:p>
          <a:p>
            <a:pPr marL="285744" indent="-285744" algn="just">
              <a:lnSpc>
                <a:spcPct val="150000"/>
              </a:lnSpc>
              <a:buFontTx/>
              <a:buChar char="-"/>
              <a:defRPr/>
            </a:pPr>
            <a:r>
              <a:rPr lang="vi-VN" dirty="0">
                <a:effectLst/>
                <a:latin typeface="Arial" panose="020B0604020202020204" pitchFamily="34" charset="0"/>
              </a:rPr>
              <a:t>Mức phạt cao nhất là 30.000.000 đồng (tùy theo đối tượng và cấp phê duyệt ĐTM).</a:t>
            </a:r>
          </a:p>
          <a:p>
            <a:pPr marL="285744" indent="-285744" algn="just">
              <a:lnSpc>
                <a:spcPct val="150000"/>
              </a:lnSpc>
              <a:buFontTx/>
              <a:buChar char="-"/>
              <a:defRPr/>
            </a:pPr>
            <a:endParaRPr lang="vi-VN" dirty="0"/>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Tree>
    <p:extLst>
      <p:ext uri="{BB962C8B-B14F-4D97-AF65-F5344CB8AC3E}">
        <p14:creationId xmlns:p14="http://schemas.microsoft.com/office/powerpoint/2010/main" val="267411434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Vi phạm các quy định về ĐTM (Điều 10, 13)</a:t>
            </a:r>
            <a:endParaRPr lang="en-US" b="1" dirty="0">
              <a:solidFill>
                <a:srgbClr val="008000"/>
              </a:solidFill>
            </a:endParaRPr>
          </a:p>
        </p:txBody>
      </p:sp>
      <p:sp>
        <p:nvSpPr>
          <p:cNvPr id="5" name="Rectangle 4"/>
          <p:cNvSpPr>
            <a:spLocks noChangeArrowheads="1"/>
          </p:cNvSpPr>
          <p:nvPr/>
        </p:nvSpPr>
        <p:spPr bwMode="auto">
          <a:xfrm>
            <a:off x="422423" y="1699400"/>
            <a:ext cx="8283067" cy="502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02 đối tượng: ĐTM do UBND cấp tỉnh phê duyệt và ĐTM do Bộ TNMT phê duyệt.</a:t>
            </a:r>
          </a:p>
          <a:p>
            <a:pPr marL="285744" indent="-285744" algn="just">
              <a:lnSpc>
                <a:spcPct val="150000"/>
              </a:lnSpc>
              <a:buFontTx/>
              <a:buChar char="-"/>
              <a:defRPr/>
            </a:pPr>
            <a:r>
              <a:rPr lang="vi-VN" dirty="0"/>
              <a:t>Hành vi vi phạm:</a:t>
            </a:r>
          </a:p>
          <a:p>
            <a:pPr algn="just" defTabSz="265113">
              <a:lnSpc>
                <a:spcPct val="150000"/>
              </a:lnSpc>
              <a:defRPr/>
            </a:pPr>
            <a:r>
              <a:rPr lang="vi-VN" dirty="0"/>
              <a:t>	+ Không có, không công khai Báo cáo ĐTM;</a:t>
            </a:r>
          </a:p>
          <a:p>
            <a:pPr algn="just" defTabSz="265113">
              <a:lnSpc>
                <a:spcPct val="150000"/>
              </a:lnSpc>
              <a:defRPr/>
            </a:pPr>
            <a:r>
              <a:rPr lang="vi-VN" dirty="0"/>
              <a:t>	+ Không thông báo kết quả hoàn thành công trình bảo vệ môi trường;</a:t>
            </a:r>
          </a:p>
          <a:p>
            <a:pPr algn="just" defTabSz="265113">
              <a:lnSpc>
                <a:spcPct val="150000"/>
              </a:lnSpc>
              <a:defRPr/>
            </a:pPr>
            <a:r>
              <a:rPr lang="vi-VN" dirty="0"/>
              <a:t>	+ Không điều chỉnh dự án và báo cáo ĐTM phù hợp với Quyết định phê duyệt.</a:t>
            </a:r>
          </a:p>
          <a:p>
            <a:pPr algn="just" defTabSz="265113">
              <a:lnSpc>
                <a:spcPct val="150000"/>
              </a:lnSpc>
              <a:defRPr/>
            </a:pPr>
            <a:r>
              <a:rPr lang="vi-VN" dirty="0">
                <a:effectLst/>
                <a:latin typeface="Arial" panose="020B0604020202020204" pitchFamily="34" charset="0"/>
              </a:rPr>
              <a:t>	+ Không thực hiện, thực hiện không đúng, thực hiện không đầy đủ các nội dung được phê duyệt trong Quyết định.</a:t>
            </a:r>
          </a:p>
          <a:p>
            <a:pPr algn="just" defTabSz="265113">
              <a:lnSpc>
                <a:spcPct val="150000"/>
              </a:lnSpc>
              <a:defRPr/>
            </a:pPr>
            <a:r>
              <a:rPr lang="vi-VN" dirty="0"/>
              <a:t>	+ Không thực hiện, thực hiện không đúng, thực hiện không đầy đủ việc xử lý chất thải, giảm thiểu tác động tiêu cực trong giai đoạn thi công.</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Mức phạt cao nhất là 100.000.000 đồng (tùy theo cấp phê duyệt ĐTM).</a:t>
            </a: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Tree>
    <p:extLst>
      <p:ext uri="{BB962C8B-B14F-4D97-AF65-F5344CB8AC3E}">
        <p14:creationId xmlns:p14="http://schemas.microsoft.com/office/powerpoint/2010/main" val="325192556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3. </a:t>
            </a:r>
            <a:r>
              <a:rPr lang="vi-VN" b="1" dirty="0">
                <a:solidFill>
                  <a:srgbClr val="008000"/>
                </a:solidFill>
              </a:rPr>
              <a:t>Vi phạm các quy định về Giấy phép môi trường (Điều 11, 12, 14)</a:t>
            </a:r>
            <a:endParaRPr lang="en-US" b="1" dirty="0">
              <a:solidFill>
                <a:srgbClr val="008000"/>
              </a:solidFill>
            </a:endParaRPr>
          </a:p>
        </p:txBody>
      </p:sp>
      <p:sp>
        <p:nvSpPr>
          <p:cNvPr id="5" name="Rectangle 4"/>
          <p:cNvSpPr>
            <a:spLocks noChangeArrowheads="1"/>
          </p:cNvSpPr>
          <p:nvPr/>
        </p:nvSpPr>
        <p:spPr bwMode="auto">
          <a:xfrm>
            <a:off x="422423" y="1907148"/>
            <a:ext cx="8283067" cy="461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03 đối tượng: ĐTM do UBND cấp huyện, UBND cấp tỉnh và Bộ TNMT phê duyệt.</a:t>
            </a:r>
          </a:p>
          <a:p>
            <a:pPr marL="285744" indent="-285744" algn="just">
              <a:lnSpc>
                <a:spcPct val="150000"/>
              </a:lnSpc>
              <a:buFontTx/>
              <a:buChar char="-"/>
              <a:defRPr/>
            </a:pPr>
            <a:r>
              <a:rPr lang="vi-VN" dirty="0"/>
              <a:t>Hành vi vi phạm:</a:t>
            </a:r>
          </a:p>
          <a:p>
            <a:pPr algn="just" defTabSz="265113">
              <a:lnSpc>
                <a:spcPct val="150000"/>
              </a:lnSpc>
              <a:defRPr/>
            </a:pPr>
            <a:r>
              <a:rPr lang="vi-VN" dirty="0"/>
              <a:t>	+ Nộp hồ sơ cấp GPMT không đúng thời hạn, không báo cáo khi có thay đổi so với nội dung GPMT;</a:t>
            </a:r>
          </a:p>
          <a:p>
            <a:pPr algn="just" defTabSz="265113">
              <a:lnSpc>
                <a:spcPct val="150000"/>
              </a:lnSpc>
              <a:defRPr/>
            </a:pPr>
            <a:r>
              <a:rPr lang="vi-VN" dirty="0">
                <a:effectLst/>
                <a:latin typeface="Arial" panose="020B0604020202020204" pitchFamily="34" charset="0"/>
              </a:rPr>
              <a:t>	+ Không có, không công khai GPMT;</a:t>
            </a:r>
          </a:p>
          <a:p>
            <a:pPr algn="just" defTabSz="265113">
              <a:lnSpc>
                <a:spcPct val="150000"/>
              </a:lnSpc>
              <a:defRPr/>
            </a:pPr>
            <a:r>
              <a:rPr lang="vi-VN" dirty="0"/>
              <a:t>	</a:t>
            </a:r>
            <a:r>
              <a:rPr lang="vi-VN" dirty="0">
                <a:effectLst/>
                <a:latin typeface="Arial" panose="020B0604020202020204" pitchFamily="34" charset="0"/>
              </a:rPr>
              <a:t>+ Không thực hiện, thực hiện không đúng, thực hiện không đầy đủ các nội dung được cấp phép.</a:t>
            </a:r>
          </a:p>
          <a:p>
            <a:pPr algn="just" defTabSz="265113">
              <a:lnSpc>
                <a:spcPct val="150000"/>
              </a:lnSpc>
              <a:defRPr/>
            </a:pPr>
            <a:r>
              <a:rPr lang="vi-VN" dirty="0"/>
              <a:t>	+ Không thực hiện, thực hiện không đúng, thực hiện không đầy đủ việc xử lý chất thải, giảm thiểu tác động tiêu cực trong giai đoạn vận hành.</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Mức phạt cao nhất là 1.000.000.000 đồng (tùy theo cấp phê duyệt ĐTM).</a:t>
            </a: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Tree>
    <p:extLst>
      <p:ext uri="{BB962C8B-B14F-4D97-AF65-F5344CB8AC3E}">
        <p14:creationId xmlns:p14="http://schemas.microsoft.com/office/powerpoint/2010/main" val="31186514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043608" y="1196755"/>
            <a:ext cx="6984776" cy="3774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1168400">
              <a:defRPr>
                <a:solidFill>
                  <a:schemeClr val="tx1"/>
                </a:solidFill>
                <a:latin typeface="Arial" pitchFamily="34" charset="0"/>
              </a:defRPr>
            </a:lvl1pPr>
            <a:lvl2pPr marL="742950" indent="-285750" defTabSz="1168400">
              <a:defRPr>
                <a:solidFill>
                  <a:schemeClr val="tx1"/>
                </a:solidFill>
                <a:latin typeface="Arial" pitchFamily="34" charset="0"/>
              </a:defRPr>
            </a:lvl2pPr>
            <a:lvl3pPr marL="1143000" indent="-228600" defTabSz="1168400">
              <a:defRPr>
                <a:solidFill>
                  <a:schemeClr val="tx1"/>
                </a:solidFill>
                <a:latin typeface="Arial" pitchFamily="34" charset="0"/>
              </a:defRPr>
            </a:lvl3pPr>
            <a:lvl4pPr marL="1600200" indent="-228600" defTabSz="1168400">
              <a:defRPr>
                <a:solidFill>
                  <a:schemeClr val="tx1"/>
                </a:solidFill>
                <a:latin typeface="Arial" pitchFamily="34" charset="0"/>
              </a:defRPr>
            </a:lvl4pPr>
            <a:lvl5pPr marL="2057400" indent="-228600" defTabSz="1168400">
              <a:defRPr>
                <a:solidFill>
                  <a:schemeClr val="tx1"/>
                </a:solidFill>
                <a:latin typeface="Arial" pitchFamily="34" charset="0"/>
              </a:defRPr>
            </a:lvl5pPr>
            <a:lvl6pPr marL="2514600" indent="-228600" defTabSz="1168400" eaLnBrk="0" fontAlgn="base" hangingPunct="0">
              <a:spcBef>
                <a:spcPct val="0"/>
              </a:spcBef>
              <a:spcAft>
                <a:spcPct val="0"/>
              </a:spcAft>
              <a:defRPr>
                <a:solidFill>
                  <a:schemeClr val="tx1"/>
                </a:solidFill>
                <a:latin typeface="Arial" pitchFamily="34" charset="0"/>
              </a:defRPr>
            </a:lvl6pPr>
            <a:lvl7pPr marL="2971800" indent="-228600" defTabSz="1168400" eaLnBrk="0" fontAlgn="base" hangingPunct="0">
              <a:spcBef>
                <a:spcPct val="0"/>
              </a:spcBef>
              <a:spcAft>
                <a:spcPct val="0"/>
              </a:spcAft>
              <a:defRPr>
                <a:solidFill>
                  <a:schemeClr val="tx1"/>
                </a:solidFill>
                <a:latin typeface="Arial" pitchFamily="34" charset="0"/>
              </a:defRPr>
            </a:lvl7pPr>
            <a:lvl8pPr marL="3429000" indent="-228600" defTabSz="1168400" eaLnBrk="0" fontAlgn="base" hangingPunct="0">
              <a:spcBef>
                <a:spcPct val="0"/>
              </a:spcBef>
              <a:spcAft>
                <a:spcPct val="0"/>
              </a:spcAft>
              <a:defRPr>
                <a:solidFill>
                  <a:schemeClr val="tx1"/>
                </a:solidFill>
                <a:latin typeface="Arial" pitchFamily="34" charset="0"/>
              </a:defRPr>
            </a:lvl8pPr>
            <a:lvl9pPr marL="3886200" indent="-228600" defTabSz="1168400" eaLnBrk="0" fontAlgn="base" hangingPunct="0">
              <a:spcBef>
                <a:spcPct val="0"/>
              </a:spcBef>
              <a:spcAft>
                <a:spcPct val="0"/>
              </a:spcAft>
              <a:defRPr>
                <a:solidFill>
                  <a:schemeClr val="tx1"/>
                </a:solidFill>
                <a:latin typeface="Arial" pitchFamily="34" charset="0"/>
              </a:defRPr>
            </a:lvl9pPr>
          </a:lstStyle>
          <a:p>
            <a:pPr algn="ctr">
              <a:lnSpc>
                <a:spcPct val="170000"/>
              </a:lnSpc>
              <a:spcBef>
                <a:spcPct val="50000"/>
              </a:spcBef>
            </a:pPr>
            <a:r>
              <a:rPr lang="en-US" sz="2000" b="1" dirty="0">
                <a:solidFill>
                  <a:srgbClr val="800000"/>
                </a:solidFill>
              </a:rPr>
              <a:t>NỘI DUNG TRÌNH BÀY:</a:t>
            </a:r>
          </a:p>
          <a:p>
            <a:pPr marL="457189" indent="-457189" algn="just">
              <a:lnSpc>
                <a:spcPct val="170000"/>
              </a:lnSpc>
              <a:spcBef>
                <a:spcPct val="50000"/>
              </a:spcBef>
              <a:buAutoNum type="arabicPeriod"/>
            </a:pPr>
            <a:r>
              <a:rPr lang="vi-VN" sz="2000" b="1" dirty="0">
                <a:solidFill>
                  <a:srgbClr val="008000"/>
                </a:solidFill>
              </a:rPr>
              <a:t>Một số điểm mới về xử phạt VPHC trong lĩnh vực bảo vệ môi trường</a:t>
            </a:r>
          </a:p>
          <a:p>
            <a:pPr marL="457189" indent="-457189" algn="just">
              <a:lnSpc>
                <a:spcPct val="170000"/>
              </a:lnSpc>
              <a:spcBef>
                <a:spcPct val="50000"/>
              </a:spcBef>
              <a:buAutoNum type="arabicPeriod"/>
            </a:pPr>
            <a:r>
              <a:rPr lang="vi-VN" sz="2000" b="1" dirty="0">
                <a:solidFill>
                  <a:srgbClr val="008000"/>
                </a:solidFill>
              </a:rPr>
              <a:t>Các quy định và nguyên tắc cơ bản</a:t>
            </a:r>
          </a:p>
          <a:p>
            <a:pPr marL="457189" indent="-457189" algn="just">
              <a:lnSpc>
                <a:spcPct val="170000"/>
              </a:lnSpc>
              <a:spcBef>
                <a:spcPct val="50000"/>
              </a:spcBef>
              <a:buAutoNum type="arabicPeriod"/>
            </a:pPr>
            <a:r>
              <a:rPr lang="vi-VN" sz="2000" b="1" dirty="0">
                <a:solidFill>
                  <a:srgbClr val="008000"/>
                </a:solidFill>
              </a:rPr>
              <a:t>Các nội dung cần quan tâm</a:t>
            </a:r>
          </a:p>
          <a:p>
            <a:pPr marL="457189" indent="-457189" algn="just">
              <a:lnSpc>
                <a:spcPct val="170000"/>
              </a:lnSpc>
              <a:spcBef>
                <a:spcPct val="50000"/>
              </a:spcBef>
              <a:buAutoNum type="arabicPeriod"/>
            </a:pPr>
            <a:r>
              <a:rPr lang="vi-VN" sz="2000" b="1" dirty="0">
                <a:solidFill>
                  <a:srgbClr val="008000"/>
                </a:solidFill>
              </a:rPr>
              <a:t>Thảo luận</a:t>
            </a:r>
            <a:endParaRPr lang="en-US" sz="2000" b="1" dirty="0">
              <a:solidFill>
                <a:srgbClr val="008000"/>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4. </a:t>
            </a:r>
            <a:r>
              <a:rPr lang="vi-VN" b="1" dirty="0">
                <a:solidFill>
                  <a:srgbClr val="008000"/>
                </a:solidFill>
              </a:rPr>
              <a:t>Vi phạm các quy định về quan trắc môi trường (Điều 16)</a:t>
            </a:r>
            <a:endParaRPr lang="en-US" b="1" dirty="0">
              <a:solidFill>
                <a:srgbClr val="008000"/>
              </a:solidFill>
            </a:endParaRPr>
          </a:p>
        </p:txBody>
      </p:sp>
      <p:sp>
        <p:nvSpPr>
          <p:cNvPr id="5" name="Rectangle 4"/>
          <p:cNvSpPr>
            <a:spLocks noChangeArrowheads="1"/>
          </p:cNvSpPr>
          <p:nvPr/>
        </p:nvSpPr>
        <p:spPr bwMode="auto">
          <a:xfrm>
            <a:off x="422423" y="1844824"/>
            <a:ext cx="8283067" cy="4196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02 đối tượng: Quan trắc tự động, liên tục và Quan trắc định kỳ. Quan trắc định kỳ chia thành 03 cấp phê duyệt (Huyện, Tỉnh, Bộ).</a:t>
            </a:r>
          </a:p>
          <a:p>
            <a:pPr marL="285744" indent="-285744" algn="just">
              <a:lnSpc>
                <a:spcPct val="150000"/>
              </a:lnSpc>
              <a:buFontTx/>
              <a:buChar char="-"/>
              <a:defRPr/>
            </a:pPr>
            <a:r>
              <a:rPr lang="vi-VN" dirty="0"/>
              <a:t>Hành vi vi phạm:</a:t>
            </a:r>
          </a:p>
          <a:p>
            <a:pPr algn="just" defTabSz="265113">
              <a:lnSpc>
                <a:spcPct val="150000"/>
              </a:lnSpc>
              <a:defRPr/>
            </a:pPr>
            <a:r>
              <a:rPr lang="vi-VN" dirty="0"/>
              <a:t>	+ Không lắp đặt; lắp đặt, vận hành không đúng thời hạn, không đầy đủ, không đảm bảo theo quy định; sử dụng, vận hành trang thiết bị không đảm bảo chất lượng.</a:t>
            </a:r>
          </a:p>
          <a:p>
            <a:pPr algn="just" defTabSz="265113">
              <a:lnSpc>
                <a:spcPct val="150000"/>
              </a:lnSpc>
              <a:defRPr/>
            </a:pPr>
            <a:r>
              <a:rPr lang="vi-VN" dirty="0">
                <a:effectLst/>
                <a:latin typeface="Arial" panose="020B0604020202020204" pitchFamily="34" charset="0"/>
              </a:rPr>
              <a:t>	+ Không thực hiện, thực hiện không đúng, thực hiện không đầy đủ các nội dung quan trắc môi trường.</a:t>
            </a:r>
          </a:p>
          <a:p>
            <a:pPr algn="just" defTabSz="265113">
              <a:lnSpc>
                <a:spcPct val="150000"/>
              </a:lnSpc>
              <a:defRPr/>
            </a:pPr>
            <a:r>
              <a:rPr lang="vi-VN" dirty="0"/>
              <a:t>	+ Không bố trí sàn thao tác lấy mẫu.</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Mức phạt cao nhất là 200.000.000 đồng.</a:t>
            </a: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Tree>
    <p:extLst>
      <p:ext uri="{BB962C8B-B14F-4D97-AF65-F5344CB8AC3E}">
        <p14:creationId xmlns:p14="http://schemas.microsoft.com/office/powerpoint/2010/main" val="407466196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5. </a:t>
            </a:r>
            <a:r>
              <a:rPr lang="vi-VN" b="1" dirty="0">
                <a:solidFill>
                  <a:srgbClr val="008000"/>
                </a:solidFill>
              </a:rPr>
              <a:t>Vi phạm các quy định về xả thải (Điều 18-24)</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52552535-29FB-585E-4F90-B396643E6A1A}"/>
              </a:ext>
            </a:extLst>
          </p:cNvPr>
          <p:cNvSpPr>
            <a:spLocks noChangeArrowheads="1"/>
          </p:cNvSpPr>
          <p:nvPr/>
        </p:nvSpPr>
        <p:spPr bwMode="auto">
          <a:xfrm>
            <a:off x="422423" y="1716712"/>
            <a:ext cx="8283067" cy="4992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200000"/>
              </a:lnSpc>
              <a:buFontTx/>
              <a:buChar char="-"/>
              <a:defRPr/>
            </a:pPr>
            <a:r>
              <a:rPr lang="vi-VN" dirty="0">
                <a:effectLst/>
                <a:latin typeface="Arial" panose="020B0604020202020204" pitchFamily="34" charset="0"/>
              </a:rPr>
              <a:t>Có 02 đối tượng: Nước thải và khí thải (thông số thông thường và nguy hại)</a:t>
            </a:r>
          </a:p>
          <a:p>
            <a:pPr marL="285744" indent="-285744" algn="just">
              <a:lnSpc>
                <a:spcPct val="200000"/>
              </a:lnSpc>
              <a:buFontTx/>
              <a:buChar char="-"/>
              <a:defRPr/>
            </a:pPr>
            <a:r>
              <a:rPr lang="vi-VN" dirty="0"/>
              <a:t>Hành vi vi phạm:</a:t>
            </a:r>
          </a:p>
          <a:p>
            <a:pPr algn="just" defTabSz="265113">
              <a:lnSpc>
                <a:spcPct val="200000"/>
              </a:lnSpc>
              <a:defRPr/>
            </a:pPr>
            <a:r>
              <a:rPr lang="vi-VN" dirty="0"/>
              <a:t>	+ Phạt cảnh cáo nếu thải vượt dưới 10% so với QCVN.</a:t>
            </a:r>
          </a:p>
          <a:p>
            <a:pPr algn="just" defTabSz="265113">
              <a:lnSpc>
                <a:spcPct val="200000"/>
              </a:lnSpc>
              <a:defRPr/>
            </a:pPr>
            <a:r>
              <a:rPr lang="vi-VN" dirty="0">
                <a:effectLst/>
                <a:latin typeface="Arial" panose="020B0604020202020204" pitchFamily="34" charset="0"/>
              </a:rPr>
              <a:t>	+ Phạt tiền nếu thải vượt từ 10% trở lên so với QCVN hoặc dưới 10% nhưng tái phạm.</a:t>
            </a:r>
          </a:p>
          <a:p>
            <a:pPr algn="just" defTabSz="265113">
              <a:lnSpc>
                <a:spcPct val="200000"/>
              </a:lnSpc>
              <a:defRPr/>
            </a:pPr>
            <a:r>
              <a:rPr lang="vi-VN" dirty="0"/>
              <a:t>	+ Mức phạt tăng theo lưu lượng xả thải đối với mỗi khung vượt QCVN.</a:t>
            </a:r>
            <a:endParaRPr lang="vi-VN" dirty="0">
              <a:effectLst/>
              <a:latin typeface="Arial" panose="020B0604020202020204" pitchFamily="34" charset="0"/>
            </a:endParaRPr>
          </a:p>
          <a:p>
            <a:pPr marL="285750" indent="-285750" algn="just" defTabSz="265113">
              <a:lnSpc>
                <a:spcPct val="200000"/>
              </a:lnSpc>
              <a:buFontTx/>
              <a:buChar char="-"/>
              <a:defRPr/>
            </a:pPr>
            <a:r>
              <a:rPr lang="vi-VN" dirty="0">
                <a:effectLst/>
                <a:latin typeface="Arial" panose="020B0604020202020204" pitchFamily="34" charset="0"/>
              </a:rPr>
              <a:t>Mức phạt cao nhất là 1.000.000.000 đồng.</a:t>
            </a:r>
          </a:p>
          <a:p>
            <a:pPr marL="285750" indent="-285750" algn="just" defTabSz="265113">
              <a:lnSpc>
                <a:spcPct val="200000"/>
              </a:lnSpc>
              <a:buFontTx/>
              <a:buChar char="-"/>
              <a:defRPr/>
            </a:pPr>
            <a:r>
              <a:rPr lang="vi-VN" dirty="0"/>
              <a:t>Phạt bổ sung: Đình chỉ hoạt động, tước GPMT có thời hạn, buộc khắc phục hậu quả.</a:t>
            </a:r>
            <a:endParaRPr lang="vi-VN" dirty="0">
              <a:effectLst/>
              <a:latin typeface="Arial" panose="020B0604020202020204" pitchFamily="34" charset="0"/>
            </a:endParaRPr>
          </a:p>
        </p:txBody>
      </p:sp>
    </p:spTree>
    <p:extLst>
      <p:ext uri="{BB962C8B-B14F-4D97-AF65-F5344CB8AC3E}">
        <p14:creationId xmlns:p14="http://schemas.microsoft.com/office/powerpoint/2010/main" val="123800485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6. </a:t>
            </a:r>
            <a:r>
              <a:rPr lang="vi-VN" b="1" dirty="0">
                <a:solidFill>
                  <a:srgbClr val="008000"/>
                </a:solidFill>
              </a:rPr>
              <a:t>Vi phạm các quy định về chất thải rắn thông thường (Điều 26)</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41777" y="1844824"/>
            <a:ext cx="8283067" cy="29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03 đối tượng: CTR sinh hoạt và CTRCN thông thường.</a:t>
            </a:r>
          </a:p>
          <a:p>
            <a:pPr marL="285744" indent="-285744" algn="just">
              <a:lnSpc>
                <a:spcPct val="150000"/>
              </a:lnSpc>
              <a:buFontTx/>
              <a:buChar char="-"/>
              <a:defRPr/>
            </a:pPr>
            <a:r>
              <a:rPr lang="vi-VN" dirty="0"/>
              <a:t>Hành vi vi phạm:</a:t>
            </a:r>
          </a:p>
          <a:p>
            <a:pPr algn="just" defTabSz="265113">
              <a:lnSpc>
                <a:spcPct val="150000"/>
              </a:lnSpc>
              <a:defRPr/>
            </a:pPr>
            <a:r>
              <a:rPr lang="vi-VN" dirty="0"/>
              <a:t>	+ Không phân loại tại nguồn; không lưu giữ riêng; lưu giữ không đúng quy định; không ký hợp đồng thu gom, vận chuyển; không có biên bản bàn giao chất thải.</a:t>
            </a:r>
          </a:p>
          <a:p>
            <a:pPr algn="just" defTabSz="265113">
              <a:lnSpc>
                <a:spcPct val="150000"/>
              </a:lnSpc>
              <a:defRPr/>
            </a:pPr>
            <a:r>
              <a:rPr lang="vi-VN" dirty="0">
                <a:effectLst/>
                <a:latin typeface="Arial" panose="020B0604020202020204" pitchFamily="34" charset="0"/>
              </a:rPr>
              <a:t>	+ Tự tái chế, xử lý, đồng xử lý gây ô nhiễm môi trường.</a:t>
            </a:r>
          </a:p>
          <a:p>
            <a:pPr marL="285744" indent="-285744" algn="just">
              <a:lnSpc>
                <a:spcPct val="150000"/>
              </a:lnSpc>
              <a:buFontTx/>
              <a:buChar char="-"/>
              <a:defRPr/>
            </a:pPr>
            <a:r>
              <a:rPr lang="vi-VN" dirty="0">
                <a:effectLst/>
                <a:latin typeface="Arial" panose="020B0604020202020204" pitchFamily="34" charset="0"/>
              </a:rPr>
              <a:t>Mức phạt cao nhất là 50.000.000 đồng.</a:t>
            </a:r>
          </a:p>
        </p:txBody>
      </p:sp>
    </p:spTree>
    <p:extLst>
      <p:ext uri="{BB962C8B-B14F-4D97-AF65-F5344CB8AC3E}">
        <p14:creationId xmlns:p14="http://schemas.microsoft.com/office/powerpoint/2010/main" val="187076009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7. </a:t>
            </a:r>
            <a:r>
              <a:rPr lang="vi-VN" b="1" dirty="0">
                <a:solidFill>
                  <a:srgbClr val="008000"/>
                </a:solidFill>
              </a:rPr>
              <a:t>Vi phạm các quy định về các chất ô nhiễm khó phân hủy (Điều 28)</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22423" y="1864176"/>
            <a:ext cx="8283067" cy="336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effectLst/>
                <a:latin typeface="Arial" panose="020B0604020202020204" pitchFamily="34" charset="0"/>
              </a:rPr>
              <a:t>Có 02 đối tượng: Chất ô nhiễm khó phân hủy (POP) và nguyên liệu, nhiên liệu, vật liệu, sản phẩm, hàng hóa có chứa POP .</a:t>
            </a:r>
          </a:p>
          <a:p>
            <a:pPr marL="285744" indent="-285744" algn="just">
              <a:lnSpc>
                <a:spcPct val="150000"/>
              </a:lnSpc>
              <a:buFontTx/>
              <a:buChar char="-"/>
              <a:defRPr/>
            </a:pPr>
            <a:r>
              <a:rPr lang="vi-VN" dirty="0"/>
              <a:t>Hành vi vi phạm:</a:t>
            </a:r>
          </a:p>
          <a:p>
            <a:pPr algn="just" defTabSz="265113">
              <a:lnSpc>
                <a:spcPct val="150000"/>
              </a:lnSpc>
              <a:defRPr/>
            </a:pPr>
            <a:r>
              <a:rPr lang="vi-VN" dirty="0"/>
              <a:t>	+ Không gửi văn bản thông báo kết quả đánh giá sự phù hợp, tên, khối lượng trước khi đưa ra thị trường hoặc nhập khẩu;</a:t>
            </a:r>
          </a:p>
          <a:p>
            <a:pPr algn="just" defTabSz="265113">
              <a:lnSpc>
                <a:spcPct val="150000"/>
              </a:lnSpc>
              <a:defRPr/>
            </a:pPr>
            <a:r>
              <a:rPr lang="vi-VN" dirty="0">
                <a:effectLst/>
                <a:latin typeface="Arial" panose="020B0604020202020204" pitchFamily="34" charset="0"/>
              </a:rPr>
              <a:t>	+ Không thực hiện, thực hiện không đúng, không đầy đủ các quy định về dán nhãn, công bố thông tin, thu gom, lưu giữ, tiêu hủy.</a:t>
            </a:r>
          </a:p>
          <a:p>
            <a:pPr marL="285744" indent="-285744" algn="just">
              <a:lnSpc>
                <a:spcPct val="150000"/>
              </a:lnSpc>
              <a:buFontTx/>
              <a:buChar char="-"/>
              <a:defRPr/>
            </a:pPr>
            <a:r>
              <a:rPr lang="vi-VN" dirty="0">
                <a:effectLst/>
                <a:latin typeface="Arial" panose="020B0604020202020204" pitchFamily="34" charset="0"/>
              </a:rPr>
              <a:t>Mức phạt cao nhất là 1.000.000.000 đồng.</a:t>
            </a:r>
          </a:p>
        </p:txBody>
      </p:sp>
    </p:spTree>
    <p:extLst>
      <p:ext uri="{BB962C8B-B14F-4D97-AF65-F5344CB8AC3E}">
        <p14:creationId xmlns:p14="http://schemas.microsoft.com/office/powerpoint/2010/main" val="154137843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8. </a:t>
            </a:r>
            <a:r>
              <a:rPr lang="vi-VN" b="1" dirty="0">
                <a:solidFill>
                  <a:srgbClr val="008000"/>
                </a:solidFill>
              </a:rPr>
              <a:t>Vi phạm các quy định về chất thải nguy hại (Điều 29-31)</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22423" y="1869123"/>
            <a:ext cx="8283067" cy="378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t>Hành vi vi phạm:</a:t>
            </a:r>
          </a:p>
          <a:p>
            <a:pPr algn="just" defTabSz="265113">
              <a:lnSpc>
                <a:spcPct val="150000"/>
              </a:lnSpc>
              <a:defRPr/>
            </a:pPr>
            <a:r>
              <a:rPr lang="vi-VN" dirty="0"/>
              <a:t>	+ Không báo cáo việc lưu giữ CTNH; không lưu giữ chứng từ CTNH;</a:t>
            </a:r>
          </a:p>
          <a:p>
            <a:pPr algn="just" defTabSz="265113">
              <a:lnSpc>
                <a:spcPct val="150000"/>
              </a:lnSpc>
              <a:defRPr/>
            </a:pPr>
            <a:r>
              <a:rPr lang="vi-VN" dirty="0">
                <a:effectLst/>
                <a:latin typeface="Arial" panose="020B0604020202020204" pitchFamily="34" charset="0"/>
              </a:rPr>
              <a:t>	+ Không ký hợp đồng hoặc lưu giữ, vận chuyển, chuyển giao, xử lý không đúng quy định;</a:t>
            </a:r>
          </a:p>
          <a:p>
            <a:pPr algn="just" defTabSz="265113">
              <a:lnSpc>
                <a:spcPct val="150000"/>
              </a:lnSpc>
              <a:defRPr/>
            </a:pPr>
            <a:r>
              <a:rPr lang="vi-VN" dirty="0"/>
              <a:t>	+ Không phân định, phân loại hoặc để lẫn CTNH; không khai báo hoặc khai báo không đúng khối lượng CTNH;</a:t>
            </a:r>
          </a:p>
          <a:p>
            <a:pPr algn="just" defTabSz="265113">
              <a:lnSpc>
                <a:spcPct val="150000"/>
              </a:lnSpc>
              <a:defRPr/>
            </a:pPr>
            <a:r>
              <a:rPr lang="vi-VN" dirty="0">
                <a:effectLst/>
                <a:latin typeface="Arial" panose="020B0604020202020204" pitchFamily="34" charset="0"/>
              </a:rPr>
              <a:t>	+ Tự tái sử dụng, tái chế, xử lý, đồng xử lý, chôn lấp, đổ thải, xuất khẩu trái phép.</a:t>
            </a:r>
          </a:p>
          <a:p>
            <a:pPr marL="285744" indent="-285744" algn="just">
              <a:lnSpc>
                <a:spcPct val="150000"/>
              </a:lnSpc>
              <a:buFontTx/>
              <a:buChar char="-"/>
              <a:defRPr/>
            </a:pPr>
            <a:r>
              <a:rPr lang="vi-VN" dirty="0">
                <a:effectLst/>
                <a:latin typeface="Arial" panose="020B0604020202020204" pitchFamily="34" charset="0"/>
              </a:rPr>
              <a:t>Mức phạt cao nhất là 1.000.000.000 đồng.</a:t>
            </a:r>
          </a:p>
        </p:txBody>
      </p:sp>
    </p:spTree>
    <p:extLst>
      <p:ext uri="{BB962C8B-B14F-4D97-AF65-F5344CB8AC3E}">
        <p14:creationId xmlns:p14="http://schemas.microsoft.com/office/powerpoint/2010/main" val="102460984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9. </a:t>
            </a:r>
            <a:r>
              <a:rPr lang="vi-VN" b="1" dirty="0">
                <a:solidFill>
                  <a:srgbClr val="008000"/>
                </a:solidFill>
              </a:rPr>
              <a:t>Vi phạm các quy định về trách nhiệm tái chế (Điều 32)</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30466" y="2060848"/>
            <a:ext cx="8283067" cy="378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t>Hành vi vi phạm:</a:t>
            </a:r>
          </a:p>
          <a:p>
            <a:pPr algn="just" defTabSz="265113">
              <a:lnSpc>
                <a:spcPct val="150000"/>
              </a:lnSpc>
              <a:defRPr/>
            </a:pPr>
            <a:r>
              <a:rPr lang="vi-VN" dirty="0"/>
              <a:t>	+ Không công khai hoặc công khai không đầy đủ về sản phẩm, bao bì;</a:t>
            </a:r>
          </a:p>
          <a:p>
            <a:pPr algn="just" defTabSz="265113">
              <a:lnSpc>
                <a:spcPct val="150000"/>
              </a:lnSpc>
              <a:defRPr/>
            </a:pPr>
            <a:r>
              <a:rPr lang="vi-VN" dirty="0">
                <a:effectLst/>
                <a:latin typeface="Arial" panose="020B0604020202020204" pitchFamily="34" charset="0"/>
              </a:rPr>
              <a:t>	+ Kê khai không đúng, không đầy đủ kế hoạch tái chế, số tiền phải đóng góp và kết quả tái chế;</a:t>
            </a:r>
          </a:p>
          <a:p>
            <a:pPr algn="just" defTabSz="265113">
              <a:lnSpc>
                <a:spcPct val="150000"/>
              </a:lnSpc>
              <a:defRPr/>
            </a:pPr>
            <a:r>
              <a:rPr lang="vi-VN" dirty="0"/>
              <a:t>	+ Không đạt tỷ lệ và quy cách tái chế bắt buộc;</a:t>
            </a:r>
          </a:p>
          <a:p>
            <a:pPr algn="just" defTabSz="265113">
              <a:lnSpc>
                <a:spcPct val="150000"/>
              </a:lnSpc>
              <a:defRPr/>
            </a:pPr>
            <a:r>
              <a:rPr lang="vi-VN" dirty="0">
                <a:effectLst/>
                <a:latin typeface="Arial" panose="020B0604020202020204" pitchFamily="34" charset="0"/>
              </a:rPr>
              <a:t>	+ Đóng góp tiền hỗ trợ tái chế quá thời hạn;</a:t>
            </a:r>
          </a:p>
          <a:p>
            <a:pPr algn="just" defTabSz="265113">
              <a:lnSpc>
                <a:spcPct val="150000"/>
              </a:lnSpc>
              <a:defRPr/>
            </a:pPr>
            <a:r>
              <a:rPr lang="vi-VN" dirty="0"/>
              <a:t>	+ Tự thực hiện tái chế hoặc ký hợp đồng, ủy quyền tái chế cho đơn vị không đủ điều kiện.</a:t>
            </a:r>
            <a:endParaRPr lang="vi-VN" dirty="0">
              <a:effectLst/>
              <a:latin typeface="Arial" panose="020B0604020202020204" pitchFamily="34" charset="0"/>
            </a:endParaRPr>
          </a:p>
          <a:p>
            <a:pPr marL="285744" indent="-285744" algn="just">
              <a:lnSpc>
                <a:spcPct val="150000"/>
              </a:lnSpc>
              <a:buFontTx/>
              <a:buChar char="-"/>
              <a:defRPr/>
            </a:pPr>
            <a:r>
              <a:rPr lang="vi-VN" dirty="0">
                <a:effectLst/>
                <a:latin typeface="Arial" panose="020B0604020202020204" pitchFamily="34" charset="0"/>
              </a:rPr>
              <a:t>Mức phạt cao nhất là 1.000.000.000 đồng.</a:t>
            </a:r>
          </a:p>
        </p:txBody>
      </p:sp>
    </p:spTree>
    <p:extLst>
      <p:ext uri="{BB962C8B-B14F-4D97-AF65-F5344CB8AC3E}">
        <p14:creationId xmlns:p14="http://schemas.microsoft.com/office/powerpoint/2010/main" val="331396411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10. </a:t>
            </a:r>
            <a:r>
              <a:rPr lang="vi-VN" b="1" dirty="0">
                <a:solidFill>
                  <a:srgbClr val="008000"/>
                </a:solidFill>
              </a:rPr>
              <a:t>Vi phạm các quy định về trách nhiệm xử lý chất thải (Điều 32)</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30466" y="2008910"/>
            <a:ext cx="8283067" cy="3884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200000"/>
              </a:lnSpc>
              <a:buFontTx/>
              <a:buChar char="-"/>
              <a:defRPr/>
            </a:pPr>
            <a:r>
              <a:rPr lang="vi-VN" dirty="0"/>
              <a:t>Hành vi vi phạm:</a:t>
            </a:r>
          </a:p>
          <a:p>
            <a:pPr algn="just" defTabSz="265113">
              <a:lnSpc>
                <a:spcPct val="200000"/>
              </a:lnSpc>
              <a:defRPr/>
            </a:pPr>
            <a:r>
              <a:rPr lang="vi-VN" dirty="0"/>
              <a:t>	+ Không công khai hoặc công khai không đầy đủ về sản phẩm, bao bì;</a:t>
            </a:r>
          </a:p>
          <a:p>
            <a:pPr algn="just" defTabSz="265113">
              <a:lnSpc>
                <a:spcPct val="200000"/>
              </a:lnSpc>
              <a:defRPr/>
            </a:pPr>
            <a:r>
              <a:rPr lang="vi-VN" dirty="0">
                <a:effectLst/>
                <a:latin typeface="Arial" panose="020B0604020202020204" pitchFamily="34" charset="0"/>
              </a:rPr>
              <a:t>	+ Kê khai không đúng, không đầy đủ số tiền phải đóng góp;</a:t>
            </a:r>
          </a:p>
          <a:p>
            <a:pPr algn="just" defTabSz="265113">
              <a:lnSpc>
                <a:spcPct val="200000"/>
              </a:lnSpc>
              <a:defRPr/>
            </a:pPr>
            <a:r>
              <a:rPr lang="vi-VN" dirty="0"/>
              <a:t>	</a:t>
            </a:r>
            <a:r>
              <a:rPr lang="vi-VN" dirty="0">
                <a:effectLst/>
                <a:latin typeface="Arial" panose="020B0604020202020204" pitchFamily="34" charset="0"/>
              </a:rPr>
              <a:t>+ Đóng góp tiền hỗ trợ tái chế quá thời hạn;</a:t>
            </a:r>
          </a:p>
          <a:p>
            <a:pPr algn="just" defTabSz="265113">
              <a:lnSpc>
                <a:spcPct val="200000"/>
              </a:lnSpc>
              <a:defRPr/>
            </a:pPr>
            <a:r>
              <a:rPr lang="vi-VN" dirty="0"/>
              <a:t>	+ Tự thực hiện tái chế hoặc ký hợp đồng, ủy quyền tái chế cho đơn vị không đủ điều kiện.</a:t>
            </a:r>
            <a:endParaRPr lang="vi-VN" dirty="0">
              <a:effectLst/>
              <a:latin typeface="Arial" panose="020B0604020202020204" pitchFamily="34" charset="0"/>
            </a:endParaRPr>
          </a:p>
          <a:p>
            <a:pPr marL="285744" indent="-285744" algn="just">
              <a:lnSpc>
                <a:spcPct val="200000"/>
              </a:lnSpc>
              <a:buFontTx/>
              <a:buChar char="-"/>
              <a:defRPr/>
            </a:pPr>
            <a:r>
              <a:rPr lang="vi-VN" dirty="0">
                <a:effectLst/>
                <a:latin typeface="Arial" panose="020B0604020202020204" pitchFamily="34" charset="0"/>
              </a:rPr>
              <a:t>Mức phạt cao nhất là 1.000.000.000 đồng.</a:t>
            </a:r>
          </a:p>
        </p:txBody>
      </p:sp>
    </p:spTree>
    <p:extLst>
      <p:ext uri="{BB962C8B-B14F-4D97-AF65-F5344CB8AC3E}">
        <p14:creationId xmlns:p14="http://schemas.microsoft.com/office/powerpoint/2010/main" val="1309697256"/>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11. </a:t>
            </a:r>
            <a:r>
              <a:rPr lang="vi-VN" b="1" dirty="0">
                <a:solidFill>
                  <a:srgbClr val="008000"/>
                </a:solidFill>
              </a:rPr>
              <a:t>Vi phạm các quy định về thông tin, báo cáo (Điều 43)</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38510" y="1811633"/>
            <a:ext cx="8283067" cy="29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t>Hành vi vi phạm:</a:t>
            </a:r>
          </a:p>
          <a:p>
            <a:pPr algn="just" defTabSz="265113">
              <a:lnSpc>
                <a:spcPct val="150000"/>
              </a:lnSpc>
              <a:defRPr/>
            </a:pPr>
            <a:r>
              <a:rPr lang="vi-VN" dirty="0"/>
              <a:t>	+ Không lập báo cáo, báo cáo không đúng, báo cáo không đầy đủ, không gửi báo cáo công tác BVMT;</a:t>
            </a:r>
          </a:p>
          <a:p>
            <a:pPr algn="just" defTabSz="265113">
              <a:lnSpc>
                <a:spcPct val="150000"/>
              </a:lnSpc>
              <a:defRPr/>
            </a:pPr>
            <a:r>
              <a:rPr lang="vi-VN" dirty="0">
                <a:effectLst/>
                <a:latin typeface="Arial" panose="020B0604020202020204" pitchFamily="34" charset="0"/>
              </a:rPr>
              <a:t>	+ Cản trở, không cung cấp thông tin, dữ liệu môi trường hoặc cung cấp không đúng, không đầy đủ;</a:t>
            </a:r>
          </a:p>
          <a:p>
            <a:pPr algn="just" defTabSz="265113">
              <a:lnSpc>
                <a:spcPct val="150000"/>
              </a:lnSpc>
              <a:defRPr/>
            </a:pPr>
            <a:r>
              <a:rPr lang="vi-VN" dirty="0"/>
              <a:t>	+ Không công khai thông tin, kết quả quan trắc môi trường.</a:t>
            </a:r>
          </a:p>
          <a:p>
            <a:pPr algn="just" defTabSz="265113">
              <a:lnSpc>
                <a:spcPct val="150000"/>
              </a:lnSpc>
              <a:defRPr/>
            </a:pPr>
            <a:r>
              <a:rPr lang="vi-VN" dirty="0"/>
              <a:t>-	</a:t>
            </a:r>
            <a:r>
              <a:rPr lang="vi-VN" dirty="0">
                <a:effectLst/>
                <a:latin typeface="Arial" panose="020B0604020202020204" pitchFamily="34" charset="0"/>
              </a:rPr>
              <a:t>Mức phạt cao nhất là 150.000.000 đồng.</a:t>
            </a:r>
          </a:p>
        </p:txBody>
      </p:sp>
    </p:spTree>
    <p:extLst>
      <p:ext uri="{BB962C8B-B14F-4D97-AF65-F5344CB8AC3E}">
        <p14:creationId xmlns:p14="http://schemas.microsoft.com/office/powerpoint/2010/main" val="43239591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12. </a:t>
            </a:r>
            <a:r>
              <a:rPr lang="vi-VN" b="1" dirty="0">
                <a:solidFill>
                  <a:srgbClr val="008000"/>
                </a:solidFill>
              </a:rPr>
              <a:t>Vi phạm các quy định về phát thải KNK (Điều 45)</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38510" y="1928393"/>
            <a:ext cx="8283067" cy="277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200000"/>
              </a:lnSpc>
              <a:buFontTx/>
              <a:buChar char="-"/>
              <a:defRPr/>
            </a:pPr>
            <a:r>
              <a:rPr lang="vi-VN" dirty="0"/>
              <a:t>Hành vi vi phạm:</a:t>
            </a:r>
          </a:p>
          <a:p>
            <a:pPr algn="just" defTabSz="265113">
              <a:lnSpc>
                <a:spcPct val="200000"/>
              </a:lnSpc>
              <a:defRPr/>
            </a:pPr>
            <a:r>
              <a:rPr lang="vi-VN" dirty="0"/>
              <a:t>	+ Không lập, không nộp, cung cấp thông tin không đúng, không đầy đủ trong báo cáo kiểm kê KNK, báo cáo mức giảm phát thải KNK;</a:t>
            </a:r>
          </a:p>
          <a:p>
            <a:pPr algn="just" defTabSz="265113">
              <a:lnSpc>
                <a:spcPct val="200000"/>
              </a:lnSpc>
              <a:defRPr/>
            </a:pPr>
            <a:r>
              <a:rPr lang="vi-VN" dirty="0">
                <a:effectLst/>
                <a:latin typeface="Arial" panose="020B0604020202020204" pitchFamily="34" charset="0"/>
              </a:rPr>
              <a:t>	+ Thẩm định báo cáo không đúng lĩnh vực;</a:t>
            </a:r>
          </a:p>
          <a:p>
            <a:pPr algn="just" defTabSz="265113">
              <a:lnSpc>
                <a:spcPct val="200000"/>
              </a:lnSpc>
              <a:defRPr/>
            </a:pPr>
            <a:r>
              <a:rPr lang="vi-VN" dirty="0"/>
              <a:t>	-	</a:t>
            </a:r>
            <a:r>
              <a:rPr lang="vi-VN" dirty="0">
                <a:effectLst/>
                <a:latin typeface="Arial" panose="020B0604020202020204" pitchFamily="34" charset="0"/>
              </a:rPr>
              <a:t>Mức phạt cao nhất là 50.000.000 đồng.</a:t>
            </a:r>
          </a:p>
        </p:txBody>
      </p:sp>
    </p:spTree>
    <p:extLst>
      <p:ext uri="{BB962C8B-B14F-4D97-AF65-F5344CB8AC3E}">
        <p14:creationId xmlns:p14="http://schemas.microsoft.com/office/powerpoint/2010/main" val="111756968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2423" y="1475492"/>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13. </a:t>
            </a:r>
            <a:r>
              <a:rPr lang="vi-VN" b="1" dirty="0">
                <a:solidFill>
                  <a:srgbClr val="008000"/>
                </a:solidFill>
              </a:rPr>
              <a:t>Vi phạm các quy định về bảo vệ tầng ô dôn (Điều 46)</a:t>
            </a:r>
            <a:endParaRPr lang="en-US" b="1" dirty="0">
              <a:solidFill>
                <a:srgbClr val="008000"/>
              </a:solidFill>
            </a:endParaRPr>
          </a:p>
        </p:txBody>
      </p:sp>
      <p:sp>
        <p:nvSpPr>
          <p:cNvPr id="6" name="Rectangle 5">
            <a:extLst>
              <a:ext uri="{FF2B5EF4-FFF2-40B4-BE49-F238E27FC236}">
                <a16:creationId xmlns:a16="http://schemas.microsoft.com/office/drawing/2014/main" id="{7DD7E263-D047-9D01-4E16-BFC8C06D587B}"/>
              </a:ext>
            </a:extLst>
          </p:cNvPr>
          <p:cNvSpPr/>
          <p:nvPr/>
        </p:nvSpPr>
        <p:spPr>
          <a:xfrm>
            <a:off x="1043611" y="404667"/>
            <a:ext cx="7272807" cy="978729"/>
          </a:xfrm>
          <a:prstGeom prst="rect">
            <a:avLst/>
          </a:prstGeom>
        </p:spPr>
        <p:txBody>
          <a:bodyPr wrap="square">
            <a:spAutoFit/>
          </a:bodyPr>
          <a:lstStyle/>
          <a:p>
            <a:pPr algn="ctr">
              <a:lnSpc>
                <a:spcPct val="170000"/>
              </a:lnSpc>
              <a:spcBef>
                <a:spcPct val="50000"/>
              </a:spcBef>
            </a:pPr>
            <a:r>
              <a:rPr lang="en-US" b="1" u="sng" dirty="0">
                <a:solidFill>
                  <a:srgbClr val="008000"/>
                </a:solidFill>
              </a:rPr>
              <a:t>PHẦN 3</a:t>
            </a:r>
            <a:endParaRPr lang="en-US" b="1" dirty="0">
              <a:solidFill>
                <a:srgbClr val="008000"/>
              </a:solidFill>
            </a:endParaRPr>
          </a:p>
          <a:p>
            <a:pPr algn="ctr">
              <a:spcBef>
                <a:spcPct val="50000"/>
              </a:spcBef>
            </a:pPr>
            <a:r>
              <a:rPr lang="vi-VN" b="1" dirty="0">
                <a:solidFill>
                  <a:srgbClr val="008000"/>
                </a:solidFill>
              </a:rPr>
              <a:t>CÁC NỘI DUNG CẦN QUAN TÂM</a:t>
            </a:r>
            <a:endParaRPr lang="en-US" b="1" dirty="0">
              <a:solidFill>
                <a:srgbClr val="008000"/>
              </a:solidFill>
            </a:endParaRPr>
          </a:p>
        </p:txBody>
      </p:sp>
      <p:sp>
        <p:nvSpPr>
          <p:cNvPr id="4" name="Rectangle 3">
            <a:extLst>
              <a:ext uri="{FF2B5EF4-FFF2-40B4-BE49-F238E27FC236}">
                <a16:creationId xmlns:a16="http://schemas.microsoft.com/office/drawing/2014/main" id="{3C06C664-1A35-CCF3-ECA2-1F45BAD94BE0}"/>
              </a:ext>
            </a:extLst>
          </p:cNvPr>
          <p:cNvSpPr>
            <a:spLocks noChangeArrowheads="1"/>
          </p:cNvSpPr>
          <p:nvPr/>
        </p:nvSpPr>
        <p:spPr bwMode="auto">
          <a:xfrm>
            <a:off x="438510" y="1844824"/>
            <a:ext cx="8283067" cy="336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dirty="0"/>
              <a:t>Hành vi vi phạm:</a:t>
            </a:r>
          </a:p>
          <a:p>
            <a:pPr algn="just" defTabSz="265113">
              <a:lnSpc>
                <a:spcPct val="150000"/>
              </a:lnSpc>
              <a:defRPr/>
            </a:pPr>
            <a:r>
              <a:rPr lang="vi-VN" dirty="0"/>
              <a:t>	+ Không đăng ký sử dụng, không xây dựng lộ trình thay thế, loại bỏ các chất được kiểm soát;</a:t>
            </a:r>
          </a:p>
          <a:p>
            <a:pPr algn="just" defTabSz="265113">
              <a:lnSpc>
                <a:spcPct val="150000"/>
              </a:lnSpc>
              <a:defRPr/>
            </a:pPr>
            <a:r>
              <a:rPr lang="vi-VN" dirty="0">
                <a:effectLst/>
                <a:latin typeface="Arial" panose="020B0604020202020204" pitchFamily="34" charset="0"/>
              </a:rPr>
              <a:t>	+ Không lập, không nộp, cung cấp thông tin không đúng, không đầy đủ báo cáo sử dụng các chất được kiểm soát;</a:t>
            </a:r>
          </a:p>
          <a:p>
            <a:pPr algn="just" defTabSz="265113">
              <a:lnSpc>
                <a:spcPct val="150000"/>
              </a:lnSpc>
              <a:defRPr/>
            </a:pPr>
            <a:r>
              <a:rPr lang="vi-VN" dirty="0"/>
              <a:t>	+ Thu gom, vận chuyển, lưu giữ các chất được kiểm soát không đúng quy định.</a:t>
            </a:r>
          </a:p>
          <a:p>
            <a:pPr algn="just" defTabSz="265113">
              <a:lnSpc>
                <a:spcPct val="150000"/>
              </a:lnSpc>
              <a:defRPr/>
            </a:pPr>
            <a:r>
              <a:rPr lang="vi-VN" dirty="0"/>
              <a:t>-	</a:t>
            </a:r>
            <a:r>
              <a:rPr lang="vi-VN" dirty="0">
                <a:effectLst/>
                <a:latin typeface="Arial" panose="020B0604020202020204" pitchFamily="34" charset="0"/>
              </a:rPr>
              <a:t>Mức phạt cao nhất là 300.000.000 đồng.</a:t>
            </a:r>
          </a:p>
        </p:txBody>
      </p:sp>
    </p:spTree>
    <p:extLst>
      <p:ext uri="{BB962C8B-B14F-4D97-AF65-F5344CB8AC3E}">
        <p14:creationId xmlns:p14="http://schemas.microsoft.com/office/powerpoint/2010/main" val="38496464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 </a:t>
            </a:r>
            <a:r>
              <a:rPr lang="vi-VN" b="1" dirty="0">
                <a:solidFill>
                  <a:srgbClr val="008000"/>
                </a:solidFill>
              </a:rPr>
              <a:t>Căn cứ pháp luật</a:t>
            </a:r>
            <a:endParaRPr lang="en-US" b="1" dirty="0">
              <a:solidFill>
                <a:srgbClr val="008000"/>
              </a:solidFill>
            </a:endParaRPr>
          </a:p>
        </p:txBody>
      </p:sp>
      <p:sp>
        <p:nvSpPr>
          <p:cNvPr id="5" name="Rectangle 4"/>
          <p:cNvSpPr>
            <a:spLocks noChangeArrowheads="1"/>
          </p:cNvSpPr>
          <p:nvPr/>
        </p:nvSpPr>
        <p:spPr bwMode="auto">
          <a:xfrm>
            <a:off x="538479" y="2152834"/>
            <a:ext cx="8283067" cy="443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200000"/>
              </a:lnSpc>
              <a:buFontTx/>
              <a:buChar char="-"/>
              <a:defRPr/>
            </a:pPr>
            <a:r>
              <a:rPr lang="vi-VN" b="0" dirty="0">
                <a:solidFill>
                  <a:srgbClr val="000000"/>
                </a:solidFill>
                <a:effectLst/>
                <a:latin typeface="Arial" panose="020B0604020202020204" pitchFamily="34" charset="0"/>
              </a:rPr>
              <a:t>Luật Bảo vệ môi trường số 72/2020/QH14 được Quốc hội nước Cộng hòa xã hội chủ nghĩa Việt Nam khóa XIV, kỳ họp thứ 10 thông qua ngày 17 tháng 11 năm 2020 và bắt đầu có hiệu lực từ ngày 01 tháng 01 năm 2022 (Luật Bảo vệ môi trường 2020).</a:t>
            </a:r>
          </a:p>
          <a:p>
            <a:pPr marL="285744" indent="-285744" algn="just">
              <a:lnSpc>
                <a:spcPct val="200000"/>
              </a:lnSpc>
              <a:buFontTx/>
              <a:buChar char="-"/>
              <a:defRPr/>
            </a:pPr>
            <a:r>
              <a:rPr lang="vi-VN" dirty="0"/>
              <a:t>Căn cứ Nghị định số 06/2022/NĐ-CP ngày 07 tháng 01 năm 2022 của Chính phủ quy định giảm nhẹ phát thải khí nhà kính và bảo vệ tầng ô-dôn;</a:t>
            </a:r>
          </a:p>
          <a:p>
            <a:pPr marL="285744" indent="-285744" algn="just">
              <a:lnSpc>
                <a:spcPct val="200000"/>
              </a:lnSpc>
              <a:buFontTx/>
              <a:buChar char="-"/>
              <a:defRPr/>
            </a:pPr>
            <a:r>
              <a:rPr lang="vi-VN" dirty="0"/>
              <a:t>Căn cứ Nghị định số 08/2022/NĐ-CP ngày 10 tháng 01 năm 2022 của Chính phủ quy định chi tiết một số điều của Luật Bảo vệ môi trường;</a:t>
            </a:r>
          </a:p>
        </p:txBody>
      </p:sp>
    </p:spTree>
    <p:extLst>
      <p:ext uri="{BB962C8B-B14F-4D97-AF65-F5344CB8AC3E}">
        <p14:creationId xmlns:p14="http://schemas.microsoft.com/office/powerpoint/2010/main" val="189515249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tx1">
                <a:lumMod val="25000"/>
                <a:lumOff val="75000"/>
              </a:schemeClr>
            </a:gs>
            <a:gs pos="50000">
              <a:srgbClr val="FFFFFF"/>
            </a:gs>
            <a:gs pos="100000">
              <a:schemeClr val="bg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3554" name="WordArt 4"/>
          <p:cNvSpPr>
            <a:spLocks noChangeArrowheads="1" noChangeShapeType="1" noTextEdit="1"/>
          </p:cNvSpPr>
          <p:nvPr/>
        </p:nvSpPr>
        <p:spPr bwMode="auto">
          <a:xfrm>
            <a:off x="1042990" y="2708277"/>
            <a:ext cx="7127875" cy="1152525"/>
          </a:xfrm>
          <a:prstGeom prst="rect">
            <a:avLst/>
          </a:prstGeom>
        </p:spPr>
        <p:txBody>
          <a:bodyPr wrap="none" fromWordArt="1">
            <a:prstTxWarp prst="textPlain">
              <a:avLst>
                <a:gd name="adj" fmla="val 50000"/>
              </a:avLst>
            </a:prstTxWarp>
          </a:bodyPr>
          <a:lstStyle/>
          <a:p>
            <a:pPr algn="ctr"/>
            <a:r>
              <a:rPr lang="vi-VN" sz="3600" b="1" kern="10" dirty="0">
                <a:ln w="19050">
                  <a:solidFill>
                    <a:srgbClr val="99CCFF"/>
                  </a:solidFill>
                  <a:round/>
                  <a:headEnd/>
                  <a:tailEnd/>
                </a:ln>
                <a:solidFill>
                  <a:srgbClr val="0066CC"/>
                </a:solidFill>
                <a:effectLst>
                  <a:outerShdw dist="35921" dir="2700000" algn="ctr" rotWithShape="0">
                    <a:srgbClr val="990000"/>
                  </a:outerShdw>
                </a:effectLst>
                <a:latin typeface="Arial"/>
                <a:cs typeface="Arial"/>
              </a:rPr>
              <a:t>TRÂN TRỌNG CẢM ƠN!</a:t>
            </a:r>
            <a:endPar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4" descr="small_busi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5" y="1484784"/>
            <a:ext cx="5256213"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9903471"/>
      </p:ext>
    </p:extLst>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1. </a:t>
            </a:r>
            <a:r>
              <a:rPr lang="vi-VN" b="1" dirty="0">
                <a:solidFill>
                  <a:srgbClr val="008000"/>
                </a:solidFill>
              </a:rPr>
              <a:t>Căn cứ pháp luật</a:t>
            </a:r>
            <a:endParaRPr lang="en-US" b="1" dirty="0">
              <a:solidFill>
                <a:srgbClr val="008000"/>
              </a:solidFill>
            </a:endParaRPr>
          </a:p>
        </p:txBody>
      </p:sp>
      <p:sp>
        <p:nvSpPr>
          <p:cNvPr id="5" name="Rectangle 4"/>
          <p:cNvSpPr>
            <a:spLocks noChangeArrowheads="1"/>
          </p:cNvSpPr>
          <p:nvPr/>
        </p:nvSpPr>
        <p:spPr bwMode="auto">
          <a:xfrm>
            <a:off x="538479" y="2201857"/>
            <a:ext cx="8283067" cy="461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44" indent="-285744" algn="just">
              <a:lnSpc>
                <a:spcPct val="150000"/>
              </a:lnSpc>
              <a:buFontTx/>
              <a:buChar char="-"/>
              <a:defRPr/>
            </a:pPr>
            <a:r>
              <a:rPr lang="vi-VN" b="0" dirty="0">
                <a:solidFill>
                  <a:srgbClr val="000000"/>
                </a:solidFill>
                <a:effectLst/>
                <a:latin typeface="Arial" panose="020B0604020202020204" pitchFamily="34" charset="0"/>
              </a:rPr>
              <a:t>Thông tư số 01/2022/TT-BTNMT ngày 07 tháng 01 năm 2022 của Bộ Tài nguyên và Môi trường quy định chi tiết thi hành Luật Bảo vệ môi trường về ứng phó với biến đổi khí hậu;</a:t>
            </a:r>
          </a:p>
          <a:p>
            <a:pPr marL="285744" indent="-285744" algn="just">
              <a:lnSpc>
                <a:spcPct val="150000"/>
              </a:lnSpc>
              <a:buFontTx/>
              <a:buChar char="-"/>
              <a:defRPr/>
            </a:pPr>
            <a:r>
              <a:rPr lang="vi-VN" b="0" dirty="0">
                <a:solidFill>
                  <a:srgbClr val="000000"/>
                </a:solidFill>
                <a:effectLst/>
                <a:latin typeface="Arial" panose="020B0604020202020204" pitchFamily="34" charset="0"/>
              </a:rPr>
              <a:t>Thông tư số 02/2022/TT-BTNMT ngày 10 tháng 01 năm 2022 của Bộ Tài nguyên và Môi trường quy định chi tiết thi hành một số điều của Luật Bảo vệ môi trường.</a:t>
            </a:r>
          </a:p>
          <a:p>
            <a:pPr marL="285744" indent="-285744" algn="just">
              <a:lnSpc>
                <a:spcPct val="150000"/>
              </a:lnSpc>
              <a:buFontTx/>
              <a:buChar char="-"/>
              <a:defRPr/>
            </a:pPr>
            <a:r>
              <a:rPr lang="vi-VN" dirty="0">
                <a:solidFill>
                  <a:srgbClr val="FF0000"/>
                </a:solidFill>
              </a:rPr>
              <a:t>Nghị định số 45/2022/NĐ-CP ngày 07 tháng 7 năm 2022 của Chính phủ quy định về xử phạt vi phạm hành chính trong lĩnh vực bảo vệ môi trường, có hiệu lực thi hành từ ngày 25 tháng 8 năm 2022 (thay thế Nghị định số 155/2016/NĐ-CP ngày 18 tháng 11 năm 2016 và Nghị định số 55/2021/NĐ-CP ngày 24 tháng 5 năm 2021).</a:t>
            </a:r>
          </a:p>
        </p:txBody>
      </p:sp>
    </p:spTree>
    <p:extLst>
      <p:ext uri="{BB962C8B-B14F-4D97-AF65-F5344CB8AC3E}">
        <p14:creationId xmlns:p14="http://schemas.microsoft.com/office/powerpoint/2010/main" val="127039893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Một số quy định mới tại Nghị định 45/2022/NĐ-CP</a:t>
            </a:r>
            <a:endParaRPr lang="en-US" b="1" dirty="0">
              <a:solidFill>
                <a:srgbClr val="008000"/>
              </a:solidFill>
            </a:endParaRPr>
          </a:p>
        </p:txBody>
      </p:sp>
      <p:sp>
        <p:nvSpPr>
          <p:cNvPr id="5" name="Rectangle 4"/>
          <p:cNvSpPr>
            <a:spLocks noChangeArrowheads="1"/>
          </p:cNvSpPr>
          <p:nvPr/>
        </p:nvSpPr>
        <p:spPr bwMode="auto">
          <a:xfrm>
            <a:off x="383192" y="2060536"/>
            <a:ext cx="8283067" cy="475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defRPr/>
            </a:pPr>
            <a:r>
              <a:rPr lang="vi-VN" sz="1700" b="1" i="1" dirty="0">
                <a:solidFill>
                  <a:srgbClr val="000000"/>
                </a:solidFill>
              </a:rPr>
              <a:t>2.1. Bổ sung thêm một số hành vi vi phạm</a:t>
            </a:r>
            <a:r>
              <a:rPr lang="en-US" sz="1700" dirty="0">
                <a:solidFill>
                  <a:srgbClr val="000000"/>
                </a:solidFill>
              </a:rPr>
              <a:t> (</a:t>
            </a:r>
            <a:r>
              <a:rPr lang="vi-VN" sz="1700" dirty="0">
                <a:solidFill>
                  <a:srgbClr val="000000"/>
                </a:solidFill>
              </a:rPr>
              <a:t>chữ in đậm)</a:t>
            </a:r>
          </a:p>
          <a:p>
            <a:pPr marL="285744" indent="-285744" algn="just">
              <a:lnSpc>
                <a:spcPct val="150000"/>
              </a:lnSpc>
              <a:buFontTx/>
              <a:buChar char="-"/>
              <a:defRPr/>
            </a:pPr>
            <a:r>
              <a:rPr lang="vi-VN" sz="1700" b="1" dirty="0">
                <a:solidFill>
                  <a:srgbClr val="FF0000"/>
                </a:solidFill>
                <a:effectLst/>
              </a:rPr>
              <a:t>Các hành vi vi phạm các quy định về đăng ký môi trường, giấy phép môi trường, đánh giá tác động môi trường </a:t>
            </a:r>
            <a:r>
              <a:rPr lang="vi-VN" sz="1700" b="0" dirty="0">
                <a:solidFill>
                  <a:srgbClr val="000000"/>
                </a:solidFill>
                <a:effectLst/>
              </a:rPr>
              <a:t>(Từ Điều 9 đến Điều 14).</a:t>
            </a:r>
          </a:p>
          <a:p>
            <a:pPr marL="285744" indent="-285744" algn="just">
              <a:lnSpc>
                <a:spcPct val="150000"/>
              </a:lnSpc>
              <a:buFontTx/>
              <a:buChar char="-"/>
              <a:defRPr/>
            </a:pPr>
            <a:r>
              <a:rPr lang="vi-VN" sz="1700" b="0" dirty="0">
                <a:solidFill>
                  <a:srgbClr val="000000"/>
                </a:solidFill>
                <a:effectLst/>
              </a:rPr>
              <a:t>Các hành vi gây ô nhiễm môi trường (Từ Điều 18 đến Điều 23).</a:t>
            </a:r>
          </a:p>
          <a:p>
            <a:pPr marL="285744" indent="-285744" algn="just">
              <a:lnSpc>
                <a:spcPct val="150000"/>
              </a:lnSpc>
              <a:buFontTx/>
              <a:buChar char="-"/>
              <a:defRPr/>
            </a:pPr>
            <a:r>
              <a:rPr lang="vi-VN" sz="1700" b="0" dirty="0">
                <a:solidFill>
                  <a:srgbClr val="000000"/>
                </a:solidFill>
                <a:effectLst/>
              </a:rPr>
              <a:t>Các hành vi vi phạm các quy định về quản lý chất thải (Từ Điều 24 đến Điều 27 về chất thải nói chung, Từ Điều 29 đến Điều 31 về CTNH).</a:t>
            </a:r>
          </a:p>
          <a:p>
            <a:pPr marL="285744" indent="-285744" algn="just">
              <a:lnSpc>
                <a:spcPct val="150000"/>
              </a:lnSpc>
              <a:buFontTx/>
              <a:buChar char="-"/>
              <a:defRPr/>
            </a:pPr>
            <a:r>
              <a:rPr lang="vi-VN" sz="1700" b="1" dirty="0">
                <a:solidFill>
                  <a:srgbClr val="FF0000"/>
                </a:solidFill>
                <a:effectLst/>
              </a:rPr>
              <a:t>Các hành vi vi phạm quy định về trách nhiệm tái chế, thu gom, xử lý chất thải của tổ chức, cá nhân sản xuất, nhập khẩu (Điều 32-33).</a:t>
            </a:r>
          </a:p>
          <a:p>
            <a:pPr marL="285744" indent="-285744" algn="just">
              <a:lnSpc>
                <a:spcPct val="150000"/>
              </a:lnSpc>
              <a:buFontTx/>
              <a:buChar char="-"/>
              <a:defRPr/>
            </a:pPr>
            <a:r>
              <a:rPr lang="vi-VN" sz="1700" b="0" dirty="0">
                <a:solidFill>
                  <a:srgbClr val="000000"/>
                </a:solidFill>
                <a:effectLst/>
              </a:rPr>
              <a:t>Các hành vi vi phạm quy định về bảo vệ môi trường của cơ sở sản xuất, kinh doanh và dịch vụ và khu công nghiệp, khu chế xuất, khu công nghệ cao và khu chức năng sản xuất công nghiệp của khu kinh tế, cụm công nghiệp, làng nghề ( Điều 15).</a:t>
            </a:r>
          </a:p>
        </p:txBody>
      </p:sp>
    </p:spTree>
    <p:extLst>
      <p:ext uri="{BB962C8B-B14F-4D97-AF65-F5344CB8AC3E}">
        <p14:creationId xmlns:p14="http://schemas.microsoft.com/office/powerpoint/2010/main" val="372724724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Một số quy định mới tại Nghị định 45/2022/NĐ-CP</a:t>
            </a:r>
            <a:endParaRPr lang="en-US" b="1" dirty="0">
              <a:solidFill>
                <a:srgbClr val="008000"/>
              </a:solidFill>
            </a:endParaRPr>
          </a:p>
        </p:txBody>
      </p:sp>
      <p:sp>
        <p:nvSpPr>
          <p:cNvPr id="5" name="Rectangle 4"/>
          <p:cNvSpPr>
            <a:spLocks noChangeArrowheads="1"/>
          </p:cNvSpPr>
          <p:nvPr/>
        </p:nvSpPr>
        <p:spPr bwMode="auto">
          <a:xfrm>
            <a:off x="422423" y="2313281"/>
            <a:ext cx="8283067" cy="436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defRPr/>
            </a:pPr>
            <a:r>
              <a:rPr lang="vi-VN" sz="1700" b="1" i="1" dirty="0">
                <a:solidFill>
                  <a:srgbClr val="000000"/>
                </a:solidFill>
              </a:rPr>
              <a:t>2.1. Bổ sung thêm một số hành vi vi phạm</a:t>
            </a:r>
            <a:r>
              <a:rPr lang="en-US" sz="1700" b="1" i="1" dirty="0">
                <a:solidFill>
                  <a:srgbClr val="000000"/>
                </a:solidFill>
              </a:rPr>
              <a:t> </a:t>
            </a:r>
            <a:r>
              <a:rPr lang="en-US" sz="1700" dirty="0">
                <a:solidFill>
                  <a:srgbClr val="000000"/>
                </a:solidFill>
              </a:rPr>
              <a:t>(</a:t>
            </a:r>
            <a:r>
              <a:rPr lang="vi-VN" sz="1700" dirty="0">
                <a:solidFill>
                  <a:srgbClr val="000000"/>
                </a:solidFill>
              </a:rPr>
              <a:t>chữ in đậm)</a:t>
            </a:r>
          </a:p>
          <a:p>
            <a:pPr marL="285744" indent="-285744" algn="just">
              <a:lnSpc>
                <a:spcPct val="150000"/>
              </a:lnSpc>
              <a:buFontTx/>
              <a:buChar char="-"/>
              <a:defRPr/>
            </a:pPr>
            <a:r>
              <a:rPr lang="vi-VN" sz="1700" b="0" dirty="0">
                <a:solidFill>
                  <a:srgbClr val="000000"/>
                </a:solidFill>
                <a:effectLst/>
              </a:rPr>
              <a:t>Các hành vi vi phạm các quy định về bảo vệ môi trường trong hoạt động nhập khẩu máy móc, thiết bị, phương tiện, nguyên liệu, phế liệu; nhập khẩu, phá dỡ tàu biển đã qua sử dụng; hoạt động lễ hội, du lịch và khai thác khoáng sản (Từ Điều 34 đến Điều 42).</a:t>
            </a:r>
          </a:p>
          <a:p>
            <a:pPr marL="285744" indent="-285744" algn="just">
              <a:lnSpc>
                <a:spcPct val="150000"/>
              </a:lnSpc>
              <a:buFontTx/>
              <a:buChar char="-"/>
              <a:defRPr/>
            </a:pPr>
            <a:r>
              <a:rPr lang="vi-VN" sz="1700" b="1" dirty="0">
                <a:solidFill>
                  <a:srgbClr val="FF0000"/>
                </a:solidFill>
                <a:effectLst/>
              </a:rPr>
              <a:t>Các hành vi vi phạm quy định về bảo vệ môi trường trong quản lý chất ô nhiễm khó phân hủy và nguyên liệu, nhiên liệu, vật liệu, sản phẩm, hàng hóa, thiết bị có chứa chất ô nhiễm khó phân hủy (Điều 28).</a:t>
            </a:r>
          </a:p>
          <a:p>
            <a:pPr marL="285744" indent="-285744" algn="just">
              <a:lnSpc>
                <a:spcPct val="150000"/>
              </a:lnSpc>
              <a:buFontTx/>
              <a:buChar char="-"/>
              <a:defRPr/>
            </a:pPr>
            <a:r>
              <a:rPr lang="vi-VN" sz="1700" b="0" dirty="0">
                <a:solidFill>
                  <a:srgbClr val="000000"/>
                </a:solidFill>
                <a:effectLst/>
              </a:rPr>
              <a:t>Các hành vi vi phạm các quy định về thực hiện phòng, chống, khắc phục ô nhiễm, suy thoái, sự cố chất thải; </a:t>
            </a:r>
            <a:r>
              <a:rPr lang="vi-VN" sz="1700" b="1" dirty="0">
                <a:solidFill>
                  <a:srgbClr val="FF0000"/>
                </a:solidFill>
                <a:effectLst/>
              </a:rPr>
              <a:t>giảm nhẹ phát thải khí nhà kính, bảo vệ tầng ô-dôn</a:t>
            </a:r>
            <a:r>
              <a:rPr lang="vi-VN" sz="1700" b="0" dirty="0">
                <a:solidFill>
                  <a:srgbClr val="FF0000"/>
                </a:solidFill>
                <a:effectLst/>
              </a:rPr>
              <a:t> </a:t>
            </a:r>
            <a:r>
              <a:rPr lang="vi-VN" sz="1700" b="0" dirty="0">
                <a:solidFill>
                  <a:srgbClr val="000000"/>
                </a:solidFill>
                <a:effectLst/>
              </a:rPr>
              <a:t>(Từ Điều 45 đến Điều 46).</a:t>
            </a:r>
          </a:p>
        </p:txBody>
      </p:sp>
    </p:spTree>
    <p:extLst>
      <p:ext uri="{BB962C8B-B14F-4D97-AF65-F5344CB8AC3E}">
        <p14:creationId xmlns:p14="http://schemas.microsoft.com/office/powerpoint/2010/main" val="80254238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Một số quy định mới tại Nghị định 45/2022/NĐ-CP</a:t>
            </a:r>
            <a:endParaRPr lang="en-US" b="1" dirty="0">
              <a:solidFill>
                <a:srgbClr val="008000"/>
              </a:solidFill>
            </a:endParaRPr>
          </a:p>
        </p:txBody>
      </p:sp>
      <p:sp>
        <p:nvSpPr>
          <p:cNvPr id="5" name="Rectangle 4"/>
          <p:cNvSpPr>
            <a:spLocks noChangeArrowheads="1"/>
          </p:cNvSpPr>
          <p:nvPr/>
        </p:nvSpPr>
        <p:spPr bwMode="auto">
          <a:xfrm>
            <a:off x="408404" y="2258403"/>
            <a:ext cx="8283067" cy="436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defRPr/>
            </a:pPr>
            <a:r>
              <a:rPr lang="vi-VN" sz="1700" b="1" i="1" dirty="0">
                <a:solidFill>
                  <a:srgbClr val="000000"/>
                </a:solidFill>
              </a:rPr>
              <a:t>2.1. Bổ sung thêm một số hành vi vi phạm</a:t>
            </a:r>
            <a:r>
              <a:rPr lang="en-US" sz="1700" b="1" i="1" dirty="0">
                <a:solidFill>
                  <a:srgbClr val="000000"/>
                </a:solidFill>
              </a:rPr>
              <a:t> </a:t>
            </a:r>
            <a:r>
              <a:rPr lang="en-US" sz="1700" dirty="0">
                <a:solidFill>
                  <a:srgbClr val="000000"/>
                </a:solidFill>
              </a:rPr>
              <a:t>(</a:t>
            </a:r>
            <a:r>
              <a:rPr lang="vi-VN" sz="1700" dirty="0">
                <a:solidFill>
                  <a:srgbClr val="000000"/>
                </a:solidFill>
              </a:rPr>
              <a:t>chữ in đậm)</a:t>
            </a:r>
          </a:p>
          <a:p>
            <a:pPr marL="285744" indent="-285744" algn="just">
              <a:lnSpc>
                <a:spcPct val="150000"/>
              </a:lnSpc>
              <a:buFontTx/>
              <a:buChar char="-"/>
              <a:defRPr/>
            </a:pPr>
            <a:r>
              <a:rPr lang="vi-VN" sz="1700" b="0" dirty="0">
                <a:solidFill>
                  <a:srgbClr val="000000"/>
                </a:solidFill>
                <a:effectLst/>
              </a:rPr>
              <a:t>Các hành vi vi phạm về bảo tồn thiên nhiên và đa dạng sinh học bao gồm: các quy định về </a:t>
            </a:r>
            <a:r>
              <a:rPr lang="vi-VN" sz="1700" b="1" dirty="0">
                <a:solidFill>
                  <a:srgbClr val="FF0000"/>
                </a:solidFill>
                <a:effectLst/>
              </a:rPr>
              <a:t>bảo vệ môi trường di sản thiên nhiên, chi trả dịch vụ hệ sinh thái tự nhiên</a:t>
            </a:r>
            <a:r>
              <a:rPr lang="vi-VN" sz="1700" b="0" dirty="0">
                <a:solidFill>
                  <a:srgbClr val="000000"/>
                </a:solidFill>
                <a:effectLst/>
              </a:rPr>
              <a:t>, bảo tồn và phát triển bền vững các loài sinh vật, bảo tồn và phát triển bền vững tài nguyên di truyền (Từ Điều 47 đến Điều 54).</a:t>
            </a:r>
          </a:p>
          <a:p>
            <a:pPr marL="285744" indent="-285744" algn="just">
              <a:lnSpc>
                <a:spcPct val="150000"/>
              </a:lnSpc>
              <a:buFontTx/>
              <a:buChar char="-"/>
              <a:defRPr/>
            </a:pPr>
            <a:r>
              <a:rPr lang="vi-VN" sz="1700" b="1" dirty="0">
                <a:solidFill>
                  <a:srgbClr val="FF0000"/>
                </a:solidFill>
                <a:effectLst/>
              </a:rPr>
              <a:t>Các hành vi vi phạm các quy định về thực hiện quan trắc môi trường; quản lý thông tin, dữ liệu môi trường; cung cấp, công khai thông tin về môi trường; báo cáo công tác bảo vệ môi trường</a:t>
            </a:r>
            <a:r>
              <a:rPr lang="vi-VN" sz="1700" b="0" dirty="0">
                <a:solidFill>
                  <a:srgbClr val="000000"/>
                </a:solidFill>
                <a:effectLst/>
              </a:rPr>
              <a:t> </a:t>
            </a:r>
            <a:r>
              <a:rPr lang="vi-VN" sz="1700" b="1" dirty="0">
                <a:solidFill>
                  <a:srgbClr val="FF0000"/>
                </a:solidFill>
                <a:effectLst/>
              </a:rPr>
              <a:t>(Điều 16-17, Điều 43).</a:t>
            </a:r>
          </a:p>
          <a:p>
            <a:pPr marL="285744" indent="-285744" algn="just">
              <a:lnSpc>
                <a:spcPct val="150000"/>
              </a:lnSpc>
              <a:buFontTx/>
              <a:buChar char="-"/>
              <a:defRPr/>
            </a:pPr>
            <a:r>
              <a:rPr lang="vi-VN" sz="1700" b="0" dirty="0">
                <a:solidFill>
                  <a:srgbClr val="000000"/>
                </a:solidFill>
                <a:effectLst/>
              </a:rPr>
              <a:t>Các hành vi cản trở trong hoạt động quản lý nhà nước, thanh tra, kiểm tra, xử phạt vi phạm hành chính và các hành vi vi phạm quy định khác về bảo vệ môi trường được quy định cụ thể tại Chương II Nghị định này.</a:t>
            </a:r>
          </a:p>
        </p:txBody>
      </p:sp>
    </p:spTree>
    <p:extLst>
      <p:ext uri="{BB962C8B-B14F-4D97-AF65-F5344CB8AC3E}">
        <p14:creationId xmlns:p14="http://schemas.microsoft.com/office/powerpoint/2010/main" val="348200787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Một số quy định mới tại Nghị định 45/2022/NĐ-CP</a:t>
            </a:r>
            <a:endParaRPr lang="en-US" b="1" dirty="0">
              <a:solidFill>
                <a:srgbClr val="008000"/>
              </a:solidFill>
            </a:endParaRPr>
          </a:p>
        </p:txBody>
      </p:sp>
      <p:sp>
        <p:nvSpPr>
          <p:cNvPr id="5" name="Rectangle 4"/>
          <p:cNvSpPr>
            <a:spLocks noChangeArrowheads="1"/>
          </p:cNvSpPr>
          <p:nvPr/>
        </p:nvSpPr>
        <p:spPr bwMode="auto">
          <a:xfrm>
            <a:off x="422423" y="2214156"/>
            <a:ext cx="8283067" cy="4196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defRPr/>
            </a:pPr>
            <a:r>
              <a:rPr lang="vi-VN" b="1" i="1" dirty="0">
                <a:solidFill>
                  <a:srgbClr val="000000"/>
                </a:solidFill>
              </a:rPr>
              <a:t>2.2. Về xử phạt</a:t>
            </a:r>
          </a:p>
          <a:p>
            <a:pPr marL="285744" indent="-285744" algn="just">
              <a:lnSpc>
                <a:spcPct val="150000"/>
              </a:lnSpc>
              <a:buFontTx/>
              <a:buChar char="-"/>
              <a:defRPr/>
            </a:pPr>
            <a:r>
              <a:rPr lang="vi-VN" dirty="0">
                <a:effectLst/>
                <a:latin typeface="Arial" panose="020B0604020202020204" pitchFamily="34" charset="0"/>
              </a:rPr>
              <a:t>Giảm mức tiền phạt (đến 250.000 đồng) một số hành vi để có thể áp dụng phạt tại chỗ không cần lập biên bản (như vứt tàn thuốc, vệ sinh cá nhân không đúng nơi quy định).</a:t>
            </a:r>
          </a:p>
          <a:p>
            <a:pPr marL="285744" indent="-285744" algn="just">
              <a:lnSpc>
                <a:spcPct val="150000"/>
              </a:lnSpc>
              <a:buFontTx/>
              <a:buChar char="-"/>
              <a:defRPr/>
            </a:pPr>
            <a:r>
              <a:rPr lang="vi-VN" dirty="0">
                <a:effectLst/>
                <a:latin typeface="Arial" panose="020B0604020202020204" pitchFamily="34" charset="0"/>
              </a:rPr>
              <a:t>Tăng mức xử phạt đối với nhóm hành vi cố tình xả trộm, xả lén, xả chất thải không qua xử lý ra ngoài môi trường, gây ô nhiễm môi trường đến mức tối đa (1 tỷ đồng đối với cá nhân, 2 tỷ đồng đối với tổ chức).</a:t>
            </a:r>
          </a:p>
          <a:p>
            <a:pPr marL="285744" indent="-285744" algn="just">
              <a:lnSpc>
                <a:spcPct val="150000"/>
              </a:lnSpc>
              <a:buFontTx/>
              <a:buChar char="-"/>
              <a:defRPr/>
            </a:pPr>
            <a:r>
              <a:rPr lang="vi-VN" b="0" dirty="0">
                <a:solidFill>
                  <a:srgbClr val="000000"/>
                </a:solidFill>
                <a:effectLst/>
                <a:latin typeface="Arial" panose="020B0604020202020204" pitchFamily="34" charset="0"/>
              </a:rPr>
              <a:t>Áp dụng biện pháp xử phạt bổ sung tước quyền sử dụng giấy phép môi trường đối với một số hành vi vi phạm nghiêm trọng, có nguy cơ gây ô nhiễm môi trường cao.</a:t>
            </a:r>
          </a:p>
        </p:txBody>
      </p:sp>
    </p:spTree>
    <p:extLst>
      <p:ext uri="{BB962C8B-B14F-4D97-AF65-F5344CB8AC3E}">
        <p14:creationId xmlns:p14="http://schemas.microsoft.com/office/powerpoint/2010/main" val="318503285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11" y="404667"/>
            <a:ext cx="7272807" cy="1394228"/>
          </a:xfrm>
          <a:prstGeom prst="rect">
            <a:avLst/>
          </a:prstGeom>
        </p:spPr>
        <p:txBody>
          <a:bodyPr wrap="square">
            <a:spAutoFit/>
          </a:bodyPr>
          <a:lstStyle/>
          <a:p>
            <a:pPr algn="ctr">
              <a:lnSpc>
                <a:spcPct val="170000"/>
              </a:lnSpc>
              <a:spcBef>
                <a:spcPct val="50000"/>
              </a:spcBef>
            </a:pPr>
            <a:r>
              <a:rPr lang="en-US" b="1" u="sng" dirty="0">
                <a:solidFill>
                  <a:srgbClr val="008000"/>
                </a:solidFill>
              </a:rPr>
              <a:t>PHẦN 1</a:t>
            </a:r>
            <a:endParaRPr lang="en-US" b="1" dirty="0">
              <a:solidFill>
                <a:srgbClr val="008000"/>
              </a:solidFill>
            </a:endParaRPr>
          </a:p>
          <a:p>
            <a:pPr algn="ctr">
              <a:spcBef>
                <a:spcPct val="50000"/>
              </a:spcBef>
            </a:pPr>
            <a:r>
              <a:rPr lang="vi-VN" b="1" dirty="0">
                <a:solidFill>
                  <a:srgbClr val="008000"/>
                </a:solidFill>
              </a:rPr>
              <a:t>MỘT SỐ ĐIỂM MỚI VỀ XỬ PHẠT VI PHẠM HÀNH CHÍNH</a:t>
            </a:r>
          </a:p>
          <a:p>
            <a:pPr algn="ctr">
              <a:spcBef>
                <a:spcPct val="50000"/>
              </a:spcBef>
            </a:pPr>
            <a:r>
              <a:rPr lang="vi-VN" b="1" dirty="0">
                <a:solidFill>
                  <a:srgbClr val="008000"/>
                </a:solidFill>
              </a:rPr>
              <a:t>TRONG LĨNH VỰC BẢO VỆ MÔI TRƯỜNG</a:t>
            </a:r>
            <a:endParaRPr lang="en-US" b="1" dirty="0">
              <a:solidFill>
                <a:srgbClr val="008000"/>
              </a:solidFill>
            </a:endParaRPr>
          </a:p>
        </p:txBody>
      </p:sp>
      <p:sp>
        <p:nvSpPr>
          <p:cNvPr id="3" name="Text Box 2"/>
          <p:cNvSpPr txBox="1">
            <a:spLocks noChangeArrowheads="1"/>
          </p:cNvSpPr>
          <p:nvPr/>
        </p:nvSpPr>
        <p:spPr bwMode="auto">
          <a:xfrm>
            <a:off x="422423" y="1844824"/>
            <a:ext cx="8515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b="1" dirty="0">
                <a:solidFill>
                  <a:srgbClr val="008000"/>
                </a:solidFill>
              </a:rPr>
              <a:t>2. </a:t>
            </a:r>
            <a:r>
              <a:rPr lang="vi-VN" b="1" dirty="0">
                <a:solidFill>
                  <a:srgbClr val="008000"/>
                </a:solidFill>
              </a:rPr>
              <a:t>Một số quy định mới tại Nghị định 45/2022/NĐ-CP</a:t>
            </a:r>
            <a:endParaRPr lang="en-US" b="1" dirty="0">
              <a:solidFill>
                <a:srgbClr val="008000"/>
              </a:solidFill>
            </a:endParaRPr>
          </a:p>
        </p:txBody>
      </p:sp>
      <p:sp>
        <p:nvSpPr>
          <p:cNvPr id="5" name="Rectangle 4"/>
          <p:cNvSpPr>
            <a:spLocks noChangeArrowheads="1"/>
          </p:cNvSpPr>
          <p:nvPr/>
        </p:nvSpPr>
        <p:spPr bwMode="auto">
          <a:xfrm>
            <a:off x="422423" y="2129849"/>
            <a:ext cx="8283067" cy="461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defRPr/>
            </a:pPr>
            <a:r>
              <a:rPr lang="vi-VN" b="1" i="1" dirty="0">
                <a:solidFill>
                  <a:srgbClr val="000000"/>
                </a:solidFill>
              </a:rPr>
              <a:t>2.2. Về xử phạt</a:t>
            </a:r>
          </a:p>
          <a:p>
            <a:pPr marL="285744" indent="-285744" algn="just">
              <a:lnSpc>
                <a:spcPct val="150000"/>
              </a:lnSpc>
              <a:buFontTx/>
              <a:buChar char="-"/>
              <a:defRPr/>
            </a:pPr>
            <a:r>
              <a:rPr lang="vi-VN" dirty="0">
                <a:effectLst/>
                <a:latin typeface="Arial" panose="020B0604020202020204" pitchFamily="34" charset="0"/>
              </a:rPr>
              <a:t>Một số hành vi vi phạm hành chính có lộ trình áp dụng như: lắp đặt thiết bị quan trắc tự động, liên tục; trách nhiệm mở rộng của nhà sản xuất; các quy định về giảm nhẹ phát thải khí nhà kính và bảo vệ tầng ô dôn…</a:t>
            </a:r>
          </a:p>
          <a:p>
            <a:pPr marL="285744" indent="-285744" algn="just">
              <a:lnSpc>
                <a:spcPct val="150000"/>
              </a:lnSpc>
              <a:buFontTx/>
              <a:buChar char="-"/>
              <a:defRPr/>
            </a:pPr>
            <a:r>
              <a:rPr lang="vi-VN" dirty="0">
                <a:effectLst/>
                <a:latin typeface="Arial" panose="020B0604020202020204" pitchFamily="34" charset="0"/>
              </a:rPr>
              <a:t>Bổ sung thẩm quyền xử phạt vi phạm hành chính cho một số lực lượng mới như: Kiểm ngư, </a:t>
            </a:r>
            <a:r>
              <a:rPr lang="vi-VN" dirty="0"/>
              <a:t>C</a:t>
            </a:r>
            <a:r>
              <a:rPr lang="vi-VN" dirty="0">
                <a:effectLst/>
                <a:latin typeface="Arial" panose="020B0604020202020204" pitchFamily="34" charset="0"/>
              </a:rPr>
              <a:t>ảng vụ hàng không; Cục Quản lý môi trường Y tế, Thanh tra chuyên ngành công thương, Thanh tra chuyên ngành văn hóa, thể thao và du lịch.</a:t>
            </a:r>
          </a:p>
          <a:p>
            <a:pPr marL="285744" indent="-285744" algn="just">
              <a:lnSpc>
                <a:spcPct val="150000"/>
              </a:lnSpc>
              <a:buFontTx/>
              <a:buChar char="-"/>
              <a:defRPr/>
            </a:pPr>
            <a:r>
              <a:rPr lang="vi-VN" b="0" i="0" dirty="0">
                <a:solidFill>
                  <a:srgbClr val="212529"/>
                </a:solidFill>
                <a:effectLst/>
                <a:latin typeface="arial" panose="020B0604020202020204" pitchFamily="34" charset="0"/>
              </a:rPr>
              <a:t>Bổ sung trách nhiệm của Ban Quản lý các khu kinh tế, khu công nghiệp, khu chế xuất, khu công nghệ cao đối với thủ tục tước quyền sử dụng giấy phép, bị đình chỉ hoạt động có thời hạn, buộc di dời dự án, cơ sở.</a:t>
            </a:r>
            <a:endParaRPr lang="vi-VN" dirty="0">
              <a:effectLst/>
              <a:latin typeface="Arial" panose="020B0604020202020204" pitchFamily="34" charset="0"/>
            </a:endParaRPr>
          </a:p>
        </p:txBody>
      </p:sp>
    </p:spTree>
    <p:extLst>
      <p:ext uri="{BB962C8B-B14F-4D97-AF65-F5344CB8AC3E}">
        <p14:creationId xmlns:p14="http://schemas.microsoft.com/office/powerpoint/2010/main" val="3963845602"/>
      </p:ext>
    </p:extLst>
  </p:cSld>
  <p:clrMapOvr>
    <a:masterClrMapping/>
  </p:clrMapOvr>
  <p:transition spd="med"/>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12667</TotalTime>
  <Words>4125</Words>
  <Application>Microsoft Office PowerPoint</Application>
  <PresentationFormat>On-screen Show (4:3)</PresentationFormat>
  <Paragraphs>257</Paragraphs>
  <Slides>31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vt:lpstr>
      <vt:lpstr>Wingdings</vt:lpstr>
      <vt:lpstr>Axis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THE TON</dc:creator>
  <cp:lastModifiedBy>Dinh Van Ton</cp:lastModifiedBy>
  <cp:revision>197</cp:revision>
  <dcterms:created xsi:type="dcterms:W3CDTF">2007-12-24T06:21:37Z</dcterms:created>
  <dcterms:modified xsi:type="dcterms:W3CDTF">2023-11-21T03:12:49Z</dcterms:modified>
</cp:coreProperties>
</file>