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 id="2147483683" r:id="rId2"/>
    <p:sldMasterId id="2147483689" r:id="rId3"/>
  </p:sldMasterIdLst>
  <p:sldIdLst>
    <p:sldId id="299" r:id="rId4"/>
    <p:sldId id="287" r:id="rId5"/>
    <p:sldId id="300" r:id="rId6"/>
    <p:sldId id="288" r:id="rId7"/>
    <p:sldId id="274" r:id="rId8"/>
    <p:sldId id="278" r:id="rId9"/>
    <p:sldId id="279" r:id="rId10"/>
    <p:sldId id="281" r:id="rId11"/>
    <p:sldId id="282" r:id="rId12"/>
    <p:sldId id="283" r:id="rId13"/>
    <p:sldId id="284" r:id="rId14"/>
    <p:sldId id="285" r:id="rId15"/>
    <p:sldId id="289" r:id="rId16"/>
    <p:sldId id="290" r:id="rId17"/>
    <p:sldId id="291" r:id="rId18"/>
    <p:sldId id="292" r:id="rId19"/>
    <p:sldId id="293" r:id="rId20"/>
    <p:sldId id="294" r:id="rId21"/>
    <p:sldId id="295" r:id="rId22"/>
    <p:sldId id="296" r:id="rId23"/>
    <p:sldId id="298" r:id="rId24"/>
    <p:sldId id="256" r:id="rId25"/>
    <p:sldId id="301" r:id="rId26"/>
    <p:sldId id="258" r:id="rId27"/>
    <p:sldId id="302" r:id="rId28"/>
    <p:sldId id="260" r:id="rId29"/>
    <p:sldId id="303" r:id="rId30"/>
    <p:sldId id="304" r:id="rId31"/>
    <p:sldId id="305" r:id="rId32"/>
    <p:sldId id="498" r:id="rId33"/>
    <p:sldId id="306" r:id="rId34"/>
    <p:sldId id="307" r:id="rId35"/>
    <p:sldId id="308" r:id="rId36"/>
    <p:sldId id="265" r:id="rId37"/>
    <p:sldId id="309" r:id="rId38"/>
    <p:sldId id="266" r:id="rId39"/>
    <p:sldId id="310" r:id="rId40"/>
    <p:sldId id="311" r:id="rId41"/>
    <p:sldId id="312" r:id="rId42"/>
    <p:sldId id="313" r:id="rId43"/>
    <p:sldId id="314" r:id="rId44"/>
    <p:sldId id="315" r:id="rId45"/>
    <p:sldId id="316" r:id="rId46"/>
    <p:sldId id="317" r:id="rId47"/>
    <p:sldId id="318" r:id="rId48"/>
    <p:sldId id="319" r:id="rId49"/>
    <p:sldId id="320" r:id="rId50"/>
    <p:sldId id="321" r:id="rId51"/>
    <p:sldId id="446" r:id="rId52"/>
    <p:sldId id="497" r:id="rId53"/>
  </p:sldIdLst>
  <p:sldSz cx="9906000" cy="6858000" type="A4"/>
  <p:notesSz cx="9906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930" y="7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theme" Target="theme/theme1.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9171" y="-8468"/>
            <a:ext cx="993395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224812" y="2404534"/>
            <a:ext cx="6312279" cy="1646302"/>
          </a:xfrm>
          <a:prstGeom prst="rect">
            <a:avLst/>
          </a:prstGeo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224812" y="4050835"/>
            <a:ext cx="6312279" cy="1096899"/>
          </a:xfrm>
          <a:prstGeom prst="rect">
            <a:avLst/>
          </a:prstGeo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5855696" y="6041364"/>
            <a:ext cx="741143" cy="365125"/>
          </a:xfrm>
          <a:prstGeom prst="rect">
            <a:avLst/>
          </a:prstGeom>
        </p:spPr>
        <p:txBody>
          <a:bodyPr/>
          <a:lstStyle/>
          <a:p>
            <a:fld id="{B61BEF0D-F0BB-DE4B-95CE-6DB70DBA9567}" type="datetimeFigureOut">
              <a:rPr lang="en-US" dirty="0"/>
              <a:pPr/>
              <a:t>11/21/2023</a:t>
            </a:fld>
            <a:endParaRPr lang="en-US" dirty="0"/>
          </a:p>
        </p:txBody>
      </p:sp>
      <p:sp>
        <p:nvSpPr>
          <p:cNvPr id="5" name="Footer Placeholder 4"/>
          <p:cNvSpPr>
            <a:spLocks noGrp="1"/>
          </p:cNvSpPr>
          <p:nvPr>
            <p:ph type="ftr" sz="quarter" idx="11"/>
          </p:nvPr>
        </p:nvSpPr>
        <p:spPr>
          <a:xfrm>
            <a:off x="660399" y="6041364"/>
            <a:ext cx="5008221"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981732" y="6041364"/>
            <a:ext cx="555358" cy="365125"/>
          </a:xfrm>
          <a:prstGeom prst="rect">
            <a:avLst/>
          </a:prstGeo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6145102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90" cy="3403600"/>
          </a:xfrm>
          <a:prstGeom prst="rect">
            <a:avLst/>
          </a:prstGeo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60400" y="4470400"/>
            <a:ext cx="6876690" cy="1570962"/>
          </a:xfrm>
          <a:prstGeom prst="rect">
            <a:avLst/>
          </a:prstGeo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855696" y="6041364"/>
            <a:ext cx="741143" cy="365125"/>
          </a:xfrm>
          <a:prstGeom prst="rect">
            <a:avLst/>
          </a:prstGeom>
        </p:spPr>
        <p:txBody>
          <a:bodyPr/>
          <a:lstStyle/>
          <a:p>
            <a:fld id="{B61BEF0D-F0BB-DE4B-95CE-6DB70DBA9567}" type="datetimeFigureOut">
              <a:rPr lang="en-US" dirty="0"/>
              <a:pPr/>
              <a:t>11/21/2023</a:t>
            </a:fld>
            <a:endParaRPr lang="en-US" dirty="0"/>
          </a:p>
        </p:txBody>
      </p:sp>
      <p:sp>
        <p:nvSpPr>
          <p:cNvPr id="5" name="Footer Placeholder 4"/>
          <p:cNvSpPr>
            <a:spLocks noGrp="1"/>
          </p:cNvSpPr>
          <p:nvPr>
            <p:ph type="ftr" sz="quarter" idx="11"/>
          </p:nvPr>
        </p:nvSpPr>
        <p:spPr>
          <a:xfrm>
            <a:off x="660399" y="6041364"/>
            <a:ext cx="5008221"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981732" y="6041364"/>
            <a:ext cx="555358" cy="365125"/>
          </a:xfrm>
          <a:prstGeom prst="rect">
            <a:avLst/>
          </a:prstGeo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550060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459" y="609600"/>
            <a:ext cx="6578197" cy="3022600"/>
          </a:xfrm>
          <a:prstGeom prst="rect">
            <a:avLst/>
          </a:prstGeo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92830" y="3632200"/>
            <a:ext cx="5871454" cy="381000"/>
          </a:xfrm>
          <a:prstGeom prst="rect">
            <a:avLst/>
          </a:prstGeo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60399" y="4470400"/>
            <a:ext cx="6876691" cy="1570962"/>
          </a:xfrm>
          <a:prstGeom prst="rect">
            <a:avLst/>
          </a:prstGeo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855696" y="6041364"/>
            <a:ext cx="741143" cy="365125"/>
          </a:xfrm>
          <a:prstGeom prst="rect">
            <a:avLst/>
          </a:prstGeom>
        </p:spPr>
        <p:txBody>
          <a:bodyPr/>
          <a:lstStyle/>
          <a:p>
            <a:fld id="{B61BEF0D-F0BB-DE4B-95CE-6DB70DBA9567}" type="datetimeFigureOut">
              <a:rPr lang="en-US" dirty="0"/>
              <a:pPr/>
              <a:t>11/21/2023</a:t>
            </a:fld>
            <a:endParaRPr lang="en-US" dirty="0"/>
          </a:p>
        </p:txBody>
      </p:sp>
      <p:sp>
        <p:nvSpPr>
          <p:cNvPr id="5" name="Footer Placeholder 4"/>
          <p:cNvSpPr>
            <a:spLocks noGrp="1"/>
          </p:cNvSpPr>
          <p:nvPr>
            <p:ph type="ftr" sz="quarter" idx="11"/>
          </p:nvPr>
        </p:nvSpPr>
        <p:spPr>
          <a:xfrm>
            <a:off x="660399" y="6041364"/>
            <a:ext cx="5008221"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981732" y="6041364"/>
            <a:ext cx="555358" cy="365125"/>
          </a:xfrm>
          <a:prstGeom prst="rect">
            <a:avLst/>
          </a:prstGeom>
        </p:spPr>
        <p:txBody>
          <a:bodyPr/>
          <a:lstStyle/>
          <a:p>
            <a:fld id="{D57F1E4F-1CFF-5643-939E-217C01CDF565}" type="slidenum">
              <a:rPr lang="en-US" dirty="0"/>
              <a:pPr/>
              <a:t>‹#›</a:t>
            </a:fld>
            <a:endParaRPr lang="en-US" dirty="0"/>
          </a:p>
        </p:txBody>
      </p:sp>
      <p:sp>
        <p:nvSpPr>
          <p:cNvPr id="24" name="TextBox 23"/>
          <p:cNvSpPr txBox="1"/>
          <p:nvPr/>
        </p:nvSpPr>
        <p:spPr>
          <a:xfrm>
            <a:off x="522937" y="790378"/>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7310008" y="2886556"/>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966142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60399" y="1931988"/>
            <a:ext cx="6876691" cy="2595460"/>
          </a:xfrm>
          <a:prstGeom prst="rect">
            <a:avLst/>
          </a:prstGeo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60399" y="4527448"/>
            <a:ext cx="6876691" cy="1513914"/>
          </a:xfrm>
          <a:prstGeom prst="rect">
            <a:avLst/>
          </a:prstGeo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855696" y="6041364"/>
            <a:ext cx="741143" cy="365125"/>
          </a:xfrm>
          <a:prstGeom prst="rect">
            <a:avLst/>
          </a:prstGeom>
        </p:spPr>
        <p:txBody>
          <a:bodyPr/>
          <a:lstStyle/>
          <a:p>
            <a:fld id="{B61BEF0D-F0BB-DE4B-95CE-6DB70DBA9567}" type="datetimeFigureOut">
              <a:rPr lang="en-US" dirty="0"/>
              <a:pPr/>
              <a:t>11/21/2023</a:t>
            </a:fld>
            <a:endParaRPr lang="en-US" dirty="0"/>
          </a:p>
        </p:txBody>
      </p:sp>
      <p:sp>
        <p:nvSpPr>
          <p:cNvPr id="5" name="Footer Placeholder 4"/>
          <p:cNvSpPr>
            <a:spLocks noGrp="1"/>
          </p:cNvSpPr>
          <p:nvPr>
            <p:ph type="ftr" sz="quarter" idx="11"/>
          </p:nvPr>
        </p:nvSpPr>
        <p:spPr>
          <a:xfrm>
            <a:off x="660399" y="6041364"/>
            <a:ext cx="5008221"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981732" y="6041364"/>
            <a:ext cx="555358" cy="365125"/>
          </a:xfrm>
          <a:prstGeom prst="rect">
            <a:avLst/>
          </a:prstGeo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1835662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39459" y="609600"/>
            <a:ext cx="6578197" cy="3022600"/>
          </a:xfrm>
          <a:prstGeom prst="rect">
            <a:avLst/>
          </a:prstGeo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60397" y="4013200"/>
            <a:ext cx="6876692" cy="514248"/>
          </a:xfrm>
          <a:prstGeom prst="rect">
            <a:avLst/>
          </a:prstGeo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60399" y="4527448"/>
            <a:ext cx="6876691" cy="1513914"/>
          </a:xfrm>
          <a:prstGeom prst="rect">
            <a:avLst/>
          </a:prstGeo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855696" y="6041364"/>
            <a:ext cx="741143" cy="365125"/>
          </a:xfrm>
          <a:prstGeom prst="rect">
            <a:avLst/>
          </a:prstGeom>
        </p:spPr>
        <p:txBody>
          <a:bodyPr/>
          <a:lstStyle/>
          <a:p>
            <a:fld id="{B61BEF0D-F0BB-DE4B-95CE-6DB70DBA9567}" type="datetimeFigureOut">
              <a:rPr lang="en-US" dirty="0"/>
              <a:pPr/>
              <a:t>11/21/2023</a:t>
            </a:fld>
            <a:endParaRPr lang="en-US" dirty="0"/>
          </a:p>
        </p:txBody>
      </p:sp>
      <p:sp>
        <p:nvSpPr>
          <p:cNvPr id="5" name="Footer Placeholder 4"/>
          <p:cNvSpPr>
            <a:spLocks noGrp="1"/>
          </p:cNvSpPr>
          <p:nvPr>
            <p:ph type="ftr" sz="quarter" idx="11"/>
          </p:nvPr>
        </p:nvSpPr>
        <p:spPr>
          <a:xfrm>
            <a:off x="660399" y="6041364"/>
            <a:ext cx="5008221"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981732" y="6041364"/>
            <a:ext cx="555358" cy="365125"/>
          </a:xfrm>
          <a:prstGeom prst="rect">
            <a:avLst/>
          </a:prstGeom>
        </p:spPr>
        <p:txBody>
          <a:bodyPr/>
          <a:lstStyle/>
          <a:p>
            <a:fld id="{D57F1E4F-1CFF-5643-939E-217C01CDF565}" type="slidenum">
              <a:rPr lang="en-US" dirty="0"/>
              <a:pPr/>
              <a:t>‹#›</a:t>
            </a:fld>
            <a:endParaRPr lang="en-US" dirty="0"/>
          </a:p>
        </p:txBody>
      </p:sp>
      <p:sp>
        <p:nvSpPr>
          <p:cNvPr id="24" name="TextBox 23"/>
          <p:cNvSpPr txBox="1"/>
          <p:nvPr/>
        </p:nvSpPr>
        <p:spPr>
          <a:xfrm>
            <a:off x="522937" y="790378"/>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7310008" y="2886556"/>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113336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67169" y="609600"/>
            <a:ext cx="6869920" cy="3022600"/>
          </a:xfrm>
          <a:prstGeom prst="rect">
            <a:avLst/>
          </a:prstGeo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60397" y="4013200"/>
            <a:ext cx="6876692" cy="514248"/>
          </a:xfrm>
          <a:prstGeom prst="rect">
            <a:avLst/>
          </a:prstGeo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60399" y="4527448"/>
            <a:ext cx="6876691" cy="1513914"/>
          </a:xfrm>
          <a:prstGeom prst="rect">
            <a:avLst/>
          </a:prstGeo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855696" y="6041364"/>
            <a:ext cx="741143" cy="365125"/>
          </a:xfrm>
          <a:prstGeom prst="rect">
            <a:avLst/>
          </a:prstGeom>
        </p:spPr>
        <p:txBody>
          <a:bodyPr/>
          <a:lstStyle/>
          <a:p>
            <a:fld id="{B61BEF0D-F0BB-DE4B-95CE-6DB70DBA9567}" type="datetimeFigureOut">
              <a:rPr lang="en-US" dirty="0"/>
              <a:pPr/>
              <a:t>11/21/2023</a:t>
            </a:fld>
            <a:endParaRPr lang="en-US" dirty="0"/>
          </a:p>
        </p:txBody>
      </p:sp>
      <p:sp>
        <p:nvSpPr>
          <p:cNvPr id="5" name="Footer Placeholder 4"/>
          <p:cNvSpPr>
            <a:spLocks noGrp="1"/>
          </p:cNvSpPr>
          <p:nvPr>
            <p:ph type="ftr" sz="quarter" idx="11"/>
          </p:nvPr>
        </p:nvSpPr>
        <p:spPr>
          <a:xfrm>
            <a:off x="660399" y="6041364"/>
            <a:ext cx="5008221"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981732" y="6041364"/>
            <a:ext cx="555358" cy="365125"/>
          </a:xfrm>
          <a:prstGeom prst="rect">
            <a:avLst/>
          </a:prstGeo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6493076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89" cy="1320800"/>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60399" y="2160590"/>
            <a:ext cx="6876690" cy="388077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855696" y="6041364"/>
            <a:ext cx="741143" cy="365125"/>
          </a:xfrm>
          <a:prstGeom prst="rect">
            <a:avLst/>
          </a:prstGeom>
        </p:spPr>
        <p:txBody>
          <a:bodyPr/>
          <a:lstStyle/>
          <a:p>
            <a:fld id="{70DDF080-5E8C-48AD-84E5-6C08B304C14E}" type="datetimeFigureOut">
              <a:rPr lang="en-US" dirty="0"/>
              <a:t>11/21/2023</a:t>
            </a:fld>
            <a:endParaRPr lang="en-US" dirty="0"/>
          </a:p>
        </p:txBody>
      </p:sp>
      <p:sp>
        <p:nvSpPr>
          <p:cNvPr id="5" name="Footer Placeholder 4"/>
          <p:cNvSpPr>
            <a:spLocks noGrp="1"/>
          </p:cNvSpPr>
          <p:nvPr>
            <p:ph type="ftr" sz="quarter" idx="11"/>
          </p:nvPr>
        </p:nvSpPr>
        <p:spPr>
          <a:xfrm>
            <a:off x="660399" y="6041364"/>
            <a:ext cx="5008221"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981732" y="6041364"/>
            <a:ext cx="555358" cy="365125"/>
          </a:xfrm>
          <a:prstGeom prst="rect">
            <a:avLst/>
          </a:prstGeom>
        </p:spPr>
        <p:txBody>
          <a:bodyPr/>
          <a:lstStyle/>
          <a:p>
            <a:fld id="{47333891-D5E7-4C7B-BF1D-E855E53CB5A8}" type="slidenum">
              <a:rPr lang="en-US" dirty="0"/>
              <a:t>‹#›</a:t>
            </a:fld>
            <a:endParaRPr lang="en-US" dirty="0"/>
          </a:p>
        </p:txBody>
      </p:sp>
    </p:spTree>
    <p:extLst>
      <p:ext uri="{BB962C8B-B14F-4D97-AF65-F5344CB8AC3E}">
        <p14:creationId xmlns:p14="http://schemas.microsoft.com/office/powerpoint/2010/main" val="31532996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75421" y="609601"/>
            <a:ext cx="1060380" cy="5251451"/>
          </a:xfrm>
          <a:prstGeom prst="rect">
            <a:avLst/>
          </a:prstGeo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60399" y="609601"/>
            <a:ext cx="5627945" cy="5251451"/>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855696" y="6041364"/>
            <a:ext cx="741143" cy="365125"/>
          </a:xfrm>
          <a:prstGeom prst="rect">
            <a:avLst/>
          </a:prstGeom>
        </p:spPr>
        <p:txBody>
          <a:bodyPr/>
          <a:lstStyle/>
          <a:p>
            <a:fld id="{B61BEF0D-F0BB-DE4B-95CE-6DB70DBA9567}" type="datetimeFigureOut">
              <a:rPr lang="en-US" dirty="0"/>
              <a:pPr/>
              <a:t>11/21/2023</a:t>
            </a:fld>
            <a:endParaRPr lang="en-US" dirty="0"/>
          </a:p>
        </p:txBody>
      </p:sp>
      <p:sp>
        <p:nvSpPr>
          <p:cNvPr id="5" name="Footer Placeholder 4"/>
          <p:cNvSpPr>
            <a:spLocks noGrp="1"/>
          </p:cNvSpPr>
          <p:nvPr>
            <p:ph type="ftr" sz="quarter" idx="11"/>
          </p:nvPr>
        </p:nvSpPr>
        <p:spPr>
          <a:xfrm>
            <a:off x="660399" y="6041364"/>
            <a:ext cx="5008221"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981732" y="6041364"/>
            <a:ext cx="555358" cy="365125"/>
          </a:xfrm>
          <a:prstGeom prst="rect">
            <a:avLst/>
          </a:prstGeo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0539585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742950" y="2125980"/>
            <a:ext cx="8420100" cy="430887"/>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485900" y="3840480"/>
            <a:ext cx="6934200" cy="492443"/>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11/21/2023</a:t>
            </a:fld>
            <a:endParaRPr lang="en-US"/>
          </a:p>
        </p:txBody>
      </p:sp>
      <p:sp>
        <p:nvSpPr>
          <p:cNvPr id="6" name="Holder 6"/>
          <p:cNvSpPr>
            <a:spLocks noGrp="1"/>
          </p:cNvSpPr>
          <p:nvPr>
            <p:ph type="sldNum" sz="quarter" idx="7"/>
          </p:nvPr>
        </p:nvSpPr>
        <p:spPr/>
        <p:txBody>
          <a:bodyPr lIns="0" tIns="0" rIns="0" bIns="0"/>
          <a:lstStyle>
            <a:lvl1pPr>
              <a:defRPr sz="1200" b="0" i="0">
                <a:solidFill>
                  <a:schemeClr val="tx1"/>
                </a:solidFill>
                <a:latin typeface="Arial Black"/>
                <a:cs typeface="Arial Black"/>
              </a:defRPr>
            </a:lvl1pPr>
          </a:lstStyle>
          <a:p>
            <a:pPr marL="25400">
              <a:spcBef>
                <a:spcPts val="220"/>
              </a:spcBef>
            </a:pPr>
            <a:fld id="{81D60167-4931-47E6-BA6A-407CBD079E47}" type="slidenum">
              <a:rPr lang="vi-VN" smtClean="0"/>
              <a:pPr marL="25400">
                <a:spcBef>
                  <a:spcPts val="220"/>
                </a:spcBef>
              </a:pPr>
              <a:t>‹#›</a:t>
            </a:fld>
            <a:endParaRPr lang="vi-VN" dirty="0"/>
          </a:p>
        </p:txBody>
      </p:sp>
    </p:spTree>
    <p:extLst>
      <p:ext uri="{BB962C8B-B14F-4D97-AF65-F5344CB8AC3E}">
        <p14:creationId xmlns:p14="http://schemas.microsoft.com/office/powerpoint/2010/main" val="31879856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chemeClr val="tx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3200" b="0" i="0">
                <a:solidFill>
                  <a:schemeClr val="tx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11/21/2023</a:t>
            </a:fld>
            <a:endParaRPr lang="en-US"/>
          </a:p>
        </p:txBody>
      </p:sp>
      <p:sp>
        <p:nvSpPr>
          <p:cNvPr id="6" name="Holder 6"/>
          <p:cNvSpPr>
            <a:spLocks noGrp="1"/>
          </p:cNvSpPr>
          <p:nvPr>
            <p:ph type="sldNum" sz="quarter" idx="7"/>
          </p:nvPr>
        </p:nvSpPr>
        <p:spPr/>
        <p:txBody>
          <a:bodyPr lIns="0" tIns="0" rIns="0" bIns="0"/>
          <a:lstStyle>
            <a:lvl1pPr>
              <a:defRPr sz="1200" b="0" i="0">
                <a:solidFill>
                  <a:schemeClr val="tx1"/>
                </a:solidFill>
                <a:latin typeface="Arial Black"/>
                <a:cs typeface="Arial Black"/>
              </a:defRPr>
            </a:lvl1pPr>
          </a:lstStyle>
          <a:p>
            <a:pPr marL="25400">
              <a:spcBef>
                <a:spcPts val="220"/>
              </a:spcBef>
            </a:pPr>
            <a:fld id="{81D60167-4931-47E6-BA6A-407CBD079E47}" type="slidenum">
              <a:rPr lang="vi-VN" smtClean="0"/>
              <a:pPr marL="25400">
                <a:spcBef>
                  <a:spcPts val="220"/>
                </a:spcBef>
              </a:pPr>
              <a:t>‹#›</a:t>
            </a:fld>
            <a:endParaRPr lang="vi-VN" dirty="0"/>
          </a:p>
        </p:txBody>
      </p:sp>
    </p:spTree>
    <p:extLst>
      <p:ext uri="{BB962C8B-B14F-4D97-AF65-F5344CB8AC3E}">
        <p14:creationId xmlns:p14="http://schemas.microsoft.com/office/powerpoint/2010/main" val="21592457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chemeClr val="tx1"/>
                </a:solidFill>
                <a:latin typeface="Arial"/>
                <a:cs typeface="Arial"/>
              </a:defRPr>
            </a:lvl1pPr>
          </a:lstStyle>
          <a:p>
            <a:endParaRPr/>
          </a:p>
        </p:txBody>
      </p:sp>
      <p:sp>
        <p:nvSpPr>
          <p:cNvPr id="3" name="Holder 3"/>
          <p:cNvSpPr>
            <a:spLocks noGrp="1"/>
          </p:cNvSpPr>
          <p:nvPr>
            <p:ph sz="half" idx="2"/>
          </p:nvPr>
        </p:nvSpPr>
        <p:spPr>
          <a:xfrm>
            <a:off x="495300" y="1577340"/>
            <a:ext cx="4309110" cy="492443"/>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101590" y="1577340"/>
            <a:ext cx="4309110" cy="492443"/>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11/21/2023</a:t>
            </a:fld>
            <a:endParaRPr lang="en-US"/>
          </a:p>
        </p:txBody>
      </p:sp>
      <p:sp>
        <p:nvSpPr>
          <p:cNvPr id="7" name="Holder 7"/>
          <p:cNvSpPr>
            <a:spLocks noGrp="1"/>
          </p:cNvSpPr>
          <p:nvPr>
            <p:ph type="sldNum" sz="quarter" idx="7"/>
          </p:nvPr>
        </p:nvSpPr>
        <p:spPr/>
        <p:txBody>
          <a:bodyPr lIns="0" tIns="0" rIns="0" bIns="0"/>
          <a:lstStyle>
            <a:lvl1pPr>
              <a:defRPr sz="1200" b="0" i="0">
                <a:solidFill>
                  <a:schemeClr val="tx1"/>
                </a:solidFill>
                <a:latin typeface="Arial Black"/>
                <a:cs typeface="Arial Black"/>
              </a:defRPr>
            </a:lvl1pPr>
          </a:lstStyle>
          <a:p>
            <a:pPr marL="25400">
              <a:spcBef>
                <a:spcPts val="220"/>
              </a:spcBef>
            </a:pPr>
            <a:fld id="{81D60167-4931-47E6-BA6A-407CBD079E47}" type="slidenum">
              <a:rPr lang="vi-VN" smtClean="0"/>
              <a:pPr marL="25400">
                <a:spcBef>
                  <a:spcPts val="220"/>
                </a:spcBef>
              </a:pPr>
              <a:t>‹#›</a:t>
            </a:fld>
            <a:endParaRPr lang="vi-VN" dirty="0"/>
          </a:p>
        </p:txBody>
      </p:sp>
    </p:spTree>
    <p:extLst>
      <p:ext uri="{BB962C8B-B14F-4D97-AF65-F5344CB8AC3E}">
        <p14:creationId xmlns:p14="http://schemas.microsoft.com/office/powerpoint/2010/main" val="5303689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89" cy="1320800"/>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660399" y="2160590"/>
            <a:ext cx="6876690" cy="388077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855696" y="6041364"/>
            <a:ext cx="741143" cy="365125"/>
          </a:xfrm>
          <a:prstGeom prst="rect">
            <a:avLst/>
          </a:prstGeom>
        </p:spPr>
        <p:txBody>
          <a:bodyPr/>
          <a:lstStyle/>
          <a:p>
            <a:fld id="{1D8BD707-D9CF-40AE-B4C6-C98DA3205C09}" type="datetimeFigureOut">
              <a:rPr lang="en-US" smtClean="0"/>
              <a:t>11/21/2023</a:t>
            </a:fld>
            <a:endParaRPr lang="en-US"/>
          </a:p>
        </p:txBody>
      </p:sp>
      <p:sp>
        <p:nvSpPr>
          <p:cNvPr id="5" name="Footer Placeholder 4"/>
          <p:cNvSpPr>
            <a:spLocks noGrp="1"/>
          </p:cNvSpPr>
          <p:nvPr>
            <p:ph type="ftr" sz="quarter" idx="11"/>
          </p:nvPr>
        </p:nvSpPr>
        <p:spPr>
          <a:xfrm>
            <a:off x="660399" y="6041364"/>
            <a:ext cx="5008221" cy="365125"/>
          </a:xfrm>
          <a:prstGeom prst="rect">
            <a:avLst/>
          </a:prstGeom>
        </p:spPr>
        <p:txBody>
          <a:bodyPr/>
          <a:lstStyle/>
          <a:p>
            <a:endParaRPr lang="vi-VN"/>
          </a:p>
        </p:txBody>
      </p:sp>
      <p:sp>
        <p:nvSpPr>
          <p:cNvPr id="6" name="Slide Number Placeholder 5"/>
          <p:cNvSpPr>
            <a:spLocks noGrp="1"/>
          </p:cNvSpPr>
          <p:nvPr>
            <p:ph type="sldNum" sz="quarter" idx="12"/>
          </p:nvPr>
        </p:nvSpPr>
        <p:spPr>
          <a:xfrm>
            <a:off x="6981732" y="6041364"/>
            <a:ext cx="555358" cy="365125"/>
          </a:xfrm>
          <a:prstGeom prst="rect">
            <a:avLst/>
          </a:prstGeom>
        </p:spPr>
        <p:txBody>
          <a:bodyPr/>
          <a:lstStyle/>
          <a:p>
            <a:fld id="{B6F15528-21DE-4FAA-801E-634DDDAF4B2B}" type="slidenum">
              <a:rPr lang="vi-VN" smtClean="0"/>
              <a:t>‹#›</a:t>
            </a:fld>
            <a:endParaRPr lang="vi-VN"/>
          </a:p>
        </p:txBody>
      </p:sp>
    </p:spTree>
    <p:extLst>
      <p:ext uri="{BB962C8B-B14F-4D97-AF65-F5344CB8AC3E}">
        <p14:creationId xmlns:p14="http://schemas.microsoft.com/office/powerpoint/2010/main" val="31469115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7761419" y="5734050"/>
            <a:ext cx="1857375" cy="908050"/>
          </a:xfrm>
          <a:prstGeom prst="rect">
            <a:avLst/>
          </a:prstGeom>
          <a:blipFill>
            <a:blip r:embed="rId2" cstate="print"/>
            <a:stretch>
              <a:fillRect/>
            </a:stretch>
          </a:blipFill>
        </p:spPr>
        <p:txBody>
          <a:bodyPr wrap="square" lIns="0" tIns="0" rIns="0" bIns="0" rtlCol="0"/>
          <a:lstStyle/>
          <a:p>
            <a:endParaRPr sz="1800"/>
          </a:p>
        </p:txBody>
      </p:sp>
      <p:sp>
        <p:nvSpPr>
          <p:cNvPr id="2" name="Holder 2"/>
          <p:cNvSpPr>
            <a:spLocks noGrp="1"/>
          </p:cNvSpPr>
          <p:nvPr>
            <p:ph type="title"/>
          </p:nvPr>
        </p:nvSpPr>
        <p:spPr/>
        <p:txBody>
          <a:bodyPr lIns="0" tIns="0" rIns="0" bIns="0"/>
          <a:lstStyle>
            <a:lvl1pPr>
              <a:defRPr sz="2800" b="1" i="0">
                <a:solidFill>
                  <a:schemeClr val="tx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11/21/2023</a:t>
            </a:fld>
            <a:endParaRPr lang="en-US"/>
          </a:p>
        </p:txBody>
      </p:sp>
      <p:sp>
        <p:nvSpPr>
          <p:cNvPr id="5" name="Holder 5"/>
          <p:cNvSpPr>
            <a:spLocks noGrp="1"/>
          </p:cNvSpPr>
          <p:nvPr>
            <p:ph type="sldNum" sz="quarter" idx="7"/>
          </p:nvPr>
        </p:nvSpPr>
        <p:spPr/>
        <p:txBody>
          <a:bodyPr lIns="0" tIns="0" rIns="0" bIns="0"/>
          <a:lstStyle>
            <a:lvl1pPr>
              <a:defRPr sz="1200" b="0" i="0">
                <a:solidFill>
                  <a:schemeClr val="tx1"/>
                </a:solidFill>
                <a:latin typeface="Arial Black"/>
                <a:cs typeface="Arial Black"/>
              </a:defRPr>
            </a:lvl1pPr>
          </a:lstStyle>
          <a:p>
            <a:pPr marL="25400">
              <a:spcBef>
                <a:spcPts val="220"/>
              </a:spcBef>
            </a:pPr>
            <a:fld id="{81D60167-4931-47E6-BA6A-407CBD079E47}" type="slidenum">
              <a:rPr lang="vi-VN" smtClean="0"/>
              <a:pPr marL="25400">
                <a:spcBef>
                  <a:spcPts val="220"/>
                </a:spcBef>
              </a:pPr>
              <a:t>‹#›</a:t>
            </a:fld>
            <a:endParaRPr lang="vi-VN" dirty="0"/>
          </a:p>
        </p:txBody>
      </p:sp>
    </p:spTree>
    <p:extLst>
      <p:ext uri="{BB962C8B-B14F-4D97-AF65-F5344CB8AC3E}">
        <p14:creationId xmlns:p14="http://schemas.microsoft.com/office/powerpoint/2010/main" val="34562249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11/21/2023</a:t>
            </a:fld>
            <a:endParaRPr lang="en-US"/>
          </a:p>
        </p:txBody>
      </p:sp>
      <p:sp>
        <p:nvSpPr>
          <p:cNvPr id="4" name="Holder 4"/>
          <p:cNvSpPr>
            <a:spLocks noGrp="1"/>
          </p:cNvSpPr>
          <p:nvPr>
            <p:ph type="sldNum" sz="quarter" idx="7"/>
          </p:nvPr>
        </p:nvSpPr>
        <p:spPr/>
        <p:txBody>
          <a:bodyPr lIns="0" tIns="0" rIns="0" bIns="0"/>
          <a:lstStyle>
            <a:lvl1pPr>
              <a:defRPr sz="1200" b="0" i="0">
                <a:solidFill>
                  <a:schemeClr val="tx1"/>
                </a:solidFill>
                <a:latin typeface="Arial Black"/>
                <a:cs typeface="Arial Black"/>
              </a:defRPr>
            </a:lvl1pPr>
          </a:lstStyle>
          <a:p>
            <a:pPr marL="25400">
              <a:spcBef>
                <a:spcPts val="220"/>
              </a:spcBef>
            </a:pPr>
            <a:fld id="{81D60167-4931-47E6-BA6A-407CBD079E47}" type="slidenum">
              <a:rPr lang="vi-VN" smtClean="0"/>
              <a:pPr marL="25400">
                <a:spcBef>
                  <a:spcPts val="220"/>
                </a:spcBef>
              </a:pPr>
              <a:t>‹#›</a:t>
            </a:fld>
            <a:endParaRPr lang="vi-VN" dirty="0"/>
          </a:p>
        </p:txBody>
      </p:sp>
    </p:spTree>
    <p:extLst>
      <p:ext uri="{BB962C8B-B14F-4D97-AF65-F5344CB8AC3E}">
        <p14:creationId xmlns:p14="http://schemas.microsoft.com/office/powerpoint/2010/main" val="339733641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6"/>
            <a:ext cx="84201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485900" y="3886200"/>
            <a:ext cx="69342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3824538632"/>
      </p:ext>
    </p:extLst>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95300" y="1600201"/>
            <a:ext cx="89154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85942144"/>
      </p:ext>
    </p:extLst>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82506" y="2906713"/>
            <a:ext cx="84201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170863845"/>
      </p:ext>
    </p:extLst>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95300" y="1600201"/>
            <a:ext cx="437515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35550" y="1600201"/>
            <a:ext cx="437515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3697682"/>
      </p:ext>
    </p:extLst>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95300" y="1535113"/>
            <a:ext cx="4376870"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0" y="2174875"/>
            <a:ext cx="4376870"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32111" y="1535113"/>
            <a:ext cx="4378590"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1" y="2174875"/>
            <a:ext cx="4378590"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36863224"/>
      </p:ext>
    </p:extLst>
  </p:cSld>
  <p:clrMapOvr>
    <a:masterClrMapping/>
  </p:clrMapOvr>
  <p:transition spd="med"/>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3549341474"/>
      </p:ext>
    </p:extLst>
  </p:cSld>
  <p:clrMapOvr>
    <a:masterClrMapping/>
  </p:clrMapOvr>
  <p:transition spd="med"/>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58865504"/>
      </p:ext>
    </p:extLst>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872971" y="273051"/>
            <a:ext cx="5537729"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95300" y="1435101"/>
            <a:ext cx="3259006"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028669327"/>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60399" y="2700869"/>
            <a:ext cx="6876691" cy="1826581"/>
          </a:xfrm>
          <a:prstGeom prst="rect">
            <a:avLst/>
          </a:prstGeo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60399" y="4527448"/>
            <a:ext cx="6876691" cy="860400"/>
          </a:xfrm>
          <a:prstGeom prst="rect">
            <a:avLst/>
          </a:prstGeo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855696" y="6041364"/>
            <a:ext cx="741143" cy="365125"/>
          </a:xfrm>
          <a:prstGeom prst="rect">
            <a:avLst/>
          </a:prstGeom>
        </p:spPr>
        <p:txBody>
          <a:bodyPr/>
          <a:lstStyle/>
          <a:p>
            <a:fld id="{B61BEF0D-F0BB-DE4B-95CE-6DB70DBA9567}" type="datetimeFigureOut">
              <a:rPr lang="en-US" dirty="0"/>
              <a:pPr/>
              <a:t>11/21/2023</a:t>
            </a:fld>
            <a:endParaRPr lang="en-US" dirty="0"/>
          </a:p>
        </p:txBody>
      </p:sp>
      <p:sp>
        <p:nvSpPr>
          <p:cNvPr id="5" name="Footer Placeholder 4"/>
          <p:cNvSpPr>
            <a:spLocks noGrp="1"/>
          </p:cNvSpPr>
          <p:nvPr>
            <p:ph type="ftr" sz="quarter" idx="11"/>
          </p:nvPr>
        </p:nvSpPr>
        <p:spPr>
          <a:xfrm>
            <a:off x="660399" y="6041364"/>
            <a:ext cx="5008221"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981732" y="6041364"/>
            <a:ext cx="555358" cy="365125"/>
          </a:xfrm>
          <a:prstGeom prst="rect">
            <a:avLst/>
          </a:prstGeo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17997759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941645" y="612775"/>
            <a:ext cx="59436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941645" y="5367338"/>
            <a:ext cx="59436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710023641"/>
      </p:ext>
    </p:extLst>
  </p:cSld>
  <p:clrMapOvr>
    <a:masterClrMapping/>
  </p:clrMapOvr>
  <p:transition spd="med"/>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95300" y="1600201"/>
            <a:ext cx="89154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38418093"/>
      </p:ext>
    </p:extLst>
  </p:cSld>
  <p:clrMapOvr>
    <a:masterClrMapping/>
  </p:clrMapOvr>
  <p:transition spd="med"/>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39"/>
            <a:ext cx="222885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95300" y="274639"/>
            <a:ext cx="652145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63262228"/>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90" cy="1320800"/>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660401" y="2160589"/>
            <a:ext cx="3345451" cy="3880772"/>
          </a:xfrm>
          <a:prstGeom prst="rect">
            <a:avLst/>
          </a:prstGeo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191637" y="2160590"/>
            <a:ext cx="3345453" cy="3880773"/>
          </a:xfrm>
          <a:prstGeom prst="rect">
            <a:avLst/>
          </a:prstGeo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5855696" y="6041364"/>
            <a:ext cx="741143" cy="365125"/>
          </a:xfrm>
          <a:prstGeom prst="rect">
            <a:avLst/>
          </a:prstGeom>
        </p:spPr>
        <p:txBody>
          <a:bodyPr/>
          <a:lstStyle/>
          <a:p>
            <a:fld id="{B61BEF0D-F0BB-DE4B-95CE-6DB70DBA9567}" type="datetimeFigureOut">
              <a:rPr lang="en-US" dirty="0"/>
              <a:pPr/>
              <a:t>11/21/2023</a:t>
            </a:fld>
            <a:endParaRPr lang="en-US" dirty="0"/>
          </a:p>
        </p:txBody>
      </p:sp>
      <p:sp>
        <p:nvSpPr>
          <p:cNvPr id="6" name="Footer Placeholder 5"/>
          <p:cNvSpPr>
            <a:spLocks noGrp="1"/>
          </p:cNvSpPr>
          <p:nvPr>
            <p:ph type="ftr" sz="quarter" idx="11"/>
          </p:nvPr>
        </p:nvSpPr>
        <p:spPr>
          <a:xfrm>
            <a:off x="660399" y="6041364"/>
            <a:ext cx="5008221"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981732" y="6041364"/>
            <a:ext cx="555358" cy="365125"/>
          </a:xfrm>
          <a:prstGeom prst="rect">
            <a:avLst/>
          </a:prstGeo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679860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89" cy="1320800"/>
          </a:xfrm>
          <a:prstGeom prst="rect">
            <a:avLst/>
          </a:prstGeo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60399" y="2160983"/>
            <a:ext cx="3348228" cy="576262"/>
          </a:xfrm>
          <a:prstGeom prst="rect">
            <a:avLst/>
          </a:prstGeo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60399" y="2737247"/>
            <a:ext cx="3348228" cy="3304117"/>
          </a:xfrm>
          <a:prstGeom prst="rect">
            <a:avLst/>
          </a:prstGeo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188860" y="2160983"/>
            <a:ext cx="3348228" cy="576262"/>
          </a:xfrm>
          <a:prstGeom prst="rect">
            <a:avLst/>
          </a:prstGeo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188860" y="2737247"/>
            <a:ext cx="3348228" cy="3304117"/>
          </a:xfrm>
          <a:prstGeom prst="rect">
            <a:avLst/>
          </a:prstGeo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5855696" y="6041364"/>
            <a:ext cx="741143" cy="365125"/>
          </a:xfrm>
          <a:prstGeom prst="rect">
            <a:avLst/>
          </a:prstGeom>
        </p:spPr>
        <p:txBody>
          <a:bodyPr/>
          <a:lstStyle/>
          <a:p>
            <a:fld id="{B61BEF0D-F0BB-DE4B-95CE-6DB70DBA9567}" type="datetimeFigureOut">
              <a:rPr lang="en-US" dirty="0"/>
              <a:pPr/>
              <a:t>11/21/2023</a:t>
            </a:fld>
            <a:endParaRPr lang="en-US" dirty="0"/>
          </a:p>
        </p:txBody>
      </p:sp>
      <p:sp>
        <p:nvSpPr>
          <p:cNvPr id="8" name="Footer Placeholder 7"/>
          <p:cNvSpPr>
            <a:spLocks noGrp="1"/>
          </p:cNvSpPr>
          <p:nvPr>
            <p:ph type="ftr" sz="quarter" idx="11"/>
          </p:nvPr>
        </p:nvSpPr>
        <p:spPr>
          <a:xfrm>
            <a:off x="660399" y="6041364"/>
            <a:ext cx="5008221"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6981732" y="6041364"/>
            <a:ext cx="555358" cy="365125"/>
          </a:xfrm>
          <a:prstGeom prst="rect">
            <a:avLst/>
          </a:prstGeo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2063789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60399" y="609600"/>
            <a:ext cx="6876690" cy="1320800"/>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5855696" y="6041364"/>
            <a:ext cx="741143" cy="365125"/>
          </a:xfrm>
          <a:prstGeom prst="rect">
            <a:avLst/>
          </a:prstGeom>
        </p:spPr>
        <p:txBody>
          <a:bodyPr/>
          <a:lstStyle/>
          <a:p>
            <a:fld id="{1D8BD707-D9CF-40AE-B4C6-C98DA3205C09}" type="datetimeFigureOut">
              <a:rPr lang="en-US" smtClean="0"/>
              <a:t>11/21/2023</a:t>
            </a:fld>
            <a:endParaRPr lang="en-US"/>
          </a:p>
        </p:txBody>
      </p:sp>
      <p:sp>
        <p:nvSpPr>
          <p:cNvPr id="4" name="Footer Placeholder 3"/>
          <p:cNvSpPr>
            <a:spLocks noGrp="1"/>
          </p:cNvSpPr>
          <p:nvPr>
            <p:ph type="ftr" sz="quarter" idx="11"/>
          </p:nvPr>
        </p:nvSpPr>
        <p:spPr>
          <a:xfrm>
            <a:off x="660399" y="6041364"/>
            <a:ext cx="5008221" cy="365125"/>
          </a:xfrm>
          <a:prstGeom prst="rect">
            <a:avLst/>
          </a:prstGeom>
        </p:spPr>
        <p:txBody>
          <a:bodyPr/>
          <a:lstStyle/>
          <a:p>
            <a:endParaRPr lang="vi-VN"/>
          </a:p>
        </p:txBody>
      </p:sp>
      <p:sp>
        <p:nvSpPr>
          <p:cNvPr id="5" name="Slide Number Placeholder 4"/>
          <p:cNvSpPr>
            <a:spLocks noGrp="1"/>
          </p:cNvSpPr>
          <p:nvPr>
            <p:ph type="sldNum" sz="quarter" idx="12"/>
          </p:nvPr>
        </p:nvSpPr>
        <p:spPr>
          <a:xfrm>
            <a:off x="6981732" y="6041364"/>
            <a:ext cx="555358" cy="365125"/>
          </a:xfrm>
          <a:prstGeom prst="rect">
            <a:avLst/>
          </a:prstGeom>
        </p:spPr>
        <p:txBody>
          <a:bodyPr/>
          <a:lstStyle/>
          <a:p>
            <a:fld id="{B6F15528-21DE-4FAA-801E-634DDDAF4B2B}" type="slidenum">
              <a:rPr lang="vi-VN" smtClean="0"/>
              <a:t>‹#›</a:t>
            </a:fld>
            <a:endParaRPr lang="vi-VN"/>
          </a:p>
        </p:txBody>
      </p:sp>
    </p:spTree>
    <p:extLst>
      <p:ext uri="{BB962C8B-B14F-4D97-AF65-F5344CB8AC3E}">
        <p14:creationId xmlns:p14="http://schemas.microsoft.com/office/powerpoint/2010/main" val="33632284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855696" y="6041364"/>
            <a:ext cx="741143" cy="365125"/>
          </a:xfrm>
          <a:prstGeom prst="rect">
            <a:avLst/>
          </a:prstGeom>
        </p:spPr>
        <p:txBody>
          <a:bodyPr/>
          <a:lstStyle/>
          <a:p>
            <a:fld id="{1D8BD707-D9CF-40AE-B4C6-C98DA3205C09}" type="datetimeFigureOut">
              <a:rPr lang="en-US" smtClean="0"/>
              <a:t>11/21/2023</a:t>
            </a:fld>
            <a:endParaRPr lang="en-US"/>
          </a:p>
        </p:txBody>
      </p:sp>
      <p:sp>
        <p:nvSpPr>
          <p:cNvPr id="3" name="Footer Placeholder 2"/>
          <p:cNvSpPr>
            <a:spLocks noGrp="1"/>
          </p:cNvSpPr>
          <p:nvPr>
            <p:ph type="ftr" sz="quarter" idx="11"/>
          </p:nvPr>
        </p:nvSpPr>
        <p:spPr>
          <a:xfrm>
            <a:off x="660399" y="6041364"/>
            <a:ext cx="5008221" cy="365125"/>
          </a:xfrm>
          <a:prstGeom prst="rect">
            <a:avLst/>
          </a:prstGeom>
        </p:spPr>
        <p:txBody>
          <a:bodyPr/>
          <a:lstStyle/>
          <a:p>
            <a:endParaRPr lang="vi-VN"/>
          </a:p>
        </p:txBody>
      </p:sp>
      <p:sp>
        <p:nvSpPr>
          <p:cNvPr id="4" name="Slide Number Placeholder 3"/>
          <p:cNvSpPr>
            <a:spLocks noGrp="1"/>
          </p:cNvSpPr>
          <p:nvPr>
            <p:ph type="sldNum" sz="quarter" idx="12"/>
          </p:nvPr>
        </p:nvSpPr>
        <p:spPr>
          <a:xfrm>
            <a:off x="6981732" y="6041364"/>
            <a:ext cx="555358" cy="365125"/>
          </a:xfrm>
          <a:prstGeom prst="rect">
            <a:avLst/>
          </a:prstGeom>
        </p:spPr>
        <p:txBody>
          <a:bodyPr/>
          <a:lstStyle/>
          <a:p>
            <a:fld id="{B6F15528-21DE-4FAA-801E-634DDDAF4B2B}" type="slidenum">
              <a:rPr lang="vi-VN" smtClean="0"/>
              <a:t>‹#›</a:t>
            </a:fld>
            <a:endParaRPr lang="vi-VN"/>
          </a:p>
        </p:txBody>
      </p:sp>
    </p:spTree>
    <p:extLst>
      <p:ext uri="{BB962C8B-B14F-4D97-AF65-F5344CB8AC3E}">
        <p14:creationId xmlns:p14="http://schemas.microsoft.com/office/powerpoint/2010/main" val="3196343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0399" y="1498604"/>
            <a:ext cx="3022697" cy="1278466"/>
          </a:xfrm>
          <a:prstGeom prst="rect">
            <a:avLst/>
          </a:prstGeo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868882" y="514926"/>
            <a:ext cx="3668207" cy="5526437"/>
          </a:xfrm>
          <a:prstGeom prst="rect">
            <a:avLst/>
          </a:prstGeo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60399" y="2777069"/>
            <a:ext cx="3022697" cy="2584449"/>
          </a:xfrm>
          <a:prstGeom prst="rect">
            <a:avLst/>
          </a:prstGeo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5855696" y="6041364"/>
            <a:ext cx="741143" cy="365125"/>
          </a:xfrm>
          <a:prstGeom prst="rect">
            <a:avLst/>
          </a:prstGeom>
        </p:spPr>
        <p:txBody>
          <a:bodyPr/>
          <a:lstStyle/>
          <a:p>
            <a:fld id="{70DDF080-5E8C-48AD-84E5-6C08B304C14E}" type="datetimeFigureOut">
              <a:rPr lang="en-US" dirty="0"/>
              <a:t>11/21/2023</a:t>
            </a:fld>
            <a:endParaRPr lang="en-US" dirty="0"/>
          </a:p>
        </p:txBody>
      </p:sp>
      <p:sp>
        <p:nvSpPr>
          <p:cNvPr id="6" name="Footer Placeholder 5"/>
          <p:cNvSpPr>
            <a:spLocks noGrp="1"/>
          </p:cNvSpPr>
          <p:nvPr>
            <p:ph type="ftr" sz="quarter" idx="11"/>
          </p:nvPr>
        </p:nvSpPr>
        <p:spPr>
          <a:xfrm>
            <a:off x="660399" y="6041364"/>
            <a:ext cx="5008221"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981732" y="6041364"/>
            <a:ext cx="555358" cy="365125"/>
          </a:xfrm>
          <a:prstGeom prst="rect">
            <a:avLst/>
          </a:prstGeom>
        </p:spPr>
        <p:txBody>
          <a:bodyPr/>
          <a:lstStyle/>
          <a:p>
            <a:fld id="{47333891-D5E7-4C7B-BF1D-E855E53CB5A8}" type="slidenum">
              <a:rPr lang="en-US" dirty="0"/>
              <a:t>‹#›</a:t>
            </a:fld>
            <a:endParaRPr lang="en-US" dirty="0"/>
          </a:p>
        </p:txBody>
      </p:sp>
    </p:spTree>
    <p:extLst>
      <p:ext uri="{BB962C8B-B14F-4D97-AF65-F5344CB8AC3E}">
        <p14:creationId xmlns:p14="http://schemas.microsoft.com/office/powerpoint/2010/main" val="3114414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0399" y="4800600"/>
            <a:ext cx="6876690" cy="566738"/>
          </a:xfrm>
          <a:prstGeom prst="rect">
            <a:avLst/>
          </a:prstGeo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60399" y="609600"/>
            <a:ext cx="6876690" cy="3845718"/>
          </a:xfrm>
          <a:prstGeom prst="rect">
            <a:avLst/>
          </a:prstGeo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60399" y="5367338"/>
            <a:ext cx="6876690" cy="674024"/>
          </a:xfrm>
          <a:prstGeom prst="rect">
            <a:avLst/>
          </a:prstGeo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5855696" y="6041364"/>
            <a:ext cx="741143" cy="365125"/>
          </a:xfrm>
          <a:prstGeom prst="rect">
            <a:avLst/>
          </a:prstGeom>
        </p:spPr>
        <p:txBody>
          <a:bodyPr/>
          <a:lstStyle/>
          <a:p>
            <a:fld id="{B61BEF0D-F0BB-DE4B-95CE-6DB70DBA9567}" type="datetimeFigureOut">
              <a:rPr lang="en-US" dirty="0"/>
              <a:pPr/>
              <a:t>11/21/2023</a:t>
            </a:fld>
            <a:endParaRPr lang="en-US" dirty="0"/>
          </a:p>
        </p:txBody>
      </p:sp>
      <p:sp>
        <p:nvSpPr>
          <p:cNvPr id="6" name="Footer Placeholder 5"/>
          <p:cNvSpPr>
            <a:spLocks noGrp="1"/>
          </p:cNvSpPr>
          <p:nvPr>
            <p:ph type="ftr" sz="quarter" idx="11"/>
          </p:nvPr>
        </p:nvSpPr>
        <p:spPr>
          <a:xfrm>
            <a:off x="660399" y="6041364"/>
            <a:ext cx="5008221"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981732" y="6041364"/>
            <a:ext cx="555358" cy="365125"/>
          </a:xfrm>
          <a:prstGeom prst="rect">
            <a:avLst/>
          </a:prstGeo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577234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9.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theme" Target="../theme/theme2.xml"/><Relationship Id="rId5" Type="http://schemas.openxmlformats.org/officeDocument/2006/relationships/slideLayout" Target="../slideLayouts/slideLayout21.xml"/><Relationship Id="rId4"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image" Target="../media/image2.jpeg"/><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theme" Target="../theme/theme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9172" y="-8468"/>
            <a:ext cx="993395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Tree>
    <p:extLst>
      <p:ext uri="{BB962C8B-B14F-4D97-AF65-F5344CB8AC3E}">
        <p14:creationId xmlns:p14="http://schemas.microsoft.com/office/powerpoint/2010/main" val="916793983"/>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 id="2147483679" r:id="rId13"/>
    <p:sldLayoutId id="2147483680" r:id="rId14"/>
    <p:sldLayoutId id="2147483681" r:id="rId15"/>
    <p:sldLayoutId id="214748368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731772" y="393699"/>
            <a:ext cx="8442457" cy="430887"/>
          </a:xfrm>
          <a:prstGeom prst="rect">
            <a:avLst/>
          </a:prstGeom>
        </p:spPr>
        <p:txBody>
          <a:bodyPr wrap="square" lIns="0" tIns="0" rIns="0" bIns="0">
            <a:spAutoFit/>
          </a:bodyPr>
          <a:lstStyle>
            <a:lvl1pPr>
              <a:defRPr sz="2800" b="1" i="0">
                <a:solidFill>
                  <a:schemeClr val="tx1"/>
                </a:solidFill>
                <a:latin typeface="Arial"/>
                <a:cs typeface="Arial"/>
              </a:defRPr>
            </a:lvl1pPr>
          </a:lstStyle>
          <a:p>
            <a:endParaRPr/>
          </a:p>
        </p:txBody>
      </p:sp>
      <p:sp>
        <p:nvSpPr>
          <p:cNvPr id="3" name="Holder 3"/>
          <p:cNvSpPr>
            <a:spLocks noGrp="1"/>
          </p:cNvSpPr>
          <p:nvPr>
            <p:ph type="body" idx="1"/>
          </p:nvPr>
        </p:nvSpPr>
        <p:spPr>
          <a:xfrm>
            <a:off x="580602" y="1313179"/>
            <a:ext cx="8744797" cy="492443"/>
          </a:xfrm>
          <a:prstGeom prst="rect">
            <a:avLst/>
          </a:prstGeom>
        </p:spPr>
        <p:txBody>
          <a:bodyPr wrap="square" lIns="0" tIns="0" rIns="0" bIns="0">
            <a:spAutoFit/>
          </a:bodyPr>
          <a:lstStyle>
            <a:lvl1pPr>
              <a:defRPr sz="32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3368040" y="6377940"/>
            <a:ext cx="3169920" cy="276999"/>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95300" y="6377940"/>
            <a:ext cx="2278380" cy="276999"/>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11/21/2023</a:t>
            </a:fld>
            <a:endParaRPr lang="en-US"/>
          </a:p>
        </p:txBody>
      </p:sp>
      <p:sp>
        <p:nvSpPr>
          <p:cNvPr id="6" name="Holder 6"/>
          <p:cNvSpPr>
            <a:spLocks noGrp="1"/>
          </p:cNvSpPr>
          <p:nvPr>
            <p:ph type="sldNum" sz="quarter" idx="7"/>
          </p:nvPr>
        </p:nvSpPr>
        <p:spPr>
          <a:xfrm>
            <a:off x="9062614" y="6250850"/>
            <a:ext cx="275854" cy="184666"/>
          </a:xfrm>
          <a:prstGeom prst="rect">
            <a:avLst/>
          </a:prstGeom>
        </p:spPr>
        <p:txBody>
          <a:bodyPr wrap="square" lIns="0" tIns="0" rIns="0" bIns="0">
            <a:spAutoFit/>
          </a:bodyPr>
          <a:lstStyle>
            <a:lvl1pPr>
              <a:defRPr sz="1200" b="0" i="0">
                <a:solidFill>
                  <a:schemeClr val="tx1"/>
                </a:solidFill>
                <a:latin typeface="Arial Black"/>
                <a:cs typeface="Arial Black"/>
              </a:defRPr>
            </a:lvl1pPr>
          </a:lstStyle>
          <a:p>
            <a:pPr marL="25400">
              <a:spcBef>
                <a:spcPts val="220"/>
              </a:spcBef>
            </a:pPr>
            <a:fld id="{81D60167-4931-47E6-BA6A-407CBD079E47}" type="slidenum">
              <a:rPr lang="vi-VN" smtClean="0"/>
              <a:pPr marL="25400">
                <a:spcBef>
                  <a:spcPts val="220"/>
                </a:spcBef>
              </a:pPr>
              <a:t>‹#›</a:t>
            </a:fld>
            <a:endParaRPr lang="vi-VN" dirty="0"/>
          </a:p>
        </p:txBody>
      </p:sp>
    </p:spTree>
    <p:extLst>
      <p:ext uri="{BB962C8B-B14F-4D97-AF65-F5344CB8AC3E}">
        <p14:creationId xmlns:p14="http://schemas.microsoft.com/office/powerpoint/2010/main" val="2129379111"/>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1" descr="pp page2"/>
          <p:cNvPicPr preferRelativeResize="0">
            <a:picLocks noChangeArrowheads="1"/>
          </p:cNvPicPr>
          <p:nvPr userDrawn="1"/>
        </p:nvPicPr>
        <p:blipFill rotWithShape="1">
          <a:blip r:embed="rId13">
            <a:extLst>
              <a:ext uri="{28A0092B-C50C-407E-A947-70E740481C1C}">
                <a14:useLocalDpi xmlns:a14="http://schemas.microsoft.com/office/drawing/2010/main" val="0"/>
              </a:ext>
            </a:extLst>
          </a:blip>
          <a:srcRect t="7063"/>
          <a:stretch/>
        </p:blipFill>
        <p:spPr bwMode="auto">
          <a:xfrm>
            <a:off x="3440" y="1"/>
            <a:ext cx="9906000" cy="6857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7771071"/>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ransition spd="med"/>
  <p:txStyles>
    <p:title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pitchFamily="34" charset="0"/>
        </a:defRPr>
      </a:lvl2pPr>
      <a:lvl3pPr algn="l" rtl="0" eaLnBrk="0" fontAlgn="base" hangingPunct="0">
        <a:spcBef>
          <a:spcPct val="0"/>
        </a:spcBef>
        <a:spcAft>
          <a:spcPct val="0"/>
        </a:spcAft>
        <a:defRPr sz="4000">
          <a:solidFill>
            <a:schemeClr val="tx2"/>
          </a:solidFill>
          <a:latin typeface="Arial" pitchFamily="34" charset="0"/>
        </a:defRPr>
      </a:lvl3pPr>
      <a:lvl4pPr algn="l" rtl="0" eaLnBrk="0" fontAlgn="base" hangingPunct="0">
        <a:spcBef>
          <a:spcPct val="0"/>
        </a:spcBef>
        <a:spcAft>
          <a:spcPct val="0"/>
        </a:spcAft>
        <a:defRPr sz="4000">
          <a:solidFill>
            <a:schemeClr val="tx2"/>
          </a:solidFill>
          <a:latin typeface="Arial" pitchFamily="34" charset="0"/>
        </a:defRPr>
      </a:lvl4pPr>
      <a:lvl5pPr algn="l" rtl="0" eaLnBrk="0" fontAlgn="base" hangingPunct="0">
        <a:spcBef>
          <a:spcPct val="0"/>
        </a:spcBef>
        <a:spcAft>
          <a:spcPct val="0"/>
        </a:spcAft>
        <a:defRPr sz="4000">
          <a:solidFill>
            <a:schemeClr val="tx2"/>
          </a:solidFill>
          <a:latin typeface="Arial" pitchFamily="34" charset="0"/>
        </a:defRPr>
      </a:lvl5pPr>
      <a:lvl6pPr marL="457200" algn="l" rtl="0" fontAlgn="base">
        <a:spcBef>
          <a:spcPct val="0"/>
        </a:spcBef>
        <a:spcAft>
          <a:spcPct val="0"/>
        </a:spcAft>
        <a:defRPr sz="4000">
          <a:solidFill>
            <a:schemeClr val="tx2"/>
          </a:solidFill>
          <a:latin typeface="Arial" pitchFamily="34" charset="0"/>
        </a:defRPr>
      </a:lvl6pPr>
      <a:lvl7pPr marL="914400" algn="l" rtl="0" fontAlgn="base">
        <a:spcBef>
          <a:spcPct val="0"/>
        </a:spcBef>
        <a:spcAft>
          <a:spcPct val="0"/>
        </a:spcAft>
        <a:defRPr sz="4000">
          <a:solidFill>
            <a:schemeClr val="tx2"/>
          </a:solidFill>
          <a:latin typeface="Arial" pitchFamily="34" charset="0"/>
        </a:defRPr>
      </a:lvl7pPr>
      <a:lvl8pPr marL="1371600" algn="l" rtl="0" fontAlgn="base">
        <a:spcBef>
          <a:spcPct val="0"/>
        </a:spcBef>
        <a:spcAft>
          <a:spcPct val="0"/>
        </a:spcAft>
        <a:defRPr sz="4000">
          <a:solidFill>
            <a:schemeClr val="tx2"/>
          </a:solidFill>
          <a:latin typeface="Arial" pitchFamily="34" charset="0"/>
        </a:defRPr>
      </a:lvl8pPr>
      <a:lvl9pPr marL="1828800" algn="l" rtl="0" fontAlgn="base">
        <a:spcBef>
          <a:spcPct val="0"/>
        </a:spcBef>
        <a:spcAft>
          <a:spcPct val="0"/>
        </a:spcAft>
        <a:defRPr sz="4000">
          <a:solidFill>
            <a:schemeClr val="tx2"/>
          </a:solidFill>
          <a:latin typeface="Arial" pitchFamily="34" charset="0"/>
        </a:defRPr>
      </a:lvl9pPr>
    </p:titleStyle>
    <p:bodyStyle>
      <a:lvl1pPr marL="447675" indent="-447675" algn="l" rtl="0" eaLnBrk="0" fontAlgn="base" hangingPunct="0">
        <a:spcBef>
          <a:spcPct val="20000"/>
        </a:spcBef>
        <a:spcAft>
          <a:spcPct val="0"/>
        </a:spcAft>
        <a:buClr>
          <a:schemeClr val="accent1"/>
        </a:buClr>
        <a:buSzPct val="70000"/>
        <a:buFont typeface="Wingdings" pitchFamily="2" charset="2"/>
        <a:buChar char="n"/>
        <a:defRPr sz="3200">
          <a:solidFill>
            <a:schemeClr val="tx1"/>
          </a:solidFill>
          <a:latin typeface="+mn-lt"/>
          <a:ea typeface="+mn-ea"/>
          <a:cs typeface="+mn-cs"/>
        </a:defRPr>
      </a:lvl1pPr>
      <a:lvl2pPr marL="889000" indent="-439738" algn="l" rtl="0" eaLnBrk="0" fontAlgn="base" hangingPunct="0">
        <a:spcBef>
          <a:spcPct val="20000"/>
        </a:spcBef>
        <a:spcAft>
          <a:spcPct val="0"/>
        </a:spcAft>
        <a:buClr>
          <a:schemeClr val="hlink"/>
        </a:buClr>
        <a:buSzPct val="65000"/>
        <a:buFont typeface="Wingdings" pitchFamily="2" charset="2"/>
        <a:buChar char="¡"/>
        <a:defRPr sz="2800">
          <a:solidFill>
            <a:schemeClr val="tx1"/>
          </a:solidFill>
          <a:latin typeface="+mn-lt"/>
        </a:defRPr>
      </a:lvl2pPr>
      <a:lvl3pPr marL="1293813" indent="-403225" algn="l" rtl="0" eaLnBrk="0" fontAlgn="base" hangingPunct="0">
        <a:spcBef>
          <a:spcPct val="20000"/>
        </a:spcBef>
        <a:spcAft>
          <a:spcPct val="0"/>
        </a:spcAft>
        <a:buClr>
          <a:schemeClr val="accent1"/>
        </a:buClr>
        <a:buSzPct val="70000"/>
        <a:buFont typeface="Wingdings" pitchFamily="2" charset="2"/>
        <a:buChar char="n"/>
        <a:defRPr sz="2400">
          <a:solidFill>
            <a:schemeClr val="tx1"/>
          </a:solidFill>
          <a:latin typeface="+mn-lt"/>
        </a:defRPr>
      </a:lvl3pPr>
      <a:lvl4pPr marL="1681163" indent="-385763" algn="l" rtl="0" eaLnBrk="0" fontAlgn="base" hangingPunct="0">
        <a:spcBef>
          <a:spcPct val="20000"/>
        </a:spcBef>
        <a:spcAft>
          <a:spcPct val="0"/>
        </a:spcAft>
        <a:buClr>
          <a:schemeClr val="hlink"/>
        </a:buClr>
        <a:buSzPct val="75000"/>
        <a:buFont typeface="Wingdings" pitchFamily="2" charset="2"/>
        <a:buChar char="¡"/>
        <a:defRPr sz="2000">
          <a:solidFill>
            <a:schemeClr val="tx1"/>
          </a:solidFill>
          <a:latin typeface="+mn-lt"/>
        </a:defRPr>
      </a:lvl4pPr>
      <a:lvl5pPr marL="2070100" indent="-387350" algn="l" rtl="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mn-lt"/>
        </a:defRPr>
      </a:lvl5pPr>
      <a:lvl6pPr marL="25273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6pPr>
      <a:lvl7pPr marL="29845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7pPr>
      <a:lvl8pPr marL="34417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8pPr>
      <a:lvl9pPr marL="38989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2EB8C80-5000-361F-C4AD-0A369C27EF5E}"/>
              </a:ext>
            </a:extLst>
          </p:cNvPr>
          <p:cNvSpPr txBox="1"/>
          <p:nvPr/>
        </p:nvSpPr>
        <p:spPr>
          <a:xfrm>
            <a:off x="419100" y="1258472"/>
            <a:ext cx="9067800" cy="2193677"/>
          </a:xfrm>
          <a:prstGeom prst="rect">
            <a:avLst/>
          </a:prstGeom>
          <a:noFill/>
        </p:spPr>
        <p:txBody>
          <a:bodyPr wrap="square" rtlCol="0">
            <a:spAutoFit/>
          </a:bodyPr>
          <a:lstStyle/>
          <a:p>
            <a:pPr algn="ctr">
              <a:lnSpc>
                <a:spcPct val="200000"/>
              </a:lnSpc>
            </a:pPr>
            <a:r>
              <a:rPr lang="vi-VN" sz="2400" b="1" dirty="0">
                <a:solidFill>
                  <a:schemeClr val="accent2">
                    <a:lumMod val="50000"/>
                  </a:schemeClr>
                </a:solidFill>
              </a:rPr>
              <a:t>MỘT SỐ QUY ĐỊNH VỀ ĐÁNH GIÁ TÁC ĐỘNG MÔI TRƯỜNG, GIẤY PHÉP MÔI TRƯỜNG, ĐĂNG KÝ MÔI TRƯỜNG</a:t>
            </a:r>
          </a:p>
          <a:p>
            <a:pPr algn="ctr">
              <a:lnSpc>
                <a:spcPct val="200000"/>
              </a:lnSpc>
            </a:pPr>
            <a:r>
              <a:rPr lang="vi-VN" sz="2400" b="1" dirty="0">
                <a:solidFill>
                  <a:schemeClr val="accent2">
                    <a:lumMod val="50000"/>
                  </a:schemeClr>
                </a:solidFill>
              </a:rPr>
              <a:t>THEO LUẬT BẢO VỆ MÔI TRƯỜNG 2020</a:t>
            </a:r>
          </a:p>
        </p:txBody>
      </p:sp>
      <p:sp>
        <p:nvSpPr>
          <p:cNvPr id="3" name="TextBox 2">
            <a:extLst>
              <a:ext uri="{FF2B5EF4-FFF2-40B4-BE49-F238E27FC236}">
                <a16:creationId xmlns:a16="http://schemas.microsoft.com/office/drawing/2014/main" id="{4B84E447-3A4B-3EC3-A7C4-3644978D59E0}"/>
              </a:ext>
            </a:extLst>
          </p:cNvPr>
          <p:cNvSpPr txBox="1"/>
          <p:nvPr/>
        </p:nvSpPr>
        <p:spPr>
          <a:xfrm>
            <a:off x="1219200" y="4876800"/>
            <a:ext cx="7620000" cy="872034"/>
          </a:xfrm>
          <a:prstGeom prst="rect">
            <a:avLst/>
          </a:prstGeom>
          <a:noFill/>
        </p:spPr>
        <p:txBody>
          <a:bodyPr wrap="square" rtlCol="0">
            <a:spAutoFit/>
          </a:bodyPr>
          <a:lstStyle/>
          <a:p>
            <a:pPr>
              <a:lnSpc>
                <a:spcPct val="150000"/>
              </a:lnSpc>
            </a:pPr>
            <a:r>
              <a:rPr lang="vi-VN" b="1" dirty="0"/>
              <a:t>Trình bày: Đinh Văn Tôn</a:t>
            </a:r>
          </a:p>
          <a:p>
            <a:pPr>
              <a:lnSpc>
                <a:spcPct val="150000"/>
              </a:lnSpc>
            </a:pPr>
            <a:r>
              <a:rPr lang="vi-VN" b="1" dirty="0"/>
              <a:t>Đơn vị công tác: Cục Kỹ thuật an toàn và Môi trường công nghiệp</a:t>
            </a:r>
          </a:p>
        </p:txBody>
      </p:sp>
      <p:sp>
        <p:nvSpPr>
          <p:cNvPr id="4" name="TextBox 3">
            <a:extLst>
              <a:ext uri="{FF2B5EF4-FFF2-40B4-BE49-F238E27FC236}">
                <a16:creationId xmlns:a16="http://schemas.microsoft.com/office/drawing/2014/main" id="{1A80AD6D-11D8-BCD3-4320-567DDEF71596}"/>
              </a:ext>
            </a:extLst>
          </p:cNvPr>
          <p:cNvSpPr txBox="1"/>
          <p:nvPr/>
        </p:nvSpPr>
        <p:spPr>
          <a:xfrm>
            <a:off x="3695700" y="6172200"/>
            <a:ext cx="2514600" cy="381000"/>
          </a:xfrm>
          <a:prstGeom prst="rect">
            <a:avLst/>
          </a:prstGeom>
          <a:noFill/>
        </p:spPr>
        <p:txBody>
          <a:bodyPr wrap="square" rtlCol="0">
            <a:spAutoFit/>
          </a:bodyPr>
          <a:lstStyle/>
          <a:p>
            <a:pPr algn="ctr"/>
            <a:r>
              <a:rPr lang="vi-VN" b="1" dirty="0"/>
              <a:t>Đà Nẵng, 11 - 2023</a:t>
            </a:r>
          </a:p>
        </p:txBody>
      </p:sp>
    </p:spTree>
    <p:extLst>
      <p:ext uri="{BB962C8B-B14F-4D97-AF65-F5344CB8AC3E}">
        <p14:creationId xmlns:p14="http://schemas.microsoft.com/office/powerpoint/2010/main" val="9342041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3400" y="829283"/>
            <a:ext cx="7490459" cy="382156"/>
          </a:xfrm>
          <a:prstGeom prst="rect">
            <a:avLst/>
          </a:prstGeom>
        </p:spPr>
        <p:txBody>
          <a:bodyPr vert="horz" wrap="square" lIns="0" tIns="12700" rIns="0" bIns="0" rtlCol="0">
            <a:spAutoFit/>
          </a:bodyPr>
          <a:lstStyle/>
          <a:p>
            <a:pPr marL="12700">
              <a:spcBef>
                <a:spcPts val="100"/>
              </a:spcBef>
            </a:pPr>
            <a:r>
              <a:rPr lang="vi-VN" sz="2400" spc="-5" dirty="0"/>
              <a:t>5. </a:t>
            </a:r>
            <a:r>
              <a:rPr sz="2400" spc="-5" dirty="0" err="1"/>
              <a:t>Đánh</a:t>
            </a:r>
            <a:r>
              <a:rPr sz="2400" spc="-5" dirty="0"/>
              <a:t> giá tác </a:t>
            </a:r>
            <a:r>
              <a:rPr sz="2400" dirty="0"/>
              <a:t>động </a:t>
            </a:r>
            <a:r>
              <a:rPr sz="2400" spc="-5" dirty="0"/>
              <a:t>môi</a:t>
            </a:r>
            <a:r>
              <a:rPr sz="2400" spc="-50" dirty="0"/>
              <a:t> </a:t>
            </a:r>
            <a:r>
              <a:rPr sz="2400" dirty="0"/>
              <a:t>trường</a:t>
            </a:r>
          </a:p>
        </p:txBody>
      </p:sp>
      <p:sp>
        <p:nvSpPr>
          <p:cNvPr id="3" name="object 3"/>
          <p:cNvSpPr txBox="1"/>
          <p:nvPr/>
        </p:nvSpPr>
        <p:spPr>
          <a:xfrm>
            <a:off x="497893" y="1524000"/>
            <a:ext cx="8910214" cy="3469027"/>
          </a:xfrm>
          <a:prstGeom prst="rect">
            <a:avLst/>
          </a:prstGeom>
        </p:spPr>
        <p:txBody>
          <a:bodyPr vert="horz" wrap="square" lIns="0" tIns="109855" rIns="0" bIns="0" rtlCol="0">
            <a:spAutoFit/>
          </a:bodyPr>
          <a:lstStyle/>
          <a:p>
            <a:pPr marL="12700" defTabSz="914400">
              <a:lnSpc>
                <a:spcPct val="150000"/>
              </a:lnSpc>
              <a:spcBef>
                <a:spcPts val="865"/>
              </a:spcBef>
            </a:pPr>
            <a:r>
              <a:rPr lang="vi-VN" sz="2400" b="1" i="1" spc="-5" dirty="0">
                <a:solidFill>
                  <a:prstClr val="black"/>
                </a:solidFill>
                <a:latin typeface="Arial"/>
                <a:cs typeface="Arial"/>
              </a:rPr>
              <a:t>5.</a:t>
            </a:r>
            <a:r>
              <a:rPr sz="2400" b="1" i="1" spc="-5" dirty="0">
                <a:solidFill>
                  <a:prstClr val="black"/>
                </a:solidFill>
                <a:latin typeface="Arial"/>
                <a:cs typeface="Arial"/>
              </a:rPr>
              <a:t>1. Quy định tiêu chí </a:t>
            </a:r>
            <a:r>
              <a:rPr sz="2400" b="1" i="1" dirty="0">
                <a:solidFill>
                  <a:prstClr val="black"/>
                </a:solidFill>
                <a:latin typeface="Arial"/>
                <a:cs typeface="Arial"/>
              </a:rPr>
              <a:t>về </a:t>
            </a:r>
            <a:r>
              <a:rPr sz="2400" b="1" i="1" spc="-5" dirty="0">
                <a:solidFill>
                  <a:prstClr val="black"/>
                </a:solidFill>
                <a:latin typeface="Arial"/>
                <a:cs typeface="Arial"/>
              </a:rPr>
              <a:t>môi</a:t>
            </a:r>
            <a:r>
              <a:rPr sz="2400" b="1" i="1" spc="-45" dirty="0">
                <a:solidFill>
                  <a:prstClr val="black"/>
                </a:solidFill>
                <a:latin typeface="Arial"/>
                <a:cs typeface="Arial"/>
              </a:rPr>
              <a:t> </a:t>
            </a:r>
            <a:r>
              <a:rPr sz="2400" b="1" i="1" spc="-5" dirty="0">
                <a:solidFill>
                  <a:prstClr val="black"/>
                </a:solidFill>
                <a:latin typeface="Arial"/>
                <a:cs typeface="Arial"/>
              </a:rPr>
              <a:t>trường:</a:t>
            </a:r>
            <a:endParaRPr sz="2400" b="1" i="1" dirty="0">
              <a:solidFill>
                <a:prstClr val="black"/>
              </a:solidFill>
              <a:latin typeface="Arial"/>
              <a:cs typeface="Arial"/>
            </a:endParaRPr>
          </a:p>
          <a:p>
            <a:pPr marL="12700" marR="5080" algn="just" defTabSz="914400">
              <a:lnSpc>
                <a:spcPct val="150000"/>
              </a:lnSpc>
              <a:spcBef>
                <a:spcPts val="760"/>
              </a:spcBef>
            </a:pPr>
            <a:r>
              <a:rPr sz="2400" spc="-5" dirty="0">
                <a:solidFill>
                  <a:prstClr val="black"/>
                </a:solidFill>
                <a:latin typeface="Arial"/>
                <a:cs typeface="Arial"/>
              </a:rPr>
              <a:t>Đây </a:t>
            </a:r>
            <a:r>
              <a:rPr sz="2400" dirty="0">
                <a:solidFill>
                  <a:prstClr val="black"/>
                </a:solidFill>
                <a:latin typeface="Arial"/>
                <a:cs typeface="Arial"/>
              </a:rPr>
              <a:t>là </a:t>
            </a:r>
            <a:r>
              <a:rPr sz="2400" spc="-5" dirty="0">
                <a:solidFill>
                  <a:prstClr val="black"/>
                </a:solidFill>
                <a:latin typeface="Arial"/>
                <a:cs typeface="Arial"/>
              </a:rPr>
              <a:t>điểm mới căn bản của Luật </a:t>
            </a:r>
            <a:r>
              <a:rPr sz="2400" dirty="0">
                <a:solidFill>
                  <a:prstClr val="black"/>
                </a:solidFill>
                <a:latin typeface="Arial"/>
                <a:cs typeface="Arial"/>
              </a:rPr>
              <a:t>về </a:t>
            </a:r>
            <a:r>
              <a:rPr sz="2400" spc="-5" dirty="0">
                <a:solidFill>
                  <a:prstClr val="black"/>
                </a:solidFill>
                <a:latin typeface="Arial"/>
                <a:cs typeface="Arial"/>
              </a:rPr>
              <a:t>ĐTM,  điều này nhằm quản </a:t>
            </a:r>
            <a:r>
              <a:rPr sz="2400" dirty="0">
                <a:solidFill>
                  <a:prstClr val="black"/>
                </a:solidFill>
                <a:latin typeface="Arial"/>
                <a:cs typeface="Arial"/>
              </a:rPr>
              <a:t>lý </a:t>
            </a:r>
            <a:r>
              <a:rPr sz="2400" spc="-5" dirty="0">
                <a:solidFill>
                  <a:prstClr val="black"/>
                </a:solidFill>
                <a:latin typeface="Arial"/>
                <a:cs typeface="Arial"/>
              </a:rPr>
              <a:t>tốt hơn các </a:t>
            </a:r>
            <a:r>
              <a:rPr sz="2400" dirty="0">
                <a:solidFill>
                  <a:prstClr val="black"/>
                </a:solidFill>
                <a:latin typeface="Arial"/>
                <a:cs typeface="Arial"/>
              </a:rPr>
              <a:t>Dự </a:t>
            </a:r>
            <a:r>
              <a:rPr sz="2400" spc="-5" dirty="0" err="1">
                <a:solidFill>
                  <a:prstClr val="black"/>
                </a:solidFill>
                <a:latin typeface="Arial"/>
                <a:cs typeface="Arial"/>
              </a:rPr>
              <a:t>án</a:t>
            </a:r>
            <a:r>
              <a:rPr sz="2400" spc="-5" dirty="0">
                <a:solidFill>
                  <a:prstClr val="black"/>
                </a:solidFill>
                <a:latin typeface="Arial"/>
                <a:cs typeface="Arial"/>
              </a:rPr>
              <a:t> </a:t>
            </a:r>
            <a:r>
              <a:rPr sz="2400" spc="-5" dirty="0" err="1">
                <a:solidFill>
                  <a:prstClr val="black"/>
                </a:solidFill>
                <a:latin typeface="Arial"/>
                <a:cs typeface="Arial"/>
              </a:rPr>
              <a:t>đầu</a:t>
            </a:r>
            <a:r>
              <a:rPr sz="2400" spc="-5" dirty="0">
                <a:solidFill>
                  <a:prstClr val="black"/>
                </a:solidFill>
                <a:latin typeface="Arial"/>
                <a:cs typeface="Arial"/>
              </a:rPr>
              <a:t> tư nằm trong khu vực </a:t>
            </a:r>
            <a:r>
              <a:rPr sz="2400" dirty="0">
                <a:solidFill>
                  <a:prstClr val="black"/>
                </a:solidFill>
                <a:latin typeface="Arial"/>
                <a:cs typeface="Arial"/>
              </a:rPr>
              <a:t>có </a:t>
            </a:r>
            <a:r>
              <a:rPr sz="2400" spc="-5" dirty="0">
                <a:solidFill>
                  <a:prstClr val="black"/>
                </a:solidFill>
                <a:latin typeface="Arial"/>
                <a:cs typeface="Arial"/>
              </a:rPr>
              <a:t>yếu tố nhạy  cảm </a:t>
            </a:r>
            <a:r>
              <a:rPr sz="2400" dirty="0">
                <a:solidFill>
                  <a:prstClr val="black"/>
                </a:solidFill>
                <a:latin typeface="Arial"/>
                <a:cs typeface="Arial"/>
              </a:rPr>
              <a:t>về </a:t>
            </a:r>
            <a:r>
              <a:rPr sz="2400" spc="-5" dirty="0">
                <a:solidFill>
                  <a:prstClr val="black"/>
                </a:solidFill>
                <a:latin typeface="Arial"/>
                <a:cs typeface="Arial"/>
              </a:rPr>
              <a:t>môi trường </a:t>
            </a:r>
            <a:r>
              <a:rPr sz="2400" dirty="0">
                <a:solidFill>
                  <a:prstClr val="black"/>
                </a:solidFill>
                <a:latin typeface="Arial"/>
                <a:cs typeface="Arial"/>
              </a:rPr>
              <a:t>và là </a:t>
            </a:r>
            <a:r>
              <a:rPr sz="2400" spc="-5" dirty="0">
                <a:solidFill>
                  <a:prstClr val="black"/>
                </a:solidFill>
                <a:latin typeface="Arial"/>
                <a:cs typeface="Arial"/>
              </a:rPr>
              <a:t>yếu tố </a:t>
            </a:r>
            <a:r>
              <a:rPr sz="2400" spc="-5" dirty="0" err="1">
                <a:solidFill>
                  <a:prstClr val="black"/>
                </a:solidFill>
                <a:latin typeface="Arial"/>
                <a:cs typeface="Arial"/>
              </a:rPr>
              <a:t>quan</a:t>
            </a:r>
            <a:r>
              <a:rPr sz="2400" spc="-5" dirty="0">
                <a:solidFill>
                  <a:prstClr val="black"/>
                </a:solidFill>
                <a:latin typeface="Arial"/>
                <a:cs typeface="Arial"/>
              </a:rPr>
              <a:t> </a:t>
            </a:r>
            <a:r>
              <a:rPr sz="2400" spc="-5" dirty="0" err="1">
                <a:solidFill>
                  <a:prstClr val="black"/>
                </a:solidFill>
                <a:latin typeface="Arial"/>
                <a:cs typeface="Arial"/>
              </a:rPr>
              <a:t>trọng</a:t>
            </a:r>
            <a:r>
              <a:rPr lang="vi-VN" sz="2400" spc="-5" dirty="0">
                <a:solidFill>
                  <a:prstClr val="black"/>
                </a:solidFill>
                <a:latin typeface="Arial"/>
                <a:cs typeface="Arial"/>
              </a:rPr>
              <a:t> </a:t>
            </a:r>
            <a:r>
              <a:rPr sz="2400" spc="-5" dirty="0" err="1">
                <a:solidFill>
                  <a:prstClr val="black"/>
                </a:solidFill>
                <a:latin typeface="Arial"/>
                <a:cs typeface="Arial"/>
              </a:rPr>
              <a:t>để</a:t>
            </a:r>
            <a:r>
              <a:rPr sz="2400" spc="-5" dirty="0">
                <a:solidFill>
                  <a:prstClr val="black"/>
                </a:solidFill>
                <a:latin typeface="Arial"/>
                <a:cs typeface="Arial"/>
              </a:rPr>
              <a:t> xác định </a:t>
            </a:r>
            <a:r>
              <a:rPr sz="2400" dirty="0">
                <a:solidFill>
                  <a:prstClr val="black"/>
                </a:solidFill>
                <a:latin typeface="Arial"/>
                <a:cs typeface="Arial"/>
              </a:rPr>
              <a:t>Dự </a:t>
            </a:r>
            <a:r>
              <a:rPr sz="2400" spc="-5" dirty="0">
                <a:solidFill>
                  <a:prstClr val="black"/>
                </a:solidFill>
                <a:latin typeface="Arial"/>
                <a:cs typeface="Arial"/>
              </a:rPr>
              <a:t>án phải thực hiện </a:t>
            </a:r>
            <a:r>
              <a:rPr sz="2400" spc="-5" dirty="0" err="1">
                <a:solidFill>
                  <a:prstClr val="black"/>
                </a:solidFill>
                <a:latin typeface="Arial"/>
                <a:cs typeface="Arial"/>
              </a:rPr>
              <a:t>các</a:t>
            </a:r>
            <a:r>
              <a:rPr sz="2400" spc="-5" dirty="0">
                <a:solidFill>
                  <a:prstClr val="black"/>
                </a:solidFill>
                <a:latin typeface="Arial"/>
                <a:cs typeface="Arial"/>
              </a:rPr>
              <a:t> </a:t>
            </a:r>
            <a:r>
              <a:rPr sz="2400" spc="-5" dirty="0" err="1">
                <a:solidFill>
                  <a:prstClr val="black"/>
                </a:solidFill>
                <a:latin typeface="Arial"/>
                <a:cs typeface="Arial"/>
              </a:rPr>
              <a:t>thủ</a:t>
            </a:r>
            <a:r>
              <a:rPr lang="vi-VN" sz="2400" spc="-5" dirty="0">
                <a:solidFill>
                  <a:prstClr val="black"/>
                </a:solidFill>
                <a:latin typeface="Arial"/>
                <a:cs typeface="Arial"/>
              </a:rPr>
              <a:t> </a:t>
            </a:r>
            <a:r>
              <a:rPr sz="2400" spc="-5" dirty="0" err="1">
                <a:solidFill>
                  <a:prstClr val="black"/>
                </a:solidFill>
                <a:latin typeface="Arial"/>
                <a:cs typeface="Arial"/>
              </a:rPr>
              <a:t>tục</a:t>
            </a:r>
            <a:r>
              <a:rPr sz="2400" spc="-5" dirty="0">
                <a:solidFill>
                  <a:prstClr val="black"/>
                </a:solidFill>
                <a:latin typeface="Arial"/>
                <a:cs typeface="Arial"/>
              </a:rPr>
              <a:t> môi trường gì </a:t>
            </a:r>
            <a:r>
              <a:rPr sz="2400" spc="-30" dirty="0">
                <a:solidFill>
                  <a:prstClr val="black"/>
                </a:solidFill>
                <a:latin typeface="Arial"/>
                <a:cs typeface="Arial"/>
              </a:rPr>
              <a:t>(Tiêu </a:t>
            </a:r>
            <a:r>
              <a:rPr sz="2400" spc="-5" dirty="0">
                <a:solidFill>
                  <a:prstClr val="black"/>
                </a:solidFill>
                <a:latin typeface="Arial"/>
                <a:cs typeface="Arial"/>
              </a:rPr>
              <a:t>chí này đã trình </a:t>
            </a:r>
            <a:r>
              <a:rPr sz="2400" spc="-5" dirty="0" err="1">
                <a:solidFill>
                  <a:prstClr val="black"/>
                </a:solidFill>
                <a:latin typeface="Arial"/>
                <a:cs typeface="Arial"/>
              </a:rPr>
              <a:t>bày</a:t>
            </a:r>
            <a:r>
              <a:rPr sz="2400" spc="-5" dirty="0">
                <a:solidFill>
                  <a:prstClr val="black"/>
                </a:solidFill>
                <a:latin typeface="Arial"/>
                <a:cs typeface="Arial"/>
              </a:rPr>
              <a:t> </a:t>
            </a:r>
            <a:r>
              <a:rPr sz="2400" spc="-5" dirty="0" err="1">
                <a:solidFill>
                  <a:prstClr val="black"/>
                </a:solidFill>
                <a:latin typeface="Arial"/>
                <a:cs typeface="Arial"/>
              </a:rPr>
              <a:t>tại</a:t>
            </a:r>
            <a:r>
              <a:rPr sz="2400" spc="-5" dirty="0">
                <a:solidFill>
                  <a:prstClr val="black"/>
                </a:solidFill>
                <a:latin typeface="Arial"/>
                <a:cs typeface="Arial"/>
              </a:rPr>
              <a:t> </a:t>
            </a:r>
            <a:r>
              <a:rPr lang="vi-VN" sz="2400" spc="-5" dirty="0">
                <a:solidFill>
                  <a:prstClr val="black"/>
                </a:solidFill>
                <a:latin typeface="Arial"/>
                <a:cs typeface="Arial"/>
              </a:rPr>
              <a:t>Mục 3</a:t>
            </a:r>
            <a:r>
              <a:rPr sz="2400" spc="-5" dirty="0">
                <a:solidFill>
                  <a:prstClr val="black"/>
                </a:solidFill>
                <a:latin typeface="Arial"/>
                <a:cs typeface="Arial"/>
              </a:rPr>
              <a:t>)</a:t>
            </a:r>
            <a:r>
              <a:rPr lang="vi-VN" sz="2400" spc="-5" dirty="0">
                <a:solidFill>
                  <a:prstClr val="black"/>
                </a:solidFill>
                <a:latin typeface="Arial"/>
                <a:cs typeface="Arial"/>
              </a:rPr>
              <a:t>.</a:t>
            </a:r>
            <a:endParaRPr sz="2400" dirty="0">
              <a:solidFill>
                <a:prstClr val="black"/>
              </a:solidFill>
              <a:latin typeface="Arial"/>
              <a:cs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33400" y="1278411"/>
            <a:ext cx="8910214" cy="3617144"/>
          </a:xfrm>
          <a:prstGeom prst="rect">
            <a:avLst/>
          </a:prstGeom>
        </p:spPr>
        <p:txBody>
          <a:bodyPr vert="horz" wrap="square" lIns="0" tIns="256540" rIns="0" bIns="0" rtlCol="0">
            <a:spAutoFit/>
          </a:bodyPr>
          <a:lstStyle/>
          <a:p>
            <a:pPr marL="12700" defTabSz="914400">
              <a:lnSpc>
                <a:spcPct val="150000"/>
              </a:lnSpc>
              <a:spcBef>
                <a:spcPts val="1920"/>
              </a:spcBef>
            </a:pPr>
            <a:r>
              <a:rPr lang="vi-VN" sz="2400" b="1" i="1" spc="-5" dirty="0">
                <a:solidFill>
                  <a:prstClr val="black"/>
                </a:solidFill>
                <a:latin typeface="Arial"/>
                <a:cs typeface="Arial"/>
              </a:rPr>
              <a:t>5.</a:t>
            </a:r>
            <a:r>
              <a:rPr sz="2400" b="1" i="1" spc="-5" dirty="0">
                <a:solidFill>
                  <a:prstClr val="black"/>
                </a:solidFill>
                <a:latin typeface="Arial"/>
                <a:cs typeface="Arial"/>
              </a:rPr>
              <a:t>2. </a:t>
            </a:r>
            <a:r>
              <a:rPr sz="2400" b="1" i="1" spc="-80" dirty="0">
                <a:solidFill>
                  <a:prstClr val="black"/>
                </a:solidFill>
                <a:latin typeface="Arial"/>
                <a:cs typeface="Arial"/>
              </a:rPr>
              <a:t>Vai </a:t>
            </a:r>
            <a:r>
              <a:rPr sz="2400" b="1" i="1" spc="-5" dirty="0">
                <a:solidFill>
                  <a:prstClr val="black"/>
                </a:solidFill>
                <a:latin typeface="Arial"/>
                <a:cs typeface="Arial"/>
              </a:rPr>
              <a:t>trò</a:t>
            </a:r>
            <a:r>
              <a:rPr sz="2400" b="1" i="1" spc="55" dirty="0">
                <a:solidFill>
                  <a:prstClr val="black"/>
                </a:solidFill>
                <a:latin typeface="Arial"/>
                <a:cs typeface="Arial"/>
              </a:rPr>
              <a:t> </a:t>
            </a:r>
            <a:r>
              <a:rPr sz="2400" b="1" i="1" spc="-5" dirty="0">
                <a:solidFill>
                  <a:prstClr val="black"/>
                </a:solidFill>
                <a:latin typeface="Arial"/>
                <a:cs typeface="Arial"/>
              </a:rPr>
              <a:t>ĐTM:</a:t>
            </a:r>
            <a:endParaRPr sz="2400" b="1" i="1" dirty="0">
              <a:solidFill>
                <a:prstClr val="black"/>
              </a:solidFill>
              <a:latin typeface="Arial"/>
              <a:cs typeface="Arial"/>
            </a:endParaRPr>
          </a:p>
          <a:p>
            <a:pPr marL="12700" marR="5080" algn="just" defTabSz="914400">
              <a:lnSpc>
                <a:spcPct val="150000"/>
              </a:lnSpc>
              <a:spcBef>
                <a:spcPts val="760"/>
              </a:spcBef>
            </a:pPr>
            <a:r>
              <a:rPr sz="2400" dirty="0">
                <a:solidFill>
                  <a:prstClr val="black"/>
                </a:solidFill>
                <a:latin typeface="Arial"/>
                <a:cs typeface="Arial"/>
              </a:rPr>
              <a:t>Đã </a:t>
            </a:r>
            <a:r>
              <a:rPr sz="2400" spc="-5" dirty="0">
                <a:solidFill>
                  <a:prstClr val="black"/>
                </a:solidFill>
                <a:latin typeface="Arial"/>
                <a:cs typeface="Arial"/>
              </a:rPr>
              <a:t>xác lập lại theo đúng vai trò của ĐTM; </a:t>
            </a:r>
            <a:r>
              <a:rPr sz="2400" spc="-5" dirty="0" err="1">
                <a:solidFill>
                  <a:prstClr val="black"/>
                </a:solidFill>
                <a:latin typeface="Arial"/>
                <a:cs typeface="Arial"/>
              </a:rPr>
              <a:t>việc</a:t>
            </a:r>
            <a:r>
              <a:rPr sz="2400" spc="-5" dirty="0">
                <a:solidFill>
                  <a:prstClr val="black"/>
                </a:solidFill>
                <a:latin typeface="Arial"/>
                <a:cs typeface="Arial"/>
              </a:rPr>
              <a:t> quản </a:t>
            </a:r>
            <a:r>
              <a:rPr sz="2400" dirty="0">
                <a:solidFill>
                  <a:prstClr val="black"/>
                </a:solidFill>
                <a:latin typeface="Arial"/>
                <a:cs typeface="Arial"/>
              </a:rPr>
              <a:t>lý </a:t>
            </a:r>
            <a:r>
              <a:rPr sz="2400" spc="-5" dirty="0">
                <a:solidFill>
                  <a:prstClr val="black"/>
                </a:solidFill>
                <a:latin typeface="Arial"/>
                <a:cs typeface="Arial"/>
              </a:rPr>
              <a:t>dự án, </a:t>
            </a:r>
            <a:r>
              <a:rPr sz="2400" dirty="0">
                <a:solidFill>
                  <a:prstClr val="black"/>
                </a:solidFill>
                <a:latin typeface="Arial"/>
                <a:cs typeface="Arial"/>
              </a:rPr>
              <a:t>cơ sở </a:t>
            </a:r>
            <a:r>
              <a:rPr sz="2400" spc="-5" dirty="0">
                <a:solidFill>
                  <a:prstClr val="black"/>
                </a:solidFill>
                <a:latin typeface="Arial"/>
                <a:cs typeface="Arial"/>
              </a:rPr>
              <a:t>khi đi vào vận </a:t>
            </a:r>
            <a:r>
              <a:rPr sz="2400" spc="-5" dirty="0" err="1">
                <a:solidFill>
                  <a:prstClr val="black"/>
                </a:solidFill>
                <a:latin typeface="Arial"/>
                <a:cs typeface="Arial"/>
              </a:rPr>
              <a:t>hành</a:t>
            </a:r>
            <a:r>
              <a:rPr sz="2400" spc="-5" dirty="0">
                <a:solidFill>
                  <a:prstClr val="black"/>
                </a:solidFill>
                <a:latin typeface="Arial"/>
                <a:cs typeface="Arial"/>
              </a:rPr>
              <a:t> </a:t>
            </a:r>
            <a:r>
              <a:rPr sz="2400" spc="-5" dirty="0" err="1">
                <a:solidFill>
                  <a:prstClr val="black"/>
                </a:solidFill>
                <a:latin typeface="Arial"/>
                <a:cs typeface="Arial"/>
              </a:rPr>
              <a:t>được</a:t>
            </a:r>
            <a:r>
              <a:rPr sz="2400" spc="-5" dirty="0">
                <a:solidFill>
                  <a:prstClr val="black"/>
                </a:solidFill>
                <a:latin typeface="Arial"/>
                <a:cs typeface="Arial"/>
              </a:rPr>
              <a:t> thay thế bằng công </a:t>
            </a:r>
            <a:r>
              <a:rPr sz="2400" dirty="0">
                <a:solidFill>
                  <a:prstClr val="black"/>
                </a:solidFill>
                <a:latin typeface="Arial"/>
                <a:cs typeface="Arial"/>
              </a:rPr>
              <a:t>cụ </a:t>
            </a:r>
            <a:r>
              <a:rPr sz="2400" spc="-5" dirty="0">
                <a:solidFill>
                  <a:prstClr val="black"/>
                </a:solidFill>
                <a:latin typeface="Arial"/>
                <a:cs typeface="Arial"/>
              </a:rPr>
              <a:t>giấy phép </a:t>
            </a:r>
            <a:r>
              <a:rPr sz="2400" spc="-5" dirty="0" err="1">
                <a:solidFill>
                  <a:prstClr val="black"/>
                </a:solidFill>
                <a:latin typeface="Arial"/>
                <a:cs typeface="Arial"/>
              </a:rPr>
              <a:t>môi</a:t>
            </a:r>
            <a:r>
              <a:rPr sz="2400" spc="-5" dirty="0">
                <a:solidFill>
                  <a:prstClr val="black"/>
                </a:solidFill>
                <a:latin typeface="Arial"/>
                <a:cs typeface="Arial"/>
              </a:rPr>
              <a:t> </a:t>
            </a:r>
            <a:r>
              <a:rPr sz="2400" spc="-5" dirty="0" err="1">
                <a:solidFill>
                  <a:prstClr val="black"/>
                </a:solidFill>
                <a:latin typeface="Arial"/>
                <a:cs typeface="Arial"/>
              </a:rPr>
              <a:t>trường</a:t>
            </a:r>
            <a:r>
              <a:rPr sz="2400" spc="-5" dirty="0">
                <a:solidFill>
                  <a:prstClr val="black"/>
                </a:solidFill>
                <a:latin typeface="Arial"/>
                <a:cs typeface="Arial"/>
              </a:rPr>
              <a:t>, đăng </a:t>
            </a:r>
            <a:r>
              <a:rPr sz="2400" dirty="0">
                <a:solidFill>
                  <a:prstClr val="black"/>
                </a:solidFill>
                <a:latin typeface="Arial"/>
                <a:cs typeface="Arial"/>
              </a:rPr>
              <a:t>ký </a:t>
            </a:r>
            <a:r>
              <a:rPr sz="2400" spc="-5" dirty="0">
                <a:solidFill>
                  <a:prstClr val="black"/>
                </a:solidFill>
                <a:latin typeface="Arial"/>
                <a:cs typeface="Arial"/>
              </a:rPr>
              <a:t>môi trường. Quyết định </a:t>
            </a:r>
            <a:r>
              <a:rPr sz="2400" spc="-5" dirty="0" err="1">
                <a:solidFill>
                  <a:prstClr val="black"/>
                </a:solidFill>
                <a:latin typeface="Arial"/>
                <a:cs typeface="Arial"/>
              </a:rPr>
              <a:t>phê</a:t>
            </a:r>
            <a:r>
              <a:rPr sz="2400" spc="-5" dirty="0">
                <a:solidFill>
                  <a:prstClr val="black"/>
                </a:solidFill>
                <a:latin typeface="Arial"/>
                <a:cs typeface="Arial"/>
              </a:rPr>
              <a:t> </a:t>
            </a:r>
            <a:r>
              <a:rPr sz="2400" spc="-5" dirty="0" err="1">
                <a:solidFill>
                  <a:prstClr val="black"/>
                </a:solidFill>
                <a:latin typeface="Arial"/>
                <a:cs typeface="Arial"/>
              </a:rPr>
              <a:t>duyệt</a:t>
            </a:r>
            <a:r>
              <a:rPr sz="2400" spc="-5" dirty="0">
                <a:solidFill>
                  <a:prstClr val="black"/>
                </a:solidFill>
                <a:latin typeface="Arial"/>
                <a:cs typeface="Arial"/>
              </a:rPr>
              <a:t> kết quả thẩm định báo cáo ĐTM </a:t>
            </a:r>
            <a:r>
              <a:rPr sz="2400" spc="-5" dirty="0" err="1">
                <a:solidFill>
                  <a:prstClr val="black"/>
                </a:solidFill>
                <a:latin typeface="Arial"/>
                <a:cs typeface="Arial"/>
              </a:rPr>
              <a:t>hết</a:t>
            </a:r>
            <a:r>
              <a:rPr sz="2400" spc="-5" dirty="0">
                <a:solidFill>
                  <a:prstClr val="black"/>
                </a:solidFill>
                <a:latin typeface="Arial"/>
                <a:cs typeface="Arial"/>
              </a:rPr>
              <a:t> </a:t>
            </a:r>
            <a:r>
              <a:rPr sz="2400" spc="-5" dirty="0" err="1">
                <a:solidFill>
                  <a:prstClr val="black"/>
                </a:solidFill>
                <a:latin typeface="Arial"/>
                <a:cs typeface="Arial"/>
              </a:rPr>
              <a:t>hiệu</a:t>
            </a:r>
            <a:r>
              <a:rPr sz="2400" spc="-5" dirty="0">
                <a:solidFill>
                  <a:prstClr val="black"/>
                </a:solidFill>
                <a:latin typeface="Arial"/>
                <a:cs typeface="Arial"/>
              </a:rPr>
              <a:t> lực khi </a:t>
            </a:r>
            <a:r>
              <a:rPr sz="2400" dirty="0">
                <a:solidFill>
                  <a:prstClr val="black"/>
                </a:solidFill>
                <a:latin typeface="Arial"/>
                <a:cs typeface="Arial"/>
              </a:rPr>
              <a:t>Dự </a:t>
            </a:r>
            <a:r>
              <a:rPr sz="2400" spc="-5" dirty="0">
                <a:solidFill>
                  <a:prstClr val="black"/>
                </a:solidFill>
                <a:latin typeface="Arial"/>
                <a:cs typeface="Arial"/>
              </a:rPr>
              <a:t>án được cấp giấy phép </a:t>
            </a:r>
            <a:r>
              <a:rPr sz="2400" spc="-5" dirty="0" err="1">
                <a:solidFill>
                  <a:prstClr val="black"/>
                </a:solidFill>
                <a:latin typeface="Arial"/>
                <a:cs typeface="Arial"/>
              </a:rPr>
              <a:t>môi</a:t>
            </a:r>
            <a:r>
              <a:rPr sz="2400" spc="-5" dirty="0">
                <a:solidFill>
                  <a:prstClr val="black"/>
                </a:solidFill>
                <a:latin typeface="Arial"/>
                <a:cs typeface="Arial"/>
              </a:rPr>
              <a:t> </a:t>
            </a:r>
            <a:r>
              <a:rPr sz="2400" spc="-5" dirty="0" err="1">
                <a:solidFill>
                  <a:prstClr val="black"/>
                </a:solidFill>
                <a:latin typeface="Arial"/>
                <a:cs typeface="Arial"/>
              </a:rPr>
              <a:t>trường</a:t>
            </a:r>
            <a:r>
              <a:rPr sz="2400" spc="-5" dirty="0">
                <a:solidFill>
                  <a:prstClr val="black"/>
                </a:solidFill>
                <a:latin typeface="Arial"/>
                <a:cs typeface="Arial"/>
              </a:rPr>
              <a:t> (Khoản </a:t>
            </a:r>
            <a:r>
              <a:rPr sz="2400" dirty="0">
                <a:solidFill>
                  <a:prstClr val="black"/>
                </a:solidFill>
                <a:latin typeface="Arial"/>
                <a:cs typeface="Arial"/>
              </a:rPr>
              <a:t>6 </a:t>
            </a:r>
            <a:r>
              <a:rPr sz="2400" spc="-5" dirty="0">
                <a:solidFill>
                  <a:prstClr val="black"/>
                </a:solidFill>
                <a:latin typeface="Arial"/>
                <a:cs typeface="Arial"/>
              </a:rPr>
              <a:t>Điều 42 Luật</a:t>
            </a:r>
            <a:r>
              <a:rPr sz="2400" spc="-55" dirty="0">
                <a:solidFill>
                  <a:prstClr val="black"/>
                </a:solidFill>
                <a:latin typeface="Arial"/>
                <a:cs typeface="Arial"/>
              </a:rPr>
              <a:t> </a:t>
            </a:r>
            <a:r>
              <a:rPr sz="2400" spc="-5" dirty="0">
                <a:solidFill>
                  <a:prstClr val="black"/>
                </a:solidFill>
                <a:latin typeface="Arial"/>
                <a:cs typeface="Arial"/>
              </a:rPr>
              <a:t>BVMT).</a:t>
            </a:r>
            <a:endParaRPr sz="2400" dirty="0">
              <a:solidFill>
                <a:prstClr val="black"/>
              </a:solidFill>
              <a:latin typeface="Arial"/>
              <a:cs typeface="Arial"/>
            </a:endParaRPr>
          </a:p>
        </p:txBody>
      </p:sp>
      <p:sp>
        <p:nvSpPr>
          <p:cNvPr id="4" name="object 2">
            <a:extLst>
              <a:ext uri="{FF2B5EF4-FFF2-40B4-BE49-F238E27FC236}">
                <a16:creationId xmlns:a16="http://schemas.microsoft.com/office/drawing/2014/main" id="{7A787E45-3F65-70B3-6F80-B054A132B86E}"/>
              </a:ext>
            </a:extLst>
          </p:cNvPr>
          <p:cNvSpPr txBox="1">
            <a:spLocks/>
          </p:cNvSpPr>
          <p:nvPr/>
        </p:nvSpPr>
        <p:spPr>
          <a:xfrm>
            <a:off x="533400" y="829283"/>
            <a:ext cx="7490459" cy="382156"/>
          </a:xfrm>
          <a:prstGeom prst="rect">
            <a:avLst/>
          </a:prstGeom>
        </p:spPr>
        <p:txBody>
          <a:bodyPr vert="horz" wrap="square" lIns="0" tIns="12700" rIns="0" bIns="0" rtlCol="0">
            <a:spAutoFit/>
          </a:bodyPr>
          <a:lstStyle>
            <a:lvl1pPr>
              <a:defRPr>
                <a:latin typeface="+mj-lt"/>
                <a:ea typeface="+mj-ea"/>
                <a:cs typeface="+mj-cs"/>
              </a:defRPr>
            </a:lvl1pPr>
          </a:lstStyle>
          <a:p>
            <a:pPr marL="12700" defTabSz="914400">
              <a:spcBef>
                <a:spcPts val="100"/>
              </a:spcBef>
            </a:pPr>
            <a:r>
              <a:rPr lang="vi-VN" sz="2400" b="1" kern="0" spc="-5" dirty="0">
                <a:solidFill>
                  <a:sysClr val="windowText" lastClr="000000"/>
                </a:solidFill>
                <a:latin typeface="+mn-lt"/>
              </a:rPr>
              <a:t>5. Đánh giá tác </a:t>
            </a:r>
            <a:r>
              <a:rPr lang="vi-VN" sz="2400" b="1" kern="0" dirty="0">
                <a:solidFill>
                  <a:sysClr val="windowText" lastClr="000000"/>
                </a:solidFill>
                <a:latin typeface="+mn-lt"/>
              </a:rPr>
              <a:t>động </a:t>
            </a:r>
            <a:r>
              <a:rPr lang="vi-VN" sz="2400" b="1" kern="0" spc="-5" dirty="0">
                <a:solidFill>
                  <a:sysClr val="windowText" lastClr="000000"/>
                </a:solidFill>
                <a:latin typeface="+mn-lt"/>
              </a:rPr>
              <a:t>môi</a:t>
            </a:r>
            <a:r>
              <a:rPr lang="vi-VN" sz="2400" b="1" kern="0" spc="-50" dirty="0">
                <a:solidFill>
                  <a:sysClr val="windowText" lastClr="000000"/>
                </a:solidFill>
                <a:latin typeface="+mn-lt"/>
              </a:rPr>
              <a:t> </a:t>
            </a:r>
            <a:r>
              <a:rPr lang="vi-VN" sz="2400" b="1" kern="0" dirty="0">
                <a:solidFill>
                  <a:sysClr val="windowText" lastClr="000000"/>
                </a:solidFill>
                <a:latin typeface="+mn-lt"/>
              </a:rPr>
              <a:t>trường</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3400" y="1446644"/>
            <a:ext cx="5151755" cy="382156"/>
          </a:xfrm>
          <a:prstGeom prst="rect">
            <a:avLst/>
          </a:prstGeom>
        </p:spPr>
        <p:txBody>
          <a:bodyPr vert="horz" wrap="square" lIns="0" tIns="12700" rIns="0" bIns="0" rtlCol="0">
            <a:spAutoFit/>
          </a:bodyPr>
          <a:lstStyle/>
          <a:p>
            <a:pPr marL="12700">
              <a:spcBef>
                <a:spcPts val="100"/>
              </a:spcBef>
            </a:pPr>
            <a:r>
              <a:rPr lang="vi-VN" sz="2400" i="1" spc="-5" dirty="0"/>
              <a:t>5.3. </a:t>
            </a:r>
            <a:r>
              <a:rPr sz="2400" i="1" spc="-5" dirty="0" err="1"/>
              <a:t>Một</a:t>
            </a:r>
            <a:r>
              <a:rPr sz="2400" i="1" spc="-5" dirty="0"/>
              <a:t> </a:t>
            </a:r>
            <a:r>
              <a:rPr sz="2400" i="1" dirty="0"/>
              <a:t>số </a:t>
            </a:r>
            <a:r>
              <a:rPr sz="2400" i="1" spc="-5" dirty="0"/>
              <a:t>điểm </a:t>
            </a:r>
            <a:r>
              <a:rPr sz="2400" i="1" dirty="0"/>
              <a:t>mới </a:t>
            </a:r>
            <a:r>
              <a:rPr sz="2400" i="1" dirty="0" err="1"/>
              <a:t>về</a:t>
            </a:r>
            <a:r>
              <a:rPr sz="2400" i="1" spc="-85" dirty="0"/>
              <a:t> </a:t>
            </a:r>
            <a:r>
              <a:rPr lang="vi-VN" sz="2400" i="1" dirty="0"/>
              <a:t>ĐTM:</a:t>
            </a:r>
            <a:endParaRPr sz="2400" i="1" dirty="0"/>
          </a:p>
        </p:txBody>
      </p:sp>
      <p:sp>
        <p:nvSpPr>
          <p:cNvPr id="3" name="object 3"/>
          <p:cNvSpPr txBox="1">
            <a:spLocks noGrp="1"/>
          </p:cNvSpPr>
          <p:nvPr>
            <p:ph type="body" idx="1"/>
          </p:nvPr>
        </p:nvSpPr>
        <p:spPr>
          <a:xfrm>
            <a:off x="533400" y="2023730"/>
            <a:ext cx="8744797" cy="4453270"/>
          </a:xfrm>
          <a:prstGeom prst="rect">
            <a:avLst/>
          </a:prstGeom>
        </p:spPr>
        <p:txBody>
          <a:bodyPr vert="horz" wrap="square" lIns="0" tIns="0" rIns="0" bIns="0" rtlCol="0">
            <a:spAutoFit/>
          </a:bodyPr>
          <a:lstStyle/>
          <a:p>
            <a:pPr marL="12700" algn="just">
              <a:lnSpc>
                <a:spcPct val="150000"/>
              </a:lnSpc>
              <a:buSzPct val="106666"/>
              <a:buChar char="-"/>
              <a:tabLst>
                <a:tab pos="278765" algn="l"/>
              </a:tabLst>
            </a:pPr>
            <a:r>
              <a:rPr lang="vi-VN" sz="2400" spc="-5" dirty="0"/>
              <a:t> </a:t>
            </a:r>
            <a:r>
              <a:rPr sz="2400" spc="-5" dirty="0"/>
              <a:t>Quy </a:t>
            </a:r>
            <a:r>
              <a:rPr sz="2400" spc="-10" dirty="0"/>
              <a:t>định </a:t>
            </a:r>
            <a:r>
              <a:rPr sz="2400" dirty="0"/>
              <a:t>rõ </a:t>
            </a:r>
            <a:r>
              <a:rPr sz="2400" spc="-5" dirty="0"/>
              <a:t>thời </a:t>
            </a:r>
            <a:r>
              <a:rPr sz="2400" spc="-10" dirty="0"/>
              <a:t>điểm phải </a:t>
            </a:r>
            <a:r>
              <a:rPr sz="2400" dirty="0"/>
              <a:t>có </a:t>
            </a:r>
            <a:r>
              <a:rPr sz="2400" spc="-5" dirty="0"/>
              <a:t>Quyết </a:t>
            </a:r>
            <a:r>
              <a:rPr sz="2400" spc="-10" dirty="0" err="1"/>
              <a:t>định</a:t>
            </a:r>
            <a:r>
              <a:rPr sz="2400" spc="30" dirty="0"/>
              <a:t> </a:t>
            </a:r>
            <a:r>
              <a:rPr sz="2400" spc="-10" dirty="0" err="1"/>
              <a:t>phê</a:t>
            </a:r>
            <a:r>
              <a:rPr lang="vi-VN" sz="2400" spc="-10" dirty="0"/>
              <a:t> </a:t>
            </a:r>
            <a:r>
              <a:rPr sz="2400" spc="-10" dirty="0" err="1"/>
              <a:t>duyệt</a:t>
            </a:r>
            <a:r>
              <a:rPr sz="2400" spc="-10" dirty="0"/>
              <a:t> </a:t>
            </a:r>
            <a:r>
              <a:rPr sz="2400" spc="-5" dirty="0"/>
              <a:t>ĐTM </a:t>
            </a:r>
            <a:r>
              <a:rPr sz="2400" dirty="0"/>
              <a:t>và </a:t>
            </a:r>
            <a:r>
              <a:rPr sz="2400" spc="-5" dirty="0"/>
              <a:t>thời </a:t>
            </a:r>
            <a:r>
              <a:rPr sz="2400" spc="-10" dirty="0"/>
              <a:t>hiệu </a:t>
            </a:r>
            <a:r>
              <a:rPr sz="2400" dirty="0"/>
              <a:t>có </a:t>
            </a:r>
            <a:r>
              <a:rPr sz="2400" spc="-10" dirty="0"/>
              <a:t>hiệu </a:t>
            </a:r>
            <a:r>
              <a:rPr sz="2400" spc="-5" dirty="0"/>
              <a:t>lực của </a:t>
            </a:r>
            <a:r>
              <a:rPr sz="2400" spc="-5" dirty="0" err="1"/>
              <a:t>Quyết</a:t>
            </a:r>
            <a:r>
              <a:rPr sz="2400" spc="-5" dirty="0"/>
              <a:t> </a:t>
            </a:r>
            <a:r>
              <a:rPr sz="2400" spc="-10" dirty="0" err="1"/>
              <a:t>định</a:t>
            </a:r>
            <a:r>
              <a:rPr sz="2400" spc="-10" dirty="0"/>
              <a:t> phê duyệt báo </a:t>
            </a:r>
            <a:r>
              <a:rPr sz="2400" spc="-5" dirty="0"/>
              <a:t>cáo ĐTM (khi triển khai </a:t>
            </a:r>
            <a:r>
              <a:rPr sz="2400" spc="-5" dirty="0" err="1"/>
              <a:t>xây</a:t>
            </a:r>
            <a:r>
              <a:rPr sz="2400" spc="-5" dirty="0"/>
              <a:t> </a:t>
            </a:r>
            <a:r>
              <a:rPr sz="2400" spc="-5" dirty="0" err="1"/>
              <a:t>dựng</a:t>
            </a:r>
            <a:r>
              <a:rPr sz="2400" spc="-5" dirty="0"/>
              <a:t> </a:t>
            </a:r>
            <a:r>
              <a:rPr sz="2400" dirty="0"/>
              <a:t>và có </a:t>
            </a:r>
            <a:r>
              <a:rPr sz="2400" spc="-10" dirty="0"/>
              <a:t>hiệu </a:t>
            </a:r>
            <a:r>
              <a:rPr sz="2400" spc="-5" dirty="0"/>
              <a:t>lực </a:t>
            </a:r>
            <a:r>
              <a:rPr sz="2400" spc="-10" dirty="0"/>
              <a:t>đến </a:t>
            </a:r>
            <a:r>
              <a:rPr sz="2400" spc="-5" dirty="0"/>
              <a:t>khi dự án được cấp  </a:t>
            </a:r>
            <a:r>
              <a:rPr sz="2400" spc="-10" dirty="0"/>
              <a:t>giấy phép </a:t>
            </a:r>
            <a:r>
              <a:rPr sz="2400" spc="-5" dirty="0"/>
              <a:t>môi trường). </a:t>
            </a:r>
            <a:r>
              <a:rPr sz="2400" spc="-20" dirty="0"/>
              <a:t>Việc </a:t>
            </a:r>
            <a:r>
              <a:rPr sz="2400" spc="-5" dirty="0"/>
              <a:t>thanh tra, kiểm </a:t>
            </a:r>
            <a:r>
              <a:rPr sz="2400" dirty="0" err="1"/>
              <a:t>tra</a:t>
            </a:r>
            <a:r>
              <a:rPr sz="2400" dirty="0"/>
              <a:t> </a:t>
            </a:r>
            <a:r>
              <a:rPr sz="2400" spc="-5" dirty="0" err="1"/>
              <a:t>sau</a:t>
            </a:r>
            <a:r>
              <a:rPr sz="2400" spc="-5" dirty="0"/>
              <a:t> khi được cấp </a:t>
            </a:r>
            <a:r>
              <a:rPr sz="2400" spc="-10" dirty="0"/>
              <a:t>giấy phép </a:t>
            </a:r>
            <a:r>
              <a:rPr sz="2400" spc="-5" dirty="0"/>
              <a:t>môi trường </a:t>
            </a:r>
            <a:r>
              <a:rPr sz="2400" dirty="0" err="1"/>
              <a:t>thực</a:t>
            </a:r>
            <a:r>
              <a:rPr sz="2400" dirty="0"/>
              <a:t> </a:t>
            </a:r>
            <a:r>
              <a:rPr sz="2400" spc="-10" dirty="0" err="1"/>
              <a:t>hiện</a:t>
            </a:r>
            <a:r>
              <a:rPr sz="2400" spc="-10" dirty="0"/>
              <a:t> </a:t>
            </a:r>
            <a:r>
              <a:rPr sz="2400" spc="-5" dirty="0"/>
              <a:t>theo </a:t>
            </a:r>
            <a:r>
              <a:rPr sz="2400" spc="-10" dirty="0"/>
              <a:t>giấy phép </a:t>
            </a:r>
            <a:r>
              <a:rPr sz="2400" spc="-5" dirty="0"/>
              <a:t>môi</a:t>
            </a:r>
            <a:r>
              <a:rPr sz="2400" spc="5" dirty="0"/>
              <a:t> </a:t>
            </a:r>
            <a:r>
              <a:rPr sz="2400" spc="-5" dirty="0"/>
              <a:t>trường.</a:t>
            </a:r>
            <a:endParaRPr sz="2400" dirty="0"/>
          </a:p>
          <a:p>
            <a:pPr marL="12700" marR="5080" algn="just">
              <a:lnSpc>
                <a:spcPct val="150000"/>
              </a:lnSpc>
              <a:spcBef>
                <a:spcPts val="720"/>
              </a:spcBef>
              <a:buFontTx/>
              <a:buChar char="-"/>
              <a:tabLst>
                <a:tab pos="314325" algn="l"/>
              </a:tabLst>
            </a:pPr>
            <a:r>
              <a:rPr lang="vi-VN" sz="2400" spc="-5" dirty="0"/>
              <a:t> </a:t>
            </a:r>
            <a:r>
              <a:rPr sz="2400" spc="-5" dirty="0" err="1"/>
              <a:t>Thời</a:t>
            </a:r>
            <a:r>
              <a:rPr sz="2400" spc="-5" dirty="0"/>
              <a:t> </a:t>
            </a:r>
            <a:r>
              <a:rPr sz="2400" spc="-10" dirty="0"/>
              <a:t>điểm </a:t>
            </a:r>
            <a:r>
              <a:rPr sz="2400" spc="-5" dirty="0"/>
              <a:t>thẩm </a:t>
            </a:r>
            <a:r>
              <a:rPr sz="2400" spc="-10" dirty="0"/>
              <a:t>định </a:t>
            </a:r>
            <a:r>
              <a:rPr sz="2400" spc="-5" dirty="0"/>
              <a:t>ĐTM chậm </a:t>
            </a:r>
            <a:r>
              <a:rPr sz="2400" spc="-10" dirty="0" err="1"/>
              <a:t>hơn</a:t>
            </a:r>
            <a:r>
              <a:rPr sz="2400" spc="-10" dirty="0"/>
              <a:t> </a:t>
            </a:r>
            <a:r>
              <a:rPr sz="2400" dirty="0" err="1"/>
              <a:t>trước</a:t>
            </a:r>
            <a:r>
              <a:rPr sz="2400" dirty="0"/>
              <a:t> (trước </a:t>
            </a:r>
            <a:r>
              <a:rPr sz="2400" spc="-5" dirty="0"/>
              <a:t>là </a:t>
            </a:r>
            <a:r>
              <a:rPr sz="2400" spc="-10" dirty="0"/>
              <a:t>giai đoạn </a:t>
            </a:r>
            <a:r>
              <a:rPr sz="2400" spc="-5" dirty="0"/>
              <a:t>tiền khả thi </a:t>
            </a:r>
            <a:r>
              <a:rPr sz="2400" spc="-10" dirty="0"/>
              <a:t>nay </a:t>
            </a:r>
            <a:r>
              <a:rPr sz="2400" spc="-5" dirty="0"/>
              <a:t>là </a:t>
            </a:r>
            <a:r>
              <a:rPr sz="2400" spc="-10" dirty="0" err="1"/>
              <a:t>giai</a:t>
            </a:r>
            <a:r>
              <a:rPr sz="2400" spc="-10" dirty="0"/>
              <a:t> </a:t>
            </a:r>
            <a:r>
              <a:rPr sz="2400" spc="-10" dirty="0" err="1"/>
              <a:t>đoạn</a:t>
            </a:r>
            <a:r>
              <a:rPr lang="vi-VN" sz="2400" spc="-10" dirty="0"/>
              <a:t> </a:t>
            </a:r>
            <a:r>
              <a:rPr sz="2400" spc="-10" dirty="0" err="1"/>
              <a:t>nghiên</a:t>
            </a:r>
            <a:r>
              <a:rPr sz="2400" spc="-10" dirty="0"/>
              <a:t> </a:t>
            </a:r>
            <a:r>
              <a:rPr sz="2400" dirty="0"/>
              <a:t>cứu </a:t>
            </a:r>
            <a:r>
              <a:rPr sz="2400" spc="-5" dirty="0"/>
              <a:t>khả thi)</a:t>
            </a:r>
            <a:r>
              <a:rPr lang="vi-VN" sz="2400" spc="-5" dirty="0"/>
              <a:t>,</a:t>
            </a:r>
            <a:r>
              <a:rPr sz="2400" spc="-5" dirty="0"/>
              <a:t> do đó ĐTM khi đã </a:t>
            </a:r>
            <a:r>
              <a:rPr sz="2400" dirty="0" err="1"/>
              <a:t>có</a:t>
            </a:r>
            <a:r>
              <a:rPr sz="2400" spc="15" dirty="0"/>
              <a:t> </a:t>
            </a:r>
            <a:r>
              <a:rPr sz="2400" spc="-5" dirty="0" err="1"/>
              <a:t>thông</a:t>
            </a:r>
            <a:r>
              <a:rPr lang="vi-VN" sz="2400" spc="-5" dirty="0"/>
              <a:t> </a:t>
            </a:r>
            <a:r>
              <a:rPr lang="vi-VN" sz="2400" spc="-5" dirty="0">
                <a:solidFill>
                  <a:prstClr val="black"/>
                </a:solidFill>
                <a:latin typeface="Arial"/>
                <a:cs typeface="Arial"/>
              </a:rPr>
              <a:t>tin các công trình xây dựng </a:t>
            </a:r>
            <a:r>
              <a:rPr lang="vi-VN" sz="2400" dirty="0">
                <a:solidFill>
                  <a:prstClr val="black"/>
                </a:solidFill>
                <a:latin typeface="Arial"/>
                <a:cs typeface="Arial"/>
              </a:rPr>
              <a:t>cụ </a:t>
            </a:r>
            <a:r>
              <a:rPr lang="vi-VN" sz="2400" spc="-5" dirty="0">
                <a:solidFill>
                  <a:prstClr val="black"/>
                </a:solidFill>
                <a:latin typeface="Arial"/>
                <a:cs typeface="Arial"/>
              </a:rPr>
              <a:t>thể, </a:t>
            </a:r>
            <a:r>
              <a:rPr lang="vi-VN" sz="2400" dirty="0">
                <a:solidFill>
                  <a:prstClr val="black"/>
                </a:solidFill>
                <a:latin typeface="Arial"/>
                <a:cs typeface="Arial"/>
              </a:rPr>
              <a:t>rõ</a:t>
            </a:r>
            <a:r>
              <a:rPr lang="vi-VN" sz="2400" spc="-20" dirty="0">
                <a:solidFill>
                  <a:prstClr val="black"/>
                </a:solidFill>
                <a:latin typeface="Arial"/>
                <a:cs typeface="Arial"/>
              </a:rPr>
              <a:t> </a:t>
            </a:r>
            <a:r>
              <a:rPr lang="vi-VN" sz="2400" spc="-10" dirty="0">
                <a:solidFill>
                  <a:prstClr val="black"/>
                </a:solidFill>
                <a:latin typeface="Arial"/>
                <a:cs typeface="Arial"/>
              </a:rPr>
              <a:t>ràng.</a:t>
            </a:r>
            <a:endParaRPr lang="vi-VN" sz="2400" dirty="0">
              <a:solidFill>
                <a:prstClr val="black"/>
              </a:solidFill>
              <a:latin typeface="Arial"/>
              <a:cs typeface="Arial"/>
            </a:endParaRPr>
          </a:p>
        </p:txBody>
      </p:sp>
      <p:sp>
        <p:nvSpPr>
          <p:cNvPr id="6" name="object 2">
            <a:extLst>
              <a:ext uri="{FF2B5EF4-FFF2-40B4-BE49-F238E27FC236}">
                <a16:creationId xmlns:a16="http://schemas.microsoft.com/office/drawing/2014/main" id="{0E2CB5A4-8369-8467-952B-12BD9C9AFBE5}"/>
              </a:ext>
            </a:extLst>
          </p:cNvPr>
          <p:cNvSpPr txBox="1">
            <a:spLocks/>
          </p:cNvSpPr>
          <p:nvPr/>
        </p:nvSpPr>
        <p:spPr>
          <a:xfrm>
            <a:off x="533400" y="829283"/>
            <a:ext cx="7490459" cy="382156"/>
          </a:xfrm>
          <a:prstGeom prst="rect">
            <a:avLst/>
          </a:prstGeom>
        </p:spPr>
        <p:txBody>
          <a:bodyPr vert="horz" wrap="square" lIns="0" tIns="12700" rIns="0" bIns="0" rtlCol="0">
            <a:spAutoFit/>
          </a:bodyPr>
          <a:lstStyle>
            <a:lvl1pPr>
              <a:defRPr>
                <a:latin typeface="+mj-lt"/>
                <a:ea typeface="+mj-ea"/>
                <a:cs typeface="+mj-cs"/>
              </a:defRPr>
            </a:lvl1pPr>
          </a:lstStyle>
          <a:p>
            <a:pPr marL="12700" defTabSz="914400">
              <a:spcBef>
                <a:spcPts val="100"/>
              </a:spcBef>
            </a:pPr>
            <a:r>
              <a:rPr lang="vi-VN" sz="2400" b="1" kern="0" spc="-5" dirty="0">
                <a:solidFill>
                  <a:sysClr val="windowText" lastClr="000000"/>
                </a:solidFill>
                <a:latin typeface="+mn-lt"/>
              </a:rPr>
              <a:t>5. Đánh giá tác </a:t>
            </a:r>
            <a:r>
              <a:rPr lang="vi-VN" sz="2400" b="1" kern="0" dirty="0">
                <a:solidFill>
                  <a:sysClr val="windowText" lastClr="000000"/>
                </a:solidFill>
                <a:latin typeface="+mn-lt"/>
              </a:rPr>
              <a:t>động </a:t>
            </a:r>
            <a:r>
              <a:rPr lang="vi-VN" sz="2400" b="1" kern="0" spc="-5" dirty="0">
                <a:solidFill>
                  <a:sysClr val="windowText" lastClr="000000"/>
                </a:solidFill>
                <a:latin typeface="+mn-lt"/>
              </a:rPr>
              <a:t>môi</a:t>
            </a:r>
            <a:r>
              <a:rPr lang="vi-VN" sz="2400" b="1" kern="0" spc="-50" dirty="0">
                <a:solidFill>
                  <a:sysClr val="windowText" lastClr="000000"/>
                </a:solidFill>
                <a:latin typeface="+mn-lt"/>
              </a:rPr>
              <a:t> </a:t>
            </a:r>
            <a:r>
              <a:rPr lang="vi-VN" sz="2400" b="1" kern="0" dirty="0">
                <a:solidFill>
                  <a:sysClr val="windowText" lastClr="000000"/>
                </a:solidFill>
                <a:latin typeface="+mn-lt"/>
              </a:rPr>
              <a:t>trường</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533400" y="1905000"/>
            <a:ext cx="8839200" cy="3897349"/>
          </a:xfrm>
          <a:prstGeom prst="rect">
            <a:avLst/>
          </a:prstGeom>
        </p:spPr>
        <p:txBody>
          <a:bodyPr vert="horz" wrap="square" lIns="0" tIns="10795" rIns="0" bIns="0" rtlCol="0">
            <a:spAutoFit/>
          </a:bodyPr>
          <a:lstStyle/>
          <a:p>
            <a:pPr marL="12700" marR="5080" algn="just" defTabSz="914400">
              <a:lnSpc>
                <a:spcPct val="150000"/>
              </a:lnSpc>
              <a:spcBef>
                <a:spcPts val="85"/>
              </a:spcBef>
              <a:buFontTx/>
              <a:buChar char="-"/>
              <a:tabLst>
                <a:tab pos="241935" algn="l"/>
              </a:tabLst>
            </a:pPr>
            <a:r>
              <a:rPr lang="vi-VN" sz="2400" dirty="0">
                <a:solidFill>
                  <a:prstClr val="black"/>
                </a:solidFill>
                <a:latin typeface="Arial"/>
                <a:cs typeface="Arial"/>
              </a:rPr>
              <a:t> </a:t>
            </a:r>
            <a:r>
              <a:rPr sz="2400" dirty="0" err="1">
                <a:solidFill>
                  <a:prstClr val="black"/>
                </a:solidFill>
                <a:latin typeface="Arial"/>
                <a:cs typeface="Arial"/>
              </a:rPr>
              <a:t>Thời</a:t>
            </a:r>
            <a:r>
              <a:rPr sz="2400" dirty="0">
                <a:solidFill>
                  <a:prstClr val="black"/>
                </a:solidFill>
                <a:latin typeface="Arial"/>
                <a:cs typeface="Arial"/>
              </a:rPr>
              <a:t> hạn chỉnh sửa tối đa 12 tháng, kể </a:t>
            </a:r>
            <a:r>
              <a:rPr sz="2400" spc="-5" dirty="0">
                <a:solidFill>
                  <a:prstClr val="black"/>
                </a:solidFill>
                <a:latin typeface="Arial"/>
                <a:cs typeface="Arial"/>
              </a:rPr>
              <a:t>từ </a:t>
            </a:r>
            <a:r>
              <a:rPr sz="2400" dirty="0">
                <a:solidFill>
                  <a:prstClr val="black"/>
                </a:solidFill>
                <a:latin typeface="Arial"/>
                <a:cs typeface="Arial"/>
              </a:rPr>
              <a:t>ngày có  văn bản yêu cầu chỉnh sửa, bổ sung của cơ </a:t>
            </a:r>
            <a:r>
              <a:rPr sz="2400" spc="5" dirty="0">
                <a:solidFill>
                  <a:prstClr val="black"/>
                </a:solidFill>
                <a:latin typeface="Arial"/>
                <a:cs typeface="Arial"/>
              </a:rPr>
              <a:t>quan  </a:t>
            </a:r>
            <a:r>
              <a:rPr sz="2400" dirty="0">
                <a:solidFill>
                  <a:prstClr val="black"/>
                </a:solidFill>
                <a:latin typeface="Arial"/>
                <a:cs typeface="Arial"/>
              </a:rPr>
              <a:t>thẩm định báo cáo đánh giá tác động môi trường. Sau thời hạn </a:t>
            </a:r>
            <a:r>
              <a:rPr sz="2400" spc="-55" dirty="0">
                <a:solidFill>
                  <a:prstClr val="black"/>
                </a:solidFill>
                <a:latin typeface="Arial"/>
                <a:cs typeface="Arial"/>
              </a:rPr>
              <a:t>này, </a:t>
            </a:r>
            <a:r>
              <a:rPr sz="2400" dirty="0">
                <a:solidFill>
                  <a:prstClr val="black"/>
                </a:solidFill>
                <a:latin typeface="Arial"/>
                <a:cs typeface="Arial"/>
              </a:rPr>
              <a:t>việc thẩm định báo cáo đánh giá  tác động thực hiện như Dự án</a:t>
            </a:r>
            <a:r>
              <a:rPr sz="2400" spc="-35" dirty="0">
                <a:solidFill>
                  <a:prstClr val="black"/>
                </a:solidFill>
                <a:latin typeface="Arial"/>
                <a:cs typeface="Arial"/>
              </a:rPr>
              <a:t> </a:t>
            </a:r>
            <a:r>
              <a:rPr sz="2400" dirty="0">
                <a:solidFill>
                  <a:prstClr val="black"/>
                </a:solidFill>
                <a:latin typeface="Arial"/>
                <a:cs typeface="Arial"/>
              </a:rPr>
              <a:t>mới.</a:t>
            </a:r>
          </a:p>
          <a:p>
            <a:pPr marL="12700" marR="5080" algn="just" defTabSz="914400">
              <a:lnSpc>
                <a:spcPct val="150000"/>
              </a:lnSpc>
              <a:spcBef>
                <a:spcPts val="640"/>
              </a:spcBef>
              <a:buFontTx/>
              <a:buChar char="-"/>
              <a:tabLst>
                <a:tab pos="233679" algn="l"/>
              </a:tabLst>
            </a:pPr>
            <a:r>
              <a:rPr lang="vi-VN" sz="2400" spc="-5" dirty="0">
                <a:solidFill>
                  <a:prstClr val="black"/>
                </a:solidFill>
                <a:latin typeface="Arial"/>
                <a:cs typeface="Arial"/>
              </a:rPr>
              <a:t> </a:t>
            </a:r>
            <a:r>
              <a:rPr sz="2400" spc="-5" dirty="0" err="1">
                <a:solidFill>
                  <a:prstClr val="black"/>
                </a:solidFill>
                <a:latin typeface="Arial"/>
                <a:cs typeface="Arial"/>
              </a:rPr>
              <a:t>Bỏ</a:t>
            </a:r>
            <a:r>
              <a:rPr sz="2400" spc="-5" dirty="0">
                <a:solidFill>
                  <a:prstClr val="black"/>
                </a:solidFill>
                <a:latin typeface="Arial"/>
                <a:cs typeface="Arial"/>
              </a:rPr>
              <a:t> </a:t>
            </a:r>
            <a:r>
              <a:rPr sz="2400" dirty="0">
                <a:solidFill>
                  <a:prstClr val="black"/>
                </a:solidFill>
                <a:latin typeface="Arial"/>
                <a:cs typeface="Arial"/>
              </a:rPr>
              <a:t>quy định lập lại báo cáo ĐTM mà lập ĐTM mới. Quy định rõ đối </a:t>
            </a:r>
            <a:r>
              <a:rPr sz="2400" spc="-5" dirty="0">
                <a:solidFill>
                  <a:prstClr val="black"/>
                </a:solidFill>
                <a:latin typeface="Arial"/>
                <a:cs typeface="Arial"/>
              </a:rPr>
              <a:t>tượng </a:t>
            </a:r>
            <a:r>
              <a:rPr sz="2400" dirty="0">
                <a:solidFill>
                  <a:prstClr val="black"/>
                </a:solidFill>
                <a:latin typeface="Arial"/>
                <a:cs typeface="Arial"/>
              </a:rPr>
              <a:t>thay đổi phải lập mới, </a:t>
            </a:r>
            <a:r>
              <a:rPr sz="2400" spc="5" dirty="0">
                <a:solidFill>
                  <a:prstClr val="black"/>
                </a:solidFill>
                <a:latin typeface="Arial"/>
                <a:cs typeface="Arial"/>
              </a:rPr>
              <a:t>báo  </a:t>
            </a:r>
            <a:r>
              <a:rPr sz="2400" dirty="0">
                <a:solidFill>
                  <a:prstClr val="black"/>
                </a:solidFill>
                <a:latin typeface="Arial"/>
                <a:cs typeface="Arial"/>
              </a:rPr>
              <a:t>cáo cơ quan cấp phép hoặc </a:t>
            </a:r>
            <a:r>
              <a:rPr sz="2400" spc="-5" dirty="0">
                <a:solidFill>
                  <a:prstClr val="black"/>
                </a:solidFill>
                <a:latin typeface="Arial"/>
                <a:cs typeface="Arial"/>
              </a:rPr>
              <a:t>tự </a:t>
            </a:r>
            <a:r>
              <a:rPr sz="2400" dirty="0">
                <a:solidFill>
                  <a:prstClr val="black"/>
                </a:solidFill>
                <a:latin typeface="Arial"/>
                <a:cs typeface="Arial"/>
              </a:rPr>
              <a:t>làm, </a:t>
            </a:r>
            <a:r>
              <a:rPr sz="2400" spc="-5" dirty="0">
                <a:solidFill>
                  <a:prstClr val="black"/>
                </a:solidFill>
                <a:latin typeface="Arial"/>
                <a:cs typeface="Arial"/>
              </a:rPr>
              <a:t>tự </a:t>
            </a:r>
            <a:r>
              <a:rPr sz="2400" dirty="0">
                <a:solidFill>
                  <a:prstClr val="black"/>
                </a:solidFill>
                <a:latin typeface="Arial"/>
                <a:cs typeface="Arial"/>
              </a:rPr>
              <a:t>chịu trách  nhiệm </a:t>
            </a:r>
            <a:r>
              <a:rPr sz="2400" spc="-5" dirty="0">
                <a:solidFill>
                  <a:prstClr val="black"/>
                </a:solidFill>
                <a:latin typeface="Arial"/>
                <a:cs typeface="Arial"/>
              </a:rPr>
              <a:t>(Khoản </a:t>
            </a:r>
            <a:r>
              <a:rPr sz="2400" dirty="0">
                <a:solidFill>
                  <a:prstClr val="black"/>
                </a:solidFill>
                <a:latin typeface="Arial"/>
                <a:cs typeface="Arial"/>
              </a:rPr>
              <a:t>4 Điều 37 Luật</a:t>
            </a:r>
            <a:r>
              <a:rPr sz="2400" spc="-5" dirty="0">
                <a:solidFill>
                  <a:prstClr val="black"/>
                </a:solidFill>
                <a:latin typeface="Arial"/>
                <a:cs typeface="Arial"/>
              </a:rPr>
              <a:t> BVMT)</a:t>
            </a:r>
            <a:r>
              <a:rPr lang="vi-VN" sz="2400" spc="-5" dirty="0">
                <a:solidFill>
                  <a:prstClr val="black"/>
                </a:solidFill>
                <a:latin typeface="Arial"/>
                <a:cs typeface="Arial"/>
              </a:rPr>
              <a:t>.</a:t>
            </a:r>
            <a:endParaRPr sz="2400" dirty="0">
              <a:solidFill>
                <a:prstClr val="black"/>
              </a:solidFill>
              <a:latin typeface="Arial"/>
              <a:cs typeface="Arial"/>
            </a:endParaRPr>
          </a:p>
        </p:txBody>
      </p:sp>
      <p:sp>
        <p:nvSpPr>
          <p:cNvPr id="7" name="object 2">
            <a:extLst>
              <a:ext uri="{FF2B5EF4-FFF2-40B4-BE49-F238E27FC236}">
                <a16:creationId xmlns:a16="http://schemas.microsoft.com/office/drawing/2014/main" id="{B2923559-C822-6BA1-C762-C6105AECE9D4}"/>
              </a:ext>
            </a:extLst>
          </p:cNvPr>
          <p:cNvSpPr txBox="1">
            <a:spLocks noGrp="1"/>
          </p:cNvSpPr>
          <p:nvPr>
            <p:ph type="title"/>
          </p:nvPr>
        </p:nvSpPr>
        <p:spPr>
          <a:xfrm>
            <a:off x="533400" y="1446644"/>
            <a:ext cx="5151755" cy="382156"/>
          </a:xfrm>
          <a:prstGeom prst="rect">
            <a:avLst/>
          </a:prstGeom>
        </p:spPr>
        <p:txBody>
          <a:bodyPr vert="horz" wrap="square" lIns="0" tIns="12700" rIns="0" bIns="0" rtlCol="0">
            <a:spAutoFit/>
          </a:bodyPr>
          <a:lstStyle/>
          <a:p>
            <a:pPr marL="12700">
              <a:spcBef>
                <a:spcPts val="100"/>
              </a:spcBef>
            </a:pPr>
            <a:r>
              <a:rPr lang="vi-VN" sz="2400" i="1" spc="-5" dirty="0"/>
              <a:t>5.3. </a:t>
            </a:r>
            <a:r>
              <a:rPr sz="2400" i="1" spc="-5" dirty="0" err="1"/>
              <a:t>Một</a:t>
            </a:r>
            <a:r>
              <a:rPr sz="2400" i="1" spc="-5" dirty="0"/>
              <a:t> </a:t>
            </a:r>
            <a:r>
              <a:rPr sz="2400" i="1" dirty="0"/>
              <a:t>số </a:t>
            </a:r>
            <a:r>
              <a:rPr sz="2400" i="1" spc="-5" dirty="0"/>
              <a:t>điểm </a:t>
            </a:r>
            <a:r>
              <a:rPr sz="2400" i="1" dirty="0"/>
              <a:t>mới </a:t>
            </a:r>
            <a:r>
              <a:rPr sz="2400" i="1" dirty="0" err="1"/>
              <a:t>về</a:t>
            </a:r>
            <a:r>
              <a:rPr sz="2400" i="1" spc="-85" dirty="0"/>
              <a:t> </a:t>
            </a:r>
            <a:r>
              <a:rPr lang="vi-VN" sz="2400" i="1" dirty="0"/>
              <a:t>ĐTM (tiếp):</a:t>
            </a:r>
            <a:endParaRPr sz="2400" i="1" dirty="0"/>
          </a:p>
        </p:txBody>
      </p:sp>
      <p:sp>
        <p:nvSpPr>
          <p:cNvPr id="8" name="object 2">
            <a:extLst>
              <a:ext uri="{FF2B5EF4-FFF2-40B4-BE49-F238E27FC236}">
                <a16:creationId xmlns:a16="http://schemas.microsoft.com/office/drawing/2014/main" id="{C88905E7-CEA5-6808-6118-CB0F98A8E805}"/>
              </a:ext>
            </a:extLst>
          </p:cNvPr>
          <p:cNvSpPr txBox="1">
            <a:spLocks/>
          </p:cNvSpPr>
          <p:nvPr/>
        </p:nvSpPr>
        <p:spPr>
          <a:xfrm>
            <a:off x="533400" y="829283"/>
            <a:ext cx="7490459" cy="382156"/>
          </a:xfrm>
          <a:prstGeom prst="rect">
            <a:avLst/>
          </a:prstGeom>
        </p:spPr>
        <p:txBody>
          <a:bodyPr vert="horz" wrap="square" lIns="0" tIns="12700" rIns="0" bIns="0" rtlCol="0">
            <a:spAutoFit/>
          </a:bodyPr>
          <a:lstStyle>
            <a:lvl1pPr>
              <a:defRPr>
                <a:latin typeface="+mj-lt"/>
                <a:ea typeface="+mj-ea"/>
                <a:cs typeface="+mj-cs"/>
              </a:defRPr>
            </a:lvl1pPr>
          </a:lstStyle>
          <a:p>
            <a:pPr marL="12700" defTabSz="914400">
              <a:spcBef>
                <a:spcPts val="100"/>
              </a:spcBef>
            </a:pPr>
            <a:r>
              <a:rPr lang="vi-VN" sz="2400" b="1" kern="0" spc="-5" dirty="0">
                <a:solidFill>
                  <a:sysClr val="windowText" lastClr="000000"/>
                </a:solidFill>
                <a:latin typeface="+mn-lt"/>
              </a:rPr>
              <a:t>5. Đánh giá tác </a:t>
            </a:r>
            <a:r>
              <a:rPr lang="vi-VN" sz="2400" b="1" kern="0" dirty="0">
                <a:solidFill>
                  <a:sysClr val="windowText" lastClr="000000"/>
                </a:solidFill>
                <a:latin typeface="+mn-lt"/>
              </a:rPr>
              <a:t>động </a:t>
            </a:r>
            <a:r>
              <a:rPr lang="vi-VN" sz="2400" b="1" kern="0" spc="-5" dirty="0">
                <a:solidFill>
                  <a:sysClr val="windowText" lastClr="000000"/>
                </a:solidFill>
                <a:latin typeface="+mn-lt"/>
              </a:rPr>
              <a:t>môi</a:t>
            </a:r>
            <a:r>
              <a:rPr lang="vi-VN" sz="2400" b="1" kern="0" spc="-50" dirty="0">
                <a:solidFill>
                  <a:sysClr val="windowText" lastClr="000000"/>
                </a:solidFill>
                <a:latin typeface="+mn-lt"/>
              </a:rPr>
              <a:t> </a:t>
            </a:r>
            <a:r>
              <a:rPr lang="vi-VN" sz="2400" b="1" kern="0" dirty="0">
                <a:solidFill>
                  <a:sysClr val="windowText" lastClr="000000"/>
                </a:solidFill>
                <a:latin typeface="+mn-lt"/>
              </a:rPr>
              <a:t>trường</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527612" y="2007382"/>
            <a:ext cx="8844987" cy="3874137"/>
          </a:xfrm>
          <a:prstGeom prst="rect">
            <a:avLst/>
          </a:prstGeom>
        </p:spPr>
        <p:txBody>
          <a:bodyPr vert="horz" wrap="square" lIns="0" tIns="13970" rIns="0" bIns="0" rtlCol="0">
            <a:spAutoFit/>
          </a:bodyPr>
          <a:lstStyle/>
          <a:p>
            <a:pPr marL="12700" marR="5080" indent="-12700" algn="just" defTabSz="914400">
              <a:lnSpc>
                <a:spcPct val="99600"/>
              </a:lnSpc>
              <a:spcBef>
                <a:spcPts val="110"/>
              </a:spcBef>
            </a:pPr>
            <a:r>
              <a:rPr sz="2400" dirty="0">
                <a:solidFill>
                  <a:prstClr val="black"/>
                </a:solidFill>
                <a:latin typeface="Arial"/>
                <a:cs typeface="Arial"/>
              </a:rPr>
              <a:t>- Nghị định 08/2022/NĐ-CP quy định trong </a:t>
            </a:r>
            <a:r>
              <a:rPr sz="2400" dirty="0" err="1">
                <a:solidFill>
                  <a:prstClr val="black"/>
                </a:solidFill>
                <a:latin typeface="Arial"/>
                <a:cs typeface="Arial"/>
              </a:rPr>
              <a:t>quá</a:t>
            </a:r>
            <a:r>
              <a:rPr sz="2400" dirty="0">
                <a:solidFill>
                  <a:prstClr val="black"/>
                </a:solidFill>
                <a:latin typeface="Arial"/>
                <a:cs typeface="Arial"/>
              </a:rPr>
              <a:t> </a:t>
            </a:r>
            <a:r>
              <a:rPr sz="2400" dirty="0" err="1">
                <a:solidFill>
                  <a:prstClr val="black"/>
                </a:solidFill>
                <a:latin typeface="Arial"/>
                <a:cs typeface="Arial"/>
              </a:rPr>
              <a:t>trình</a:t>
            </a:r>
            <a:r>
              <a:rPr lang="vi-VN" sz="2400" dirty="0">
                <a:solidFill>
                  <a:prstClr val="black"/>
                </a:solidFill>
                <a:latin typeface="Arial"/>
                <a:cs typeface="Arial"/>
              </a:rPr>
              <a:t> </a:t>
            </a:r>
            <a:r>
              <a:rPr sz="2400" dirty="0" err="1">
                <a:solidFill>
                  <a:prstClr val="black"/>
                </a:solidFill>
                <a:latin typeface="Arial"/>
                <a:cs typeface="Arial"/>
              </a:rPr>
              <a:t>chuẩn</a:t>
            </a:r>
            <a:r>
              <a:rPr sz="2400" dirty="0">
                <a:solidFill>
                  <a:prstClr val="black"/>
                </a:solidFill>
                <a:latin typeface="Arial"/>
                <a:cs typeface="Arial"/>
              </a:rPr>
              <a:t> bị, triển khai trước khi vận hành, chủ dự án </a:t>
            </a:r>
            <a:r>
              <a:rPr sz="2400" spc="5" dirty="0" err="1">
                <a:solidFill>
                  <a:prstClr val="black"/>
                </a:solidFill>
                <a:latin typeface="Arial"/>
                <a:cs typeface="Arial"/>
              </a:rPr>
              <a:t>đầu</a:t>
            </a:r>
            <a:r>
              <a:rPr sz="2400" spc="5" dirty="0">
                <a:solidFill>
                  <a:prstClr val="black"/>
                </a:solidFill>
                <a:latin typeface="Arial"/>
                <a:cs typeface="Arial"/>
              </a:rPr>
              <a:t> </a:t>
            </a:r>
            <a:r>
              <a:rPr sz="2400" spc="-5" dirty="0" err="1">
                <a:solidFill>
                  <a:prstClr val="black"/>
                </a:solidFill>
                <a:latin typeface="Arial"/>
                <a:cs typeface="Arial"/>
              </a:rPr>
              <a:t>tư</a:t>
            </a:r>
            <a:r>
              <a:rPr sz="2400" spc="-5" dirty="0">
                <a:solidFill>
                  <a:prstClr val="black"/>
                </a:solidFill>
                <a:latin typeface="Arial"/>
                <a:cs typeface="Arial"/>
              </a:rPr>
              <a:t> </a:t>
            </a:r>
            <a:r>
              <a:rPr sz="2400" dirty="0">
                <a:solidFill>
                  <a:prstClr val="black"/>
                </a:solidFill>
                <a:latin typeface="Arial"/>
                <a:cs typeface="Arial"/>
              </a:rPr>
              <a:t>phải thực hiện đánh giá tác động môi trường</a:t>
            </a:r>
            <a:r>
              <a:rPr sz="2400" spc="-25" dirty="0">
                <a:solidFill>
                  <a:prstClr val="black"/>
                </a:solidFill>
                <a:latin typeface="Arial"/>
                <a:cs typeface="Arial"/>
              </a:rPr>
              <a:t> </a:t>
            </a:r>
            <a:r>
              <a:rPr sz="2400" dirty="0">
                <a:solidFill>
                  <a:prstClr val="black"/>
                </a:solidFill>
                <a:latin typeface="Arial"/>
                <a:cs typeface="Arial"/>
              </a:rPr>
              <a:t>khi:</a:t>
            </a:r>
          </a:p>
          <a:p>
            <a:pPr marL="12700" marR="69850" algn="just" defTabSz="914400">
              <a:lnSpc>
                <a:spcPct val="100200"/>
              </a:lnSpc>
              <a:spcBef>
                <a:spcPts val="740"/>
              </a:spcBef>
            </a:pPr>
            <a:r>
              <a:rPr sz="2400" i="1" dirty="0">
                <a:solidFill>
                  <a:prstClr val="black"/>
                </a:solidFill>
                <a:latin typeface="Arial"/>
                <a:cs typeface="Arial"/>
              </a:rPr>
              <a:t>+ Tăng quy mô, công suất của dự án </a:t>
            </a:r>
            <a:r>
              <a:rPr sz="2400" i="1" spc="-5" dirty="0">
                <a:solidFill>
                  <a:prstClr val="black"/>
                </a:solidFill>
                <a:latin typeface="Arial"/>
                <a:cs typeface="Arial"/>
              </a:rPr>
              <a:t>tới </a:t>
            </a:r>
            <a:r>
              <a:rPr sz="2400" i="1" dirty="0">
                <a:solidFill>
                  <a:prstClr val="black"/>
                </a:solidFill>
                <a:latin typeface="Arial"/>
                <a:cs typeface="Arial"/>
              </a:rPr>
              <a:t>mức phải</a:t>
            </a:r>
            <a:r>
              <a:rPr sz="2400" i="1" spc="-45" dirty="0">
                <a:solidFill>
                  <a:prstClr val="black"/>
                </a:solidFill>
                <a:latin typeface="Arial"/>
                <a:cs typeface="Arial"/>
              </a:rPr>
              <a:t> </a:t>
            </a:r>
            <a:r>
              <a:rPr sz="2400" i="1" dirty="0">
                <a:solidFill>
                  <a:prstClr val="black"/>
                </a:solidFill>
                <a:latin typeface="Arial"/>
                <a:cs typeface="Arial"/>
              </a:rPr>
              <a:t>thực  hiện thủ tục chấp thuận điều chỉnh chủ trương đầu </a:t>
            </a:r>
            <a:r>
              <a:rPr sz="2400" i="1" spc="-5" dirty="0">
                <a:solidFill>
                  <a:prstClr val="black"/>
                </a:solidFill>
                <a:latin typeface="Arial"/>
                <a:cs typeface="Arial"/>
              </a:rPr>
              <a:t>tư  </a:t>
            </a:r>
            <a:r>
              <a:rPr sz="2400" i="1" dirty="0">
                <a:solidFill>
                  <a:prstClr val="black"/>
                </a:solidFill>
                <a:latin typeface="Arial"/>
                <a:cs typeface="Arial"/>
              </a:rPr>
              <a:t>hoặc thủ tục điều chỉnh giấy chứng nhận đăng ký đầu  </a:t>
            </a:r>
            <a:r>
              <a:rPr sz="2400" i="1" spc="-5" dirty="0">
                <a:solidFill>
                  <a:prstClr val="black"/>
                </a:solidFill>
                <a:latin typeface="Arial"/>
                <a:cs typeface="Arial"/>
              </a:rPr>
              <a:t>tư </a:t>
            </a:r>
            <a:r>
              <a:rPr sz="2400" i="1" dirty="0">
                <a:solidFill>
                  <a:prstClr val="black"/>
                </a:solidFill>
                <a:latin typeface="Arial"/>
                <a:cs typeface="Arial"/>
              </a:rPr>
              <a:t>theo quy định của pháp luật về đầu</a:t>
            </a:r>
            <a:r>
              <a:rPr sz="2400" i="1" spc="-25" dirty="0">
                <a:solidFill>
                  <a:prstClr val="black"/>
                </a:solidFill>
                <a:latin typeface="Arial"/>
                <a:cs typeface="Arial"/>
              </a:rPr>
              <a:t> </a:t>
            </a:r>
            <a:r>
              <a:rPr sz="2400" i="1" spc="-5" dirty="0">
                <a:solidFill>
                  <a:prstClr val="black"/>
                </a:solidFill>
                <a:latin typeface="Arial"/>
                <a:cs typeface="Arial"/>
              </a:rPr>
              <a:t>tư;</a:t>
            </a:r>
            <a:endParaRPr sz="2400" dirty="0">
              <a:solidFill>
                <a:prstClr val="black"/>
              </a:solidFill>
              <a:latin typeface="Arial"/>
              <a:cs typeface="Arial"/>
            </a:endParaRPr>
          </a:p>
          <a:p>
            <a:pPr marL="12700" marR="205104" algn="just" defTabSz="914400">
              <a:lnSpc>
                <a:spcPct val="100200"/>
              </a:lnSpc>
              <a:spcBef>
                <a:spcPts val="615"/>
              </a:spcBef>
            </a:pPr>
            <a:r>
              <a:rPr sz="2400" i="1" dirty="0">
                <a:solidFill>
                  <a:prstClr val="black"/>
                </a:solidFill>
                <a:latin typeface="Arial"/>
                <a:cs typeface="Arial"/>
              </a:rPr>
              <a:t>+ Thay đổi công nghệ sản xuất làm phát sinh chất </a:t>
            </a:r>
            <a:r>
              <a:rPr sz="2400" i="1" dirty="0" err="1">
                <a:solidFill>
                  <a:prstClr val="black"/>
                </a:solidFill>
                <a:latin typeface="Arial"/>
                <a:cs typeface="Arial"/>
              </a:rPr>
              <a:t>thải</a:t>
            </a:r>
            <a:r>
              <a:rPr lang="vi-VN" sz="2400" i="1" dirty="0">
                <a:solidFill>
                  <a:prstClr val="black"/>
                </a:solidFill>
                <a:latin typeface="Arial"/>
                <a:cs typeface="Arial"/>
              </a:rPr>
              <a:t> </a:t>
            </a:r>
            <a:r>
              <a:rPr sz="2400" i="1" spc="-5" dirty="0" err="1">
                <a:solidFill>
                  <a:prstClr val="black"/>
                </a:solidFill>
                <a:latin typeface="Arial"/>
                <a:cs typeface="Arial"/>
              </a:rPr>
              <a:t>vượt</a:t>
            </a:r>
            <a:r>
              <a:rPr sz="2400" i="1" spc="-5" dirty="0">
                <a:solidFill>
                  <a:prstClr val="black"/>
                </a:solidFill>
                <a:latin typeface="Arial"/>
                <a:cs typeface="Arial"/>
              </a:rPr>
              <a:t> </a:t>
            </a:r>
            <a:r>
              <a:rPr sz="2400" i="1" dirty="0">
                <a:solidFill>
                  <a:prstClr val="black"/>
                </a:solidFill>
                <a:latin typeface="Arial"/>
                <a:cs typeface="Arial"/>
              </a:rPr>
              <a:t>quá khả năng xử </a:t>
            </a:r>
            <a:r>
              <a:rPr sz="2400" i="1" dirty="0" err="1">
                <a:solidFill>
                  <a:prstClr val="black"/>
                </a:solidFill>
                <a:latin typeface="Arial"/>
                <a:cs typeface="Arial"/>
              </a:rPr>
              <a:t>lý</a:t>
            </a:r>
            <a:r>
              <a:rPr sz="2400" i="1" dirty="0">
                <a:solidFill>
                  <a:prstClr val="black"/>
                </a:solidFill>
                <a:latin typeface="Arial"/>
                <a:cs typeface="Arial"/>
              </a:rPr>
              <a:t> </a:t>
            </a:r>
            <a:r>
              <a:rPr sz="2400" i="1" dirty="0" err="1">
                <a:solidFill>
                  <a:prstClr val="black"/>
                </a:solidFill>
                <a:latin typeface="Arial"/>
                <a:cs typeface="Arial"/>
              </a:rPr>
              <a:t>của</a:t>
            </a:r>
            <a:r>
              <a:rPr sz="2400" i="1" dirty="0">
                <a:solidFill>
                  <a:prstClr val="black"/>
                </a:solidFill>
                <a:latin typeface="Arial"/>
                <a:cs typeface="Arial"/>
              </a:rPr>
              <a:t> các công </a:t>
            </a:r>
            <a:r>
              <a:rPr sz="2400" i="1" dirty="0" err="1">
                <a:solidFill>
                  <a:prstClr val="black"/>
                </a:solidFill>
                <a:latin typeface="Arial"/>
                <a:cs typeface="Arial"/>
              </a:rPr>
              <a:t>trình</a:t>
            </a:r>
            <a:r>
              <a:rPr sz="2400" i="1" dirty="0">
                <a:solidFill>
                  <a:prstClr val="black"/>
                </a:solidFill>
                <a:latin typeface="Arial"/>
                <a:cs typeface="Arial"/>
              </a:rPr>
              <a:t> </a:t>
            </a:r>
            <a:r>
              <a:rPr sz="2400" i="1" dirty="0" err="1">
                <a:solidFill>
                  <a:prstClr val="black"/>
                </a:solidFill>
                <a:latin typeface="Arial"/>
                <a:cs typeface="Arial"/>
              </a:rPr>
              <a:t>bảo</a:t>
            </a:r>
            <a:r>
              <a:rPr sz="2400" i="1" dirty="0">
                <a:solidFill>
                  <a:prstClr val="black"/>
                </a:solidFill>
                <a:latin typeface="Arial"/>
                <a:cs typeface="Arial"/>
              </a:rPr>
              <a:t> vệ môi trường so </a:t>
            </a:r>
            <a:r>
              <a:rPr sz="2400" i="1" spc="-5" dirty="0" err="1">
                <a:solidFill>
                  <a:prstClr val="black"/>
                </a:solidFill>
                <a:latin typeface="Arial"/>
                <a:cs typeface="Arial"/>
              </a:rPr>
              <a:t>với</a:t>
            </a:r>
            <a:r>
              <a:rPr sz="2400" i="1" spc="-5" dirty="0">
                <a:solidFill>
                  <a:prstClr val="black"/>
                </a:solidFill>
                <a:latin typeface="Arial"/>
                <a:cs typeface="Arial"/>
              </a:rPr>
              <a:t> </a:t>
            </a:r>
            <a:r>
              <a:rPr sz="2400" i="1" dirty="0" err="1">
                <a:solidFill>
                  <a:prstClr val="black"/>
                </a:solidFill>
                <a:latin typeface="Arial"/>
                <a:cs typeface="Arial"/>
              </a:rPr>
              <a:t>phương</a:t>
            </a:r>
            <a:r>
              <a:rPr lang="vi-VN" sz="2400" i="1" dirty="0">
                <a:solidFill>
                  <a:prstClr val="black"/>
                </a:solidFill>
                <a:latin typeface="Arial"/>
                <a:cs typeface="Arial"/>
              </a:rPr>
              <a:t> </a:t>
            </a:r>
            <a:r>
              <a:rPr sz="2400" i="1" dirty="0" err="1">
                <a:solidFill>
                  <a:prstClr val="black"/>
                </a:solidFill>
                <a:latin typeface="Arial"/>
                <a:cs typeface="Arial"/>
              </a:rPr>
              <a:t>án</a:t>
            </a:r>
            <a:r>
              <a:rPr sz="2400" i="1" dirty="0">
                <a:solidFill>
                  <a:prstClr val="black"/>
                </a:solidFill>
                <a:latin typeface="Arial"/>
                <a:cs typeface="Arial"/>
              </a:rPr>
              <a:t> trong </a:t>
            </a:r>
            <a:r>
              <a:rPr sz="2400" i="1" dirty="0" err="1">
                <a:solidFill>
                  <a:prstClr val="black"/>
                </a:solidFill>
                <a:latin typeface="Arial"/>
                <a:cs typeface="Arial"/>
              </a:rPr>
              <a:t>quyết</a:t>
            </a:r>
            <a:r>
              <a:rPr sz="2400" i="1" dirty="0">
                <a:solidFill>
                  <a:prstClr val="black"/>
                </a:solidFill>
                <a:latin typeface="Arial"/>
                <a:cs typeface="Arial"/>
              </a:rPr>
              <a:t> </a:t>
            </a:r>
            <a:r>
              <a:rPr sz="2400" i="1" dirty="0" err="1">
                <a:solidFill>
                  <a:prstClr val="black"/>
                </a:solidFill>
                <a:latin typeface="Arial"/>
                <a:cs typeface="Arial"/>
              </a:rPr>
              <a:t>định</a:t>
            </a:r>
            <a:r>
              <a:rPr lang="vi-VN" sz="2400" i="1" dirty="0">
                <a:solidFill>
                  <a:prstClr val="black"/>
                </a:solidFill>
                <a:latin typeface="Arial"/>
                <a:cs typeface="Arial"/>
              </a:rPr>
              <a:t> </a:t>
            </a:r>
            <a:r>
              <a:rPr sz="2400" i="1" dirty="0" err="1">
                <a:solidFill>
                  <a:prstClr val="black"/>
                </a:solidFill>
                <a:latin typeface="Arial"/>
                <a:cs typeface="Arial"/>
              </a:rPr>
              <a:t>phê</a:t>
            </a:r>
            <a:r>
              <a:rPr sz="2400" i="1" dirty="0">
                <a:solidFill>
                  <a:prstClr val="black"/>
                </a:solidFill>
                <a:latin typeface="Arial"/>
                <a:cs typeface="Arial"/>
              </a:rPr>
              <a:t> duyệt kết quả </a:t>
            </a:r>
            <a:r>
              <a:rPr sz="2400" i="1" dirty="0" err="1">
                <a:solidFill>
                  <a:prstClr val="black"/>
                </a:solidFill>
                <a:latin typeface="Arial"/>
                <a:cs typeface="Arial"/>
              </a:rPr>
              <a:t>thẩm</a:t>
            </a:r>
            <a:r>
              <a:rPr sz="2400" i="1" spc="-25" dirty="0">
                <a:solidFill>
                  <a:prstClr val="black"/>
                </a:solidFill>
                <a:latin typeface="Arial"/>
                <a:cs typeface="Arial"/>
              </a:rPr>
              <a:t> </a:t>
            </a:r>
            <a:r>
              <a:rPr lang="vi-VN" sz="2400" i="1" dirty="0">
                <a:solidFill>
                  <a:prstClr val="black"/>
                </a:solidFill>
                <a:latin typeface="Arial"/>
                <a:cs typeface="Arial"/>
              </a:rPr>
              <a:t>định.</a:t>
            </a:r>
            <a:endParaRPr sz="2400" dirty="0">
              <a:solidFill>
                <a:prstClr val="black"/>
              </a:solidFill>
              <a:latin typeface="Arial"/>
              <a:cs typeface="Arial"/>
            </a:endParaRPr>
          </a:p>
        </p:txBody>
      </p:sp>
      <p:sp>
        <p:nvSpPr>
          <p:cNvPr id="7" name="object 2">
            <a:extLst>
              <a:ext uri="{FF2B5EF4-FFF2-40B4-BE49-F238E27FC236}">
                <a16:creationId xmlns:a16="http://schemas.microsoft.com/office/drawing/2014/main" id="{8E36983C-4E38-1862-D67C-2E30D41929CC}"/>
              </a:ext>
            </a:extLst>
          </p:cNvPr>
          <p:cNvSpPr txBox="1">
            <a:spLocks noGrp="1"/>
          </p:cNvSpPr>
          <p:nvPr>
            <p:ph type="title"/>
          </p:nvPr>
        </p:nvSpPr>
        <p:spPr>
          <a:xfrm>
            <a:off x="533400" y="1446644"/>
            <a:ext cx="5151755" cy="382156"/>
          </a:xfrm>
          <a:prstGeom prst="rect">
            <a:avLst/>
          </a:prstGeom>
        </p:spPr>
        <p:txBody>
          <a:bodyPr vert="horz" wrap="square" lIns="0" tIns="12700" rIns="0" bIns="0" rtlCol="0">
            <a:spAutoFit/>
          </a:bodyPr>
          <a:lstStyle/>
          <a:p>
            <a:pPr marL="12700">
              <a:spcBef>
                <a:spcPts val="100"/>
              </a:spcBef>
            </a:pPr>
            <a:r>
              <a:rPr lang="vi-VN" sz="2400" i="1" spc="-5" dirty="0"/>
              <a:t>5.3. </a:t>
            </a:r>
            <a:r>
              <a:rPr sz="2400" i="1" spc="-5" dirty="0" err="1"/>
              <a:t>Một</a:t>
            </a:r>
            <a:r>
              <a:rPr sz="2400" i="1" spc="-5" dirty="0"/>
              <a:t> </a:t>
            </a:r>
            <a:r>
              <a:rPr sz="2400" i="1" dirty="0"/>
              <a:t>số </a:t>
            </a:r>
            <a:r>
              <a:rPr sz="2400" i="1" spc="-5" dirty="0"/>
              <a:t>điểm </a:t>
            </a:r>
            <a:r>
              <a:rPr sz="2400" i="1" dirty="0"/>
              <a:t>mới </a:t>
            </a:r>
            <a:r>
              <a:rPr sz="2400" i="1" dirty="0" err="1"/>
              <a:t>về</a:t>
            </a:r>
            <a:r>
              <a:rPr sz="2400" i="1" spc="-85" dirty="0"/>
              <a:t> </a:t>
            </a:r>
            <a:r>
              <a:rPr lang="vi-VN" sz="2400" i="1" dirty="0"/>
              <a:t>ĐTM (tiếp):</a:t>
            </a:r>
            <a:endParaRPr sz="2400" i="1" dirty="0"/>
          </a:p>
        </p:txBody>
      </p:sp>
      <p:sp>
        <p:nvSpPr>
          <p:cNvPr id="8" name="object 2">
            <a:extLst>
              <a:ext uri="{FF2B5EF4-FFF2-40B4-BE49-F238E27FC236}">
                <a16:creationId xmlns:a16="http://schemas.microsoft.com/office/drawing/2014/main" id="{DB37F233-C67A-AFF4-2BF5-9BE1916CFF8E}"/>
              </a:ext>
            </a:extLst>
          </p:cNvPr>
          <p:cNvSpPr txBox="1">
            <a:spLocks/>
          </p:cNvSpPr>
          <p:nvPr/>
        </p:nvSpPr>
        <p:spPr>
          <a:xfrm>
            <a:off x="533400" y="829283"/>
            <a:ext cx="7490459" cy="382156"/>
          </a:xfrm>
          <a:prstGeom prst="rect">
            <a:avLst/>
          </a:prstGeom>
        </p:spPr>
        <p:txBody>
          <a:bodyPr vert="horz" wrap="square" lIns="0" tIns="12700" rIns="0" bIns="0" rtlCol="0">
            <a:spAutoFit/>
          </a:bodyPr>
          <a:lstStyle>
            <a:lvl1pPr>
              <a:defRPr>
                <a:latin typeface="+mj-lt"/>
                <a:ea typeface="+mj-ea"/>
                <a:cs typeface="+mj-cs"/>
              </a:defRPr>
            </a:lvl1pPr>
          </a:lstStyle>
          <a:p>
            <a:pPr marL="12700" defTabSz="914400">
              <a:spcBef>
                <a:spcPts val="100"/>
              </a:spcBef>
            </a:pPr>
            <a:r>
              <a:rPr lang="vi-VN" sz="2400" b="1" kern="0" spc="-5" dirty="0">
                <a:solidFill>
                  <a:sysClr val="windowText" lastClr="000000"/>
                </a:solidFill>
                <a:latin typeface="+mn-lt"/>
              </a:rPr>
              <a:t>5. Đánh giá tác </a:t>
            </a:r>
            <a:r>
              <a:rPr lang="vi-VN" sz="2400" b="1" kern="0" dirty="0">
                <a:solidFill>
                  <a:sysClr val="windowText" lastClr="000000"/>
                </a:solidFill>
                <a:latin typeface="+mn-lt"/>
              </a:rPr>
              <a:t>động </a:t>
            </a:r>
            <a:r>
              <a:rPr lang="vi-VN" sz="2400" b="1" kern="0" spc="-5" dirty="0">
                <a:solidFill>
                  <a:sysClr val="windowText" lastClr="000000"/>
                </a:solidFill>
                <a:latin typeface="+mn-lt"/>
              </a:rPr>
              <a:t>môi</a:t>
            </a:r>
            <a:r>
              <a:rPr lang="vi-VN" sz="2400" b="1" kern="0" spc="-50" dirty="0">
                <a:solidFill>
                  <a:sysClr val="windowText" lastClr="000000"/>
                </a:solidFill>
                <a:latin typeface="+mn-lt"/>
              </a:rPr>
              <a:t> </a:t>
            </a:r>
            <a:r>
              <a:rPr lang="vi-VN" sz="2400" b="1" kern="0" dirty="0">
                <a:solidFill>
                  <a:sysClr val="windowText" lastClr="000000"/>
                </a:solidFill>
                <a:latin typeface="+mn-lt"/>
              </a:rPr>
              <a:t>trường</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496887" y="1421297"/>
            <a:ext cx="8912225" cy="5114349"/>
          </a:xfrm>
          <a:prstGeom prst="rect">
            <a:avLst/>
          </a:prstGeom>
        </p:spPr>
        <p:txBody>
          <a:bodyPr vert="horz" wrap="square" lIns="0" tIns="4445" rIns="0" bIns="0" rtlCol="0">
            <a:spAutoFit/>
          </a:bodyPr>
          <a:lstStyle/>
          <a:p>
            <a:pPr marL="12700" marR="6350" algn="just" defTabSz="914400">
              <a:lnSpc>
                <a:spcPct val="150000"/>
              </a:lnSpc>
              <a:spcBef>
                <a:spcPts val="35"/>
              </a:spcBef>
            </a:pPr>
            <a:r>
              <a:rPr sz="2400" i="1" dirty="0">
                <a:solidFill>
                  <a:prstClr val="black"/>
                </a:solidFill>
                <a:latin typeface="Arial"/>
                <a:cs typeface="Arial"/>
              </a:rPr>
              <a:t>+ Thay đổi công nghệ xử lý chất thải của dự </a:t>
            </a:r>
            <a:r>
              <a:rPr sz="2400" i="1" dirty="0" err="1">
                <a:solidFill>
                  <a:prstClr val="black"/>
                </a:solidFill>
                <a:latin typeface="Arial"/>
                <a:cs typeface="Arial"/>
              </a:rPr>
              <a:t>án</a:t>
            </a:r>
            <a:r>
              <a:rPr sz="2400" i="1" dirty="0">
                <a:solidFill>
                  <a:prstClr val="black"/>
                </a:solidFill>
                <a:latin typeface="Arial"/>
                <a:cs typeface="Arial"/>
              </a:rPr>
              <a:t> </a:t>
            </a:r>
            <a:r>
              <a:rPr sz="2400" i="1" dirty="0" err="1">
                <a:solidFill>
                  <a:prstClr val="black"/>
                </a:solidFill>
                <a:latin typeface="Arial"/>
                <a:cs typeface="Arial"/>
              </a:rPr>
              <a:t>có</a:t>
            </a:r>
            <a:r>
              <a:rPr lang="vi-VN" sz="2400" i="1" dirty="0">
                <a:solidFill>
                  <a:prstClr val="black"/>
                </a:solidFill>
                <a:latin typeface="Arial"/>
                <a:cs typeface="Arial"/>
              </a:rPr>
              <a:t> </a:t>
            </a:r>
            <a:r>
              <a:rPr sz="2400" i="1" dirty="0" err="1">
                <a:solidFill>
                  <a:prstClr val="black"/>
                </a:solidFill>
                <a:latin typeface="Arial"/>
                <a:cs typeface="Arial"/>
              </a:rPr>
              <a:t>khả</a:t>
            </a:r>
            <a:r>
              <a:rPr sz="2400" i="1" dirty="0">
                <a:solidFill>
                  <a:prstClr val="black"/>
                </a:solidFill>
                <a:latin typeface="Arial"/>
                <a:cs typeface="Arial"/>
              </a:rPr>
              <a:t> năng tác động xấu đến môi</a:t>
            </a:r>
            <a:r>
              <a:rPr sz="2400" i="1" spc="-15" dirty="0">
                <a:solidFill>
                  <a:prstClr val="black"/>
                </a:solidFill>
                <a:latin typeface="Arial"/>
                <a:cs typeface="Arial"/>
              </a:rPr>
              <a:t> </a:t>
            </a:r>
            <a:r>
              <a:rPr sz="2400" i="1" dirty="0">
                <a:solidFill>
                  <a:prstClr val="black"/>
                </a:solidFill>
                <a:latin typeface="Arial"/>
                <a:cs typeface="Arial"/>
              </a:rPr>
              <a:t>trường;</a:t>
            </a:r>
            <a:endParaRPr sz="2400" dirty="0">
              <a:solidFill>
                <a:prstClr val="black"/>
              </a:solidFill>
              <a:latin typeface="Arial"/>
              <a:cs typeface="Arial"/>
            </a:endParaRPr>
          </a:p>
          <a:p>
            <a:pPr marL="12700" marR="5080" algn="just" defTabSz="914400">
              <a:lnSpc>
                <a:spcPct val="150000"/>
              </a:lnSpc>
              <a:spcBef>
                <a:spcPts val="660"/>
              </a:spcBef>
            </a:pPr>
            <a:r>
              <a:rPr sz="2400" i="1" dirty="0">
                <a:solidFill>
                  <a:prstClr val="black"/>
                </a:solidFill>
                <a:latin typeface="Arial"/>
                <a:cs typeface="Arial"/>
              </a:rPr>
              <a:t>+ Thay đổi địa điểm thực hiện dự án, trừ </a:t>
            </a:r>
            <a:r>
              <a:rPr sz="2400" i="1" spc="-5" dirty="0" err="1">
                <a:solidFill>
                  <a:prstClr val="black"/>
                </a:solidFill>
                <a:latin typeface="Arial"/>
                <a:cs typeface="Arial"/>
              </a:rPr>
              <a:t>trường</a:t>
            </a:r>
            <a:r>
              <a:rPr sz="2400" i="1" spc="-5" dirty="0">
                <a:solidFill>
                  <a:prstClr val="black"/>
                </a:solidFill>
                <a:latin typeface="Arial"/>
                <a:cs typeface="Arial"/>
              </a:rPr>
              <a:t> </a:t>
            </a:r>
            <a:r>
              <a:rPr sz="2400" i="1" dirty="0" err="1">
                <a:solidFill>
                  <a:prstClr val="black"/>
                </a:solidFill>
                <a:latin typeface="Arial"/>
                <a:cs typeface="Arial"/>
              </a:rPr>
              <a:t>hợp</a:t>
            </a:r>
            <a:r>
              <a:rPr sz="2400" i="1" dirty="0">
                <a:solidFill>
                  <a:prstClr val="black"/>
                </a:solidFill>
                <a:latin typeface="Arial"/>
                <a:cs typeface="Arial"/>
              </a:rPr>
              <a:t> trong khu sản xuất, kinh doanh, dịch vụ tập trung </a:t>
            </a:r>
            <a:r>
              <a:rPr sz="2400" i="1" dirty="0" err="1">
                <a:solidFill>
                  <a:prstClr val="black"/>
                </a:solidFill>
                <a:latin typeface="Arial"/>
                <a:cs typeface="Arial"/>
              </a:rPr>
              <a:t>có</a:t>
            </a:r>
            <a:r>
              <a:rPr sz="2400" i="1" dirty="0">
                <a:solidFill>
                  <a:prstClr val="black"/>
                </a:solidFill>
                <a:latin typeface="Arial"/>
                <a:cs typeface="Arial"/>
              </a:rPr>
              <a:t> </a:t>
            </a:r>
            <a:r>
              <a:rPr sz="2400" i="1" dirty="0" err="1">
                <a:solidFill>
                  <a:prstClr val="black"/>
                </a:solidFill>
                <a:latin typeface="Arial"/>
                <a:cs typeface="Arial"/>
              </a:rPr>
              <a:t>địa</a:t>
            </a:r>
            <a:r>
              <a:rPr sz="2400" i="1" dirty="0">
                <a:solidFill>
                  <a:prstClr val="black"/>
                </a:solidFill>
                <a:latin typeface="Arial"/>
                <a:cs typeface="Arial"/>
              </a:rPr>
              <a:t> điểm thực hiện dự án thay đổi phù hợp </a:t>
            </a:r>
            <a:r>
              <a:rPr sz="2400" i="1" spc="-5" dirty="0">
                <a:solidFill>
                  <a:prstClr val="black"/>
                </a:solidFill>
                <a:latin typeface="Arial"/>
                <a:cs typeface="Arial"/>
              </a:rPr>
              <a:t>với </a:t>
            </a:r>
            <a:r>
              <a:rPr sz="2400" i="1" spc="5" dirty="0" err="1">
                <a:solidFill>
                  <a:prstClr val="black"/>
                </a:solidFill>
                <a:latin typeface="Arial"/>
                <a:cs typeface="Arial"/>
              </a:rPr>
              <a:t>quy</a:t>
            </a:r>
            <a:r>
              <a:rPr sz="2400" i="1" spc="5" dirty="0">
                <a:solidFill>
                  <a:prstClr val="black"/>
                </a:solidFill>
                <a:latin typeface="Arial"/>
                <a:cs typeface="Arial"/>
              </a:rPr>
              <a:t> </a:t>
            </a:r>
            <a:r>
              <a:rPr sz="2400" i="1" dirty="0" err="1">
                <a:solidFill>
                  <a:prstClr val="black"/>
                </a:solidFill>
                <a:latin typeface="Arial"/>
                <a:cs typeface="Arial"/>
              </a:rPr>
              <a:t>hoạch</a:t>
            </a:r>
            <a:r>
              <a:rPr sz="2400" i="1" dirty="0">
                <a:solidFill>
                  <a:prstClr val="black"/>
                </a:solidFill>
                <a:latin typeface="Arial"/>
                <a:cs typeface="Arial"/>
              </a:rPr>
              <a:t> phân khu chức năng </a:t>
            </a:r>
            <a:r>
              <a:rPr sz="2400" i="1" spc="-5" dirty="0">
                <a:solidFill>
                  <a:prstClr val="black"/>
                </a:solidFill>
                <a:latin typeface="Arial"/>
                <a:cs typeface="Arial"/>
              </a:rPr>
              <a:t>được </a:t>
            </a:r>
            <a:r>
              <a:rPr sz="2400" i="1" dirty="0">
                <a:solidFill>
                  <a:prstClr val="black"/>
                </a:solidFill>
                <a:latin typeface="Arial"/>
                <a:cs typeface="Arial"/>
              </a:rPr>
              <a:t>cơ quan có thẩm  quyền phê</a:t>
            </a:r>
            <a:r>
              <a:rPr sz="2400" i="1" spc="-5" dirty="0">
                <a:solidFill>
                  <a:prstClr val="black"/>
                </a:solidFill>
                <a:latin typeface="Arial"/>
                <a:cs typeface="Arial"/>
              </a:rPr>
              <a:t> </a:t>
            </a:r>
            <a:r>
              <a:rPr sz="2400" i="1" dirty="0">
                <a:solidFill>
                  <a:prstClr val="black"/>
                </a:solidFill>
                <a:latin typeface="Arial"/>
                <a:cs typeface="Arial"/>
              </a:rPr>
              <a:t>duyệt;</a:t>
            </a:r>
            <a:endParaRPr sz="2400" dirty="0">
              <a:solidFill>
                <a:prstClr val="black"/>
              </a:solidFill>
              <a:latin typeface="Arial"/>
              <a:cs typeface="Arial"/>
            </a:endParaRPr>
          </a:p>
          <a:p>
            <a:pPr marL="12700" marR="5715" algn="just" defTabSz="914400">
              <a:lnSpc>
                <a:spcPct val="150000"/>
              </a:lnSpc>
              <a:spcBef>
                <a:spcPts val="765"/>
              </a:spcBef>
            </a:pPr>
            <a:r>
              <a:rPr sz="2400" i="1" dirty="0">
                <a:solidFill>
                  <a:prstClr val="black"/>
                </a:solidFill>
                <a:latin typeface="Arial"/>
                <a:cs typeface="Arial"/>
              </a:rPr>
              <a:t>+ Thay đổi vị trí xả trực </a:t>
            </a:r>
            <a:r>
              <a:rPr sz="2400" i="1" spc="-5" dirty="0">
                <a:solidFill>
                  <a:prstClr val="black"/>
                </a:solidFill>
                <a:latin typeface="Arial"/>
                <a:cs typeface="Arial"/>
              </a:rPr>
              <a:t>tiếp nước </a:t>
            </a:r>
            <a:r>
              <a:rPr sz="2400" i="1" dirty="0">
                <a:solidFill>
                  <a:prstClr val="black"/>
                </a:solidFill>
                <a:latin typeface="Arial"/>
                <a:cs typeface="Arial"/>
              </a:rPr>
              <a:t>thải sau xử lý </a:t>
            </a:r>
            <a:r>
              <a:rPr sz="2400" i="1" dirty="0" err="1">
                <a:solidFill>
                  <a:prstClr val="black"/>
                </a:solidFill>
                <a:latin typeface="Arial"/>
                <a:cs typeface="Arial"/>
              </a:rPr>
              <a:t>vào</a:t>
            </a:r>
            <a:r>
              <a:rPr sz="2400" i="1" dirty="0">
                <a:solidFill>
                  <a:prstClr val="black"/>
                </a:solidFill>
                <a:latin typeface="Arial"/>
                <a:cs typeface="Arial"/>
              </a:rPr>
              <a:t> </a:t>
            </a:r>
            <a:r>
              <a:rPr sz="2400" i="1" dirty="0" err="1">
                <a:solidFill>
                  <a:prstClr val="black"/>
                </a:solidFill>
                <a:latin typeface="Arial"/>
                <a:cs typeface="Arial"/>
              </a:rPr>
              <a:t>nguồn</a:t>
            </a:r>
            <a:r>
              <a:rPr sz="2400" i="1" dirty="0">
                <a:solidFill>
                  <a:prstClr val="black"/>
                </a:solidFill>
                <a:latin typeface="Arial"/>
                <a:cs typeface="Arial"/>
              </a:rPr>
              <a:t> </a:t>
            </a:r>
            <a:r>
              <a:rPr sz="2400" i="1" spc="-5" dirty="0">
                <a:solidFill>
                  <a:prstClr val="black"/>
                </a:solidFill>
                <a:latin typeface="Arial"/>
                <a:cs typeface="Arial"/>
              </a:rPr>
              <a:t>nước </a:t>
            </a:r>
            <a:r>
              <a:rPr sz="2400" i="1" dirty="0">
                <a:solidFill>
                  <a:prstClr val="black"/>
                </a:solidFill>
                <a:latin typeface="Arial"/>
                <a:cs typeface="Arial"/>
              </a:rPr>
              <a:t>có yêu cầu cao hơn về quy </a:t>
            </a:r>
            <a:r>
              <a:rPr sz="2400" i="1" dirty="0" err="1">
                <a:solidFill>
                  <a:prstClr val="black"/>
                </a:solidFill>
                <a:latin typeface="Arial"/>
                <a:cs typeface="Arial"/>
              </a:rPr>
              <a:t>chuẩn</a:t>
            </a:r>
            <a:r>
              <a:rPr sz="2400" i="1" dirty="0">
                <a:solidFill>
                  <a:prstClr val="black"/>
                </a:solidFill>
                <a:latin typeface="Arial"/>
                <a:cs typeface="Arial"/>
              </a:rPr>
              <a:t> </a:t>
            </a:r>
            <a:r>
              <a:rPr sz="2400" i="1" dirty="0" err="1">
                <a:solidFill>
                  <a:prstClr val="black"/>
                </a:solidFill>
                <a:latin typeface="Arial"/>
                <a:cs typeface="Arial"/>
              </a:rPr>
              <a:t>xả</a:t>
            </a:r>
            <a:r>
              <a:rPr sz="2400" i="1" dirty="0">
                <a:solidFill>
                  <a:prstClr val="black"/>
                </a:solidFill>
                <a:latin typeface="Arial"/>
                <a:cs typeface="Arial"/>
              </a:rPr>
              <a:t> thải hoặc thay đổi nguồn </a:t>
            </a:r>
            <a:r>
              <a:rPr sz="2400" i="1" spc="-5" dirty="0">
                <a:solidFill>
                  <a:prstClr val="black"/>
                </a:solidFill>
                <a:latin typeface="Arial"/>
                <a:cs typeface="Arial"/>
              </a:rPr>
              <a:t>tiếp </a:t>
            </a:r>
            <a:r>
              <a:rPr sz="2400" i="1" dirty="0">
                <a:solidFill>
                  <a:prstClr val="black"/>
                </a:solidFill>
                <a:latin typeface="Arial"/>
                <a:cs typeface="Arial"/>
              </a:rPr>
              <a:t>nhận làm gia tăng ô </a:t>
            </a:r>
            <a:r>
              <a:rPr sz="2400" i="1" dirty="0" err="1">
                <a:solidFill>
                  <a:prstClr val="black"/>
                </a:solidFill>
                <a:latin typeface="Arial"/>
                <a:cs typeface="Arial"/>
              </a:rPr>
              <a:t>nhiễm</a:t>
            </a:r>
            <a:r>
              <a:rPr sz="2400" i="1" dirty="0">
                <a:solidFill>
                  <a:prstClr val="black"/>
                </a:solidFill>
                <a:latin typeface="Arial"/>
                <a:cs typeface="Arial"/>
              </a:rPr>
              <a:t>, sạt </a:t>
            </a:r>
            <a:r>
              <a:rPr sz="2400" i="1" spc="-5" dirty="0">
                <a:solidFill>
                  <a:prstClr val="black"/>
                </a:solidFill>
                <a:latin typeface="Arial"/>
                <a:cs typeface="Arial"/>
              </a:rPr>
              <a:t>lở, </a:t>
            </a:r>
            <a:r>
              <a:rPr sz="2400" i="1" dirty="0">
                <a:solidFill>
                  <a:prstClr val="black"/>
                </a:solidFill>
                <a:latin typeface="Arial"/>
                <a:cs typeface="Arial"/>
              </a:rPr>
              <a:t>sụt</a:t>
            </a:r>
            <a:r>
              <a:rPr sz="2400" i="1" spc="-40" dirty="0">
                <a:solidFill>
                  <a:prstClr val="black"/>
                </a:solidFill>
                <a:latin typeface="Arial"/>
                <a:cs typeface="Arial"/>
              </a:rPr>
              <a:t> </a:t>
            </a:r>
            <a:r>
              <a:rPr sz="2400" i="1" dirty="0">
                <a:solidFill>
                  <a:prstClr val="black"/>
                </a:solidFill>
                <a:latin typeface="Arial"/>
                <a:cs typeface="Arial"/>
              </a:rPr>
              <a:t>lún</a:t>
            </a:r>
            <a:r>
              <a:rPr sz="2400" dirty="0">
                <a:solidFill>
                  <a:prstClr val="black"/>
                </a:solidFill>
                <a:latin typeface="Arial"/>
                <a:cs typeface="Arial"/>
              </a:rPr>
              <a:t>”.</a:t>
            </a:r>
          </a:p>
        </p:txBody>
      </p:sp>
      <p:sp>
        <p:nvSpPr>
          <p:cNvPr id="7" name="object 2">
            <a:extLst>
              <a:ext uri="{FF2B5EF4-FFF2-40B4-BE49-F238E27FC236}">
                <a16:creationId xmlns:a16="http://schemas.microsoft.com/office/drawing/2014/main" id="{FB000EFD-46E2-2AD6-B731-BE0953C44B99}"/>
              </a:ext>
            </a:extLst>
          </p:cNvPr>
          <p:cNvSpPr txBox="1">
            <a:spLocks noGrp="1"/>
          </p:cNvSpPr>
          <p:nvPr>
            <p:ph type="title"/>
          </p:nvPr>
        </p:nvSpPr>
        <p:spPr>
          <a:xfrm>
            <a:off x="533400" y="965774"/>
            <a:ext cx="5151755" cy="382156"/>
          </a:xfrm>
          <a:prstGeom prst="rect">
            <a:avLst/>
          </a:prstGeom>
        </p:spPr>
        <p:txBody>
          <a:bodyPr vert="horz" wrap="square" lIns="0" tIns="12700" rIns="0" bIns="0" rtlCol="0">
            <a:spAutoFit/>
          </a:bodyPr>
          <a:lstStyle/>
          <a:p>
            <a:pPr marL="12700">
              <a:spcBef>
                <a:spcPts val="100"/>
              </a:spcBef>
            </a:pPr>
            <a:r>
              <a:rPr lang="vi-VN" sz="2400" i="1" spc="-5" dirty="0"/>
              <a:t>5.3. </a:t>
            </a:r>
            <a:r>
              <a:rPr sz="2400" i="1" spc="-5" dirty="0" err="1"/>
              <a:t>Một</a:t>
            </a:r>
            <a:r>
              <a:rPr sz="2400" i="1" spc="-5" dirty="0"/>
              <a:t> </a:t>
            </a:r>
            <a:r>
              <a:rPr sz="2400" i="1" dirty="0"/>
              <a:t>số </a:t>
            </a:r>
            <a:r>
              <a:rPr sz="2400" i="1" spc="-5" dirty="0"/>
              <a:t>điểm </a:t>
            </a:r>
            <a:r>
              <a:rPr sz="2400" i="1" dirty="0"/>
              <a:t>mới </a:t>
            </a:r>
            <a:r>
              <a:rPr sz="2400" i="1" dirty="0" err="1"/>
              <a:t>về</a:t>
            </a:r>
            <a:r>
              <a:rPr sz="2400" i="1" spc="-85" dirty="0"/>
              <a:t> </a:t>
            </a:r>
            <a:r>
              <a:rPr lang="vi-VN" sz="2400" i="1" dirty="0"/>
              <a:t>ĐTM (tiếp):</a:t>
            </a:r>
            <a:endParaRPr sz="2400" i="1" dirty="0"/>
          </a:p>
        </p:txBody>
      </p:sp>
      <p:sp>
        <p:nvSpPr>
          <p:cNvPr id="8" name="object 2">
            <a:extLst>
              <a:ext uri="{FF2B5EF4-FFF2-40B4-BE49-F238E27FC236}">
                <a16:creationId xmlns:a16="http://schemas.microsoft.com/office/drawing/2014/main" id="{2BDFD6F6-BAFB-ED51-30A4-3E4C58F6B2E6}"/>
              </a:ext>
            </a:extLst>
          </p:cNvPr>
          <p:cNvSpPr txBox="1">
            <a:spLocks/>
          </p:cNvSpPr>
          <p:nvPr/>
        </p:nvSpPr>
        <p:spPr>
          <a:xfrm>
            <a:off x="533400" y="533400"/>
            <a:ext cx="7490459" cy="382156"/>
          </a:xfrm>
          <a:prstGeom prst="rect">
            <a:avLst/>
          </a:prstGeom>
        </p:spPr>
        <p:txBody>
          <a:bodyPr vert="horz" wrap="square" lIns="0" tIns="12700" rIns="0" bIns="0" rtlCol="0">
            <a:spAutoFit/>
          </a:bodyPr>
          <a:lstStyle>
            <a:lvl1pPr>
              <a:defRPr>
                <a:latin typeface="+mj-lt"/>
                <a:ea typeface="+mj-ea"/>
                <a:cs typeface="+mj-cs"/>
              </a:defRPr>
            </a:lvl1pPr>
          </a:lstStyle>
          <a:p>
            <a:pPr marL="12700" defTabSz="914400">
              <a:spcBef>
                <a:spcPts val="100"/>
              </a:spcBef>
            </a:pPr>
            <a:r>
              <a:rPr lang="vi-VN" sz="2400" b="1" kern="0" spc="-5" dirty="0">
                <a:solidFill>
                  <a:sysClr val="windowText" lastClr="000000"/>
                </a:solidFill>
                <a:latin typeface="+mn-lt"/>
              </a:rPr>
              <a:t>5. Đánh giá tác </a:t>
            </a:r>
            <a:r>
              <a:rPr lang="vi-VN" sz="2400" b="1" kern="0" dirty="0">
                <a:solidFill>
                  <a:sysClr val="windowText" lastClr="000000"/>
                </a:solidFill>
                <a:latin typeface="+mn-lt"/>
              </a:rPr>
              <a:t>động </a:t>
            </a:r>
            <a:r>
              <a:rPr lang="vi-VN" sz="2400" b="1" kern="0" spc="-5" dirty="0">
                <a:solidFill>
                  <a:sysClr val="windowText" lastClr="000000"/>
                </a:solidFill>
                <a:latin typeface="+mn-lt"/>
              </a:rPr>
              <a:t>môi</a:t>
            </a:r>
            <a:r>
              <a:rPr lang="vi-VN" sz="2400" b="1" kern="0" spc="-50" dirty="0">
                <a:solidFill>
                  <a:sysClr val="windowText" lastClr="000000"/>
                </a:solidFill>
                <a:latin typeface="+mn-lt"/>
              </a:rPr>
              <a:t> </a:t>
            </a:r>
            <a:r>
              <a:rPr lang="vi-VN" sz="2400" b="1" kern="0" dirty="0">
                <a:solidFill>
                  <a:sysClr val="windowText" lastClr="000000"/>
                </a:solidFill>
                <a:latin typeface="+mn-lt"/>
              </a:rPr>
              <a:t>trường</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3400" y="1071778"/>
            <a:ext cx="3182620" cy="382156"/>
          </a:xfrm>
          <a:prstGeom prst="rect">
            <a:avLst/>
          </a:prstGeom>
        </p:spPr>
        <p:txBody>
          <a:bodyPr vert="horz" wrap="square" lIns="0" tIns="12700" rIns="0" bIns="0" rtlCol="0">
            <a:spAutoFit/>
          </a:bodyPr>
          <a:lstStyle/>
          <a:p>
            <a:pPr marL="12700">
              <a:spcBef>
                <a:spcPts val="100"/>
              </a:spcBef>
            </a:pPr>
            <a:r>
              <a:rPr lang="vi-VN" sz="2400" i="1" spc="-5" dirty="0"/>
              <a:t>5.4.</a:t>
            </a:r>
            <a:r>
              <a:rPr sz="2400" i="1" spc="-5" dirty="0"/>
              <a:t> Tham</a:t>
            </a:r>
            <a:r>
              <a:rPr sz="2400" i="1" spc="-80" dirty="0"/>
              <a:t> </a:t>
            </a:r>
            <a:r>
              <a:rPr sz="2400" i="1" spc="-5" dirty="0"/>
              <a:t>vấn:</a:t>
            </a:r>
            <a:endParaRPr sz="2400" i="1" dirty="0"/>
          </a:p>
        </p:txBody>
      </p:sp>
      <p:sp>
        <p:nvSpPr>
          <p:cNvPr id="3" name="object 3"/>
          <p:cNvSpPr txBox="1"/>
          <p:nvPr/>
        </p:nvSpPr>
        <p:spPr>
          <a:xfrm>
            <a:off x="533401" y="1408684"/>
            <a:ext cx="8804276" cy="4020460"/>
          </a:xfrm>
          <a:prstGeom prst="rect">
            <a:avLst/>
          </a:prstGeom>
        </p:spPr>
        <p:txBody>
          <a:bodyPr vert="horz" wrap="square" lIns="0" tIns="107315" rIns="0" bIns="0" rtlCol="0">
            <a:spAutoFit/>
          </a:bodyPr>
          <a:lstStyle/>
          <a:p>
            <a:pPr marL="12700" defTabSz="914400">
              <a:lnSpc>
                <a:spcPct val="150000"/>
              </a:lnSpc>
              <a:spcBef>
                <a:spcPts val="845"/>
              </a:spcBef>
            </a:pPr>
            <a:r>
              <a:rPr sz="2400" dirty="0">
                <a:solidFill>
                  <a:prstClr val="black"/>
                </a:solidFill>
                <a:latin typeface="Arial"/>
                <a:cs typeface="Arial"/>
              </a:rPr>
              <a:t>Hình thức tham vấn rộng rãi</a:t>
            </a:r>
            <a:r>
              <a:rPr sz="2400" spc="-15" dirty="0">
                <a:solidFill>
                  <a:prstClr val="black"/>
                </a:solidFill>
                <a:latin typeface="Arial"/>
                <a:cs typeface="Arial"/>
              </a:rPr>
              <a:t> </a:t>
            </a:r>
            <a:r>
              <a:rPr sz="2400" dirty="0">
                <a:solidFill>
                  <a:prstClr val="black"/>
                </a:solidFill>
                <a:latin typeface="Arial"/>
                <a:cs typeface="Arial"/>
              </a:rPr>
              <a:t>hơn:</a:t>
            </a:r>
          </a:p>
          <a:p>
            <a:pPr marR="5080" algn="just" defTabSz="914400">
              <a:lnSpc>
                <a:spcPct val="150000"/>
              </a:lnSpc>
              <a:spcBef>
                <a:spcPts val="750"/>
              </a:spcBef>
            </a:pPr>
            <a:r>
              <a:rPr sz="2400" dirty="0">
                <a:solidFill>
                  <a:prstClr val="black"/>
                </a:solidFill>
                <a:latin typeface="Arial"/>
                <a:cs typeface="Arial"/>
              </a:rPr>
              <a:t>- Phải đăng nội dung tham vấn trên trang thông </a:t>
            </a:r>
            <a:r>
              <a:rPr sz="2400" spc="-5" dirty="0">
                <a:solidFill>
                  <a:prstClr val="black"/>
                </a:solidFill>
                <a:latin typeface="Arial"/>
                <a:cs typeface="Arial"/>
              </a:rPr>
              <a:t>tin </a:t>
            </a:r>
            <a:r>
              <a:rPr sz="2400" dirty="0" err="1">
                <a:solidFill>
                  <a:prstClr val="black"/>
                </a:solidFill>
                <a:latin typeface="Arial"/>
                <a:cs typeface="Arial"/>
              </a:rPr>
              <a:t>điện</a:t>
            </a:r>
            <a:r>
              <a:rPr sz="2400" dirty="0">
                <a:solidFill>
                  <a:prstClr val="black"/>
                </a:solidFill>
                <a:latin typeface="Arial"/>
                <a:cs typeface="Arial"/>
              </a:rPr>
              <a:t> </a:t>
            </a:r>
            <a:r>
              <a:rPr sz="2400" spc="-5" dirty="0">
                <a:solidFill>
                  <a:prstClr val="black"/>
                </a:solidFill>
                <a:latin typeface="Arial"/>
                <a:cs typeface="Arial"/>
              </a:rPr>
              <a:t>tử </a:t>
            </a:r>
            <a:r>
              <a:rPr sz="2400" dirty="0">
                <a:solidFill>
                  <a:prstClr val="black"/>
                </a:solidFill>
                <a:latin typeface="Arial"/>
                <a:cs typeface="Arial"/>
              </a:rPr>
              <a:t>của cơ quan phê duyệt trước thẩm định </a:t>
            </a:r>
            <a:r>
              <a:rPr sz="2400" dirty="0" err="1">
                <a:solidFill>
                  <a:prstClr val="black"/>
                </a:solidFill>
                <a:latin typeface="Arial"/>
                <a:cs typeface="Arial"/>
              </a:rPr>
              <a:t>và</a:t>
            </a:r>
            <a:r>
              <a:rPr sz="2400" dirty="0">
                <a:solidFill>
                  <a:prstClr val="black"/>
                </a:solidFill>
                <a:latin typeface="Arial"/>
                <a:cs typeface="Arial"/>
              </a:rPr>
              <a:t> </a:t>
            </a:r>
            <a:r>
              <a:rPr sz="2400" dirty="0" err="1">
                <a:solidFill>
                  <a:prstClr val="black"/>
                </a:solidFill>
                <a:latin typeface="Arial"/>
                <a:cs typeface="Arial"/>
              </a:rPr>
              <a:t>công</a:t>
            </a:r>
            <a:r>
              <a:rPr sz="2400" dirty="0">
                <a:solidFill>
                  <a:prstClr val="black"/>
                </a:solidFill>
                <a:latin typeface="Arial"/>
                <a:cs typeface="Arial"/>
              </a:rPr>
              <a:t> khai quyết định phê duyệt kết quả thẩm </a:t>
            </a:r>
            <a:r>
              <a:rPr sz="2400" dirty="0" err="1">
                <a:solidFill>
                  <a:prstClr val="black"/>
                </a:solidFill>
                <a:latin typeface="Arial"/>
                <a:cs typeface="Arial"/>
              </a:rPr>
              <a:t>định</a:t>
            </a:r>
            <a:r>
              <a:rPr sz="2400" dirty="0">
                <a:solidFill>
                  <a:prstClr val="black"/>
                </a:solidFill>
                <a:latin typeface="Arial"/>
                <a:cs typeface="Arial"/>
              </a:rPr>
              <a:t> </a:t>
            </a:r>
            <a:r>
              <a:rPr sz="2400" dirty="0" err="1">
                <a:solidFill>
                  <a:prstClr val="black"/>
                </a:solidFill>
                <a:latin typeface="Arial"/>
                <a:cs typeface="Arial"/>
              </a:rPr>
              <a:t>báo</a:t>
            </a:r>
            <a:r>
              <a:rPr sz="2400" dirty="0">
                <a:solidFill>
                  <a:prstClr val="black"/>
                </a:solidFill>
                <a:latin typeface="Arial"/>
                <a:cs typeface="Arial"/>
              </a:rPr>
              <a:t> cáo ĐTM </a:t>
            </a:r>
            <a:r>
              <a:rPr sz="2400" i="1" dirty="0">
                <a:solidFill>
                  <a:prstClr val="black"/>
                </a:solidFill>
                <a:latin typeface="Arial"/>
                <a:cs typeface="Arial"/>
              </a:rPr>
              <a:t>(thực hiện trong </a:t>
            </a:r>
            <a:r>
              <a:rPr sz="2400" i="1" spc="-5" dirty="0">
                <a:solidFill>
                  <a:prstClr val="black"/>
                </a:solidFill>
                <a:latin typeface="Arial"/>
                <a:cs typeface="Arial"/>
              </a:rPr>
              <a:t>thời </a:t>
            </a:r>
            <a:r>
              <a:rPr sz="2400" i="1" dirty="0">
                <a:solidFill>
                  <a:prstClr val="black"/>
                </a:solidFill>
                <a:latin typeface="Arial"/>
                <a:cs typeface="Arial"/>
              </a:rPr>
              <a:t>hạn 15 </a:t>
            </a:r>
            <a:r>
              <a:rPr sz="2400" i="1" dirty="0" err="1">
                <a:solidFill>
                  <a:prstClr val="black"/>
                </a:solidFill>
                <a:latin typeface="Arial"/>
                <a:cs typeface="Arial"/>
              </a:rPr>
              <a:t>ngày</a:t>
            </a:r>
            <a:r>
              <a:rPr sz="2400" i="1" dirty="0">
                <a:solidFill>
                  <a:prstClr val="black"/>
                </a:solidFill>
                <a:latin typeface="Arial"/>
                <a:cs typeface="Arial"/>
              </a:rPr>
              <a:t>; hết </a:t>
            </a:r>
            <a:r>
              <a:rPr sz="2400" i="1" spc="-5" dirty="0">
                <a:solidFill>
                  <a:prstClr val="black"/>
                </a:solidFill>
                <a:latin typeface="Arial"/>
                <a:cs typeface="Arial"/>
              </a:rPr>
              <a:t>thời </a:t>
            </a:r>
            <a:r>
              <a:rPr sz="2400" i="1" dirty="0">
                <a:solidFill>
                  <a:prstClr val="black"/>
                </a:solidFill>
                <a:latin typeface="Arial"/>
                <a:cs typeface="Arial"/>
              </a:rPr>
              <a:t>hạn tham vấn, đơn vị quản lý trang </a:t>
            </a:r>
            <a:r>
              <a:rPr sz="2400" i="1" dirty="0" err="1">
                <a:solidFill>
                  <a:prstClr val="black"/>
                </a:solidFill>
                <a:latin typeface="Arial"/>
                <a:cs typeface="Arial"/>
              </a:rPr>
              <a:t>thông</a:t>
            </a:r>
            <a:r>
              <a:rPr sz="2400" i="1" dirty="0">
                <a:solidFill>
                  <a:prstClr val="black"/>
                </a:solidFill>
                <a:latin typeface="Arial"/>
                <a:cs typeface="Arial"/>
              </a:rPr>
              <a:t> </a:t>
            </a:r>
            <a:r>
              <a:rPr sz="2400" i="1" spc="-5" dirty="0">
                <a:solidFill>
                  <a:prstClr val="black"/>
                </a:solidFill>
                <a:latin typeface="Arial"/>
                <a:cs typeface="Arial"/>
              </a:rPr>
              <a:t>tin </a:t>
            </a:r>
            <a:r>
              <a:rPr sz="2400" i="1" dirty="0">
                <a:solidFill>
                  <a:prstClr val="black"/>
                </a:solidFill>
                <a:latin typeface="Arial"/>
                <a:cs typeface="Arial"/>
              </a:rPr>
              <a:t>điện </a:t>
            </a:r>
            <a:r>
              <a:rPr sz="2400" i="1" spc="-5" dirty="0">
                <a:solidFill>
                  <a:prstClr val="black"/>
                </a:solidFill>
                <a:latin typeface="Arial"/>
                <a:cs typeface="Arial"/>
              </a:rPr>
              <a:t>tử </a:t>
            </a:r>
            <a:r>
              <a:rPr sz="2400" i="1" dirty="0">
                <a:solidFill>
                  <a:prstClr val="black"/>
                </a:solidFill>
                <a:latin typeface="Arial"/>
                <a:cs typeface="Arial"/>
              </a:rPr>
              <a:t>có trách nhiệm gửi kết quả tham </a:t>
            </a:r>
            <a:r>
              <a:rPr sz="2400" i="1" dirty="0" err="1">
                <a:solidFill>
                  <a:prstClr val="black"/>
                </a:solidFill>
                <a:latin typeface="Arial"/>
                <a:cs typeface="Arial"/>
              </a:rPr>
              <a:t>vấn</a:t>
            </a:r>
            <a:r>
              <a:rPr sz="2400" i="1" dirty="0">
                <a:solidFill>
                  <a:prstClr val="black"/>
                </a:solidFill>
                <a:latin typeface="Arial"/>
                <a:cs typeface="Arial"/>
              </a:rPr>
              <a:t> </a:t>
            </a:r>
            <a:r>
              <a:rPr sz="2400" i="1" dirty="0" err="1">
                <a:solidFill>
                  <a:prstClr val="black"/>
                </a:solidFill>
                <a:latin typeface="Arial"/>
                <a:cs typeface="Arial"/>
              </a:rPr>
              <a:t>cho</a:t>
            </a:r>
            <a:r>
              <a:rPr sz="2400" i="1" dirty="0">
                <a:solidFill>
                  <a:prstClr val="black"/>
                </a:solidFill>
                <a:latin typeface="Arial"/>
                <a:cs typeface="Arial"/>
              </a:rPr>
              <a:t> chủ dự án để giải</a:t>
            </a:r>
            <a:r>
              <a:rPr sz="2400" i="1" spc="-15" dirty="0">
                <a:solidFill>
                  <a:prstClr val="black"/>
                </a:solidFill>
                <a:latin typeface="Arial"/>
                <a:cs typeface="Arial"/>
              </a:rPr>
              <a:t> </a:t>
            </a:r>
            <a:r>
              <a:rPr sz="2400" i="1" dirty="0">
                <a:solidFill>
                  <a:prstClr val="black"/>
                </a:solidFill>
                <a:latin typeface="Arial"/>
                <a:cs typeface="Arial"/>
              </a:rPr>
              <a:t>trình).</a:t>
            </a:r>
            <a:endParaRPr sz="2400" dirty="0">
              <a:solidFill>
                <a:prstClr val="black"/>
              </a:solidFill>
              <a:latin typeface="Arial"/>
              <a:cs typeface="Arial"/>
            </a:endParaRPr>
          </a:p>
        </p:txBody>
      </p:sp>
      <p:sp>
        <p:nvSpPr>
          <p:cNvPr id="5" name="object 2">
            <a:extLst>
              <a:ext uri="{FF2B5EF4-FFF2-40B4-BE49-F238E27FC236}">
                <a16:creationId xmlns:a16="http://schemas.microsoft.com/office/drawing/2014/main" id="{AF0924C6-DCB0-B6CC-BBCB-C177A650BDEA}"/>
              </a:ext>
            </a:extLst>
          </p:cNvPr>
          <p:cNvSpPr txBox="1">
            <a:spLocks/>
          </p:cNvSpPr>
          <p:nvPr/>
        </p:nvSpPr>
        <p:spPr>
          <a:xfrm>
            <a:off x="533400" y="533400"/>
            <a:ext cx="7490459" cy="382156"/>
          </a:xfrm>
          <a:prstGeom prst="rect">
            <a:avLst/>
          </a:prstGeom>
        </p:spPr>
        <p:txBody>
          <a:bodyPr vert="horz" wrap="square" lIns="0" tIns="12700" rIns="0" bIns="0" rtlCol="0">
            <a:spAutoFit/>
          </a:bodyPr>
          <a:lstStyle>
            <a:lvl1pPr>
              <a:defRPr>
                <a:latin typeface="+mj-lt"/>
                <a:ea typeface="+mj-ea"/>
                <a:cs typeface="+mj-cs"/>
              </a:defRPr>
            </a:lvl1pPr>
          </a:lstStyle>
          <a:p>
            <a:pPr marL="12700" defTabSz="914400">
              <a:spcBef>
                <a:spcPts val="100"/>
              </a:spcBef>
            </a:pPr>
            <a:r>
              <a:rPr lang="vi-VN" sz="2400" b="1" kern="0" spc="-5" dirty="0">
                <a:solidFill>
                  <a:sysClr val="windowText" lastClr="000000"/>
                </a:solidFill>
                <a:latin typeface="+mn-lt"/>
              </a:rPr>
              <a:t>5. Đánh giá tác </a:t>
            </a:r>
            <a:r>
              <a:rPr lang="vi-VN" sz="2400" b="1" kern="0" dirty="0">
                <a:solidFill>
                  <a:sysClr val="windowText" lastClr="000000"/>
                </a:solidFill>
                <a:latin typeface="+mn-lt"/>
              </a:rPr>
              <a:t>động </a:t>
            </a:r>
            <a:r>
              <a:rPr lang="vi-VN" sz="2400" b="1" kern="0" spc="-5" dirty="0">
                <a:solidFill>
                  <a:sysClr val="windowText" lastClr="000000"/>
                </a:solidFill>
                <a:latin typeface="+mn-lt"/>
              </a:rPr>
              <a:t>môi</a:t>
            </a:r>
            <a:r>
              <a:rPr lang="vi-VN" sz="2400" b="1" kern="0" spc="-50" dirty="0">
                <a:solidFill>
                  <a:sysClr val="windowText" lastClr="000000"/>
                </a:solidFill>
                <a:latin typeface="+mn-lt"/>
              </a:rPr>
              <a:t> </a:t>
            </a:r>
            <a:r>
              <a:rPr lang="vi-VN" sz="2400" b="1" kern="0" dirty="0">
                <a:solidFill>
                  <a:sysClr val="windowText" lastClr="000000"/>
                </a:solidFill>
                <a:latin typeface="+mn-lt"/>
              </a:rPr>
              <a:t>trường</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533400" y="1576323"/>
            <a:ext cx="8762999" cy="3897990"/>
          </a:xfrm>
          <a:prstGeom prst="rect">
            <a:avLst/>
          </a:prstGeom>
        </p:spPr>
        <p:txBody>
          <a:bodyPr vert="horz" wrap="square" lIns="0" tIns="11430" rIns="0" bIns="0" rtlCol="0">
            <a:spAutoFit/>
          </a:bodyPr>
          <a:lstStyle/>
          <a:p>
            <a:pPr marL="355600" marR="5080" indent="-342900" algn="just" defTabSz="914400">
              <a:lnSpc>
                <a:spcPct val="150000"/>
              </a:lnSpc>
              <a:spcBef>
                <a:spcPts val="90"/>
              </a:spcBef>
              <a:buFontTx/>
              <a:buChar char="-"/>
              <a:tabLst>
                <a:tab pos="354965" algn="l"/>
                <a:tab pos="355600" algn="l"/>
              </a:tabLst>
            </a:pPr>
            <a:r>
              <a:rPr sz="2400" dirty="0">
                <a:solidFill>
                  <a:prstClr val="black"/>
                </a:solidFill>
                <a:latin typeface="Arial"/>
                <a:cs typeface="Arial"/>
              </a:rPr>
              <a:t>Đối với Dự án hạ tầng liên tỉnh sẽ tham vấn </a:t>
            </a:r>
            <a:r>
              <a:rPr sz="2400" dirty="0" err="1">
                <a:solidFill>
                  <a:prstClr val="black"/>
                </a:solidFill>
                <a:latin typeface="Arial"/>
                <a:cs typeface="Arial"/>
              </a:rPr>
              <a:t>bằng</a:t>
            </a:r>
            <a:r>
              <a:rPr sz="2400" dirty="0">
                <a:solidFill>
                  <a:prstClr val="black"/>
                </a:solidFill>
                <a:latin typeface="Arial"/>
                <a:cs typeface="Arial"/>
              </a:rPr>
              <a:t> </a:t>
            </a:r>
            <a:r>
              <a:rPr sz="2400" dirty="0" err="1">
                <a:solidFill>
                  <a:prstClr val="black"/>
                </a:solidFill>
                <a:latin typeface="Arial"/>
                <a:cs typeface="Arial"/>
              </a:rPr>
              <a:t>đăng</a:t>
            </a:r>
            <a:r>
              <a:rPr sz="2400" dirty="0">
                <a:solidFill>
                  <a:prstClr val="black"/>
                </a:solidFill>
                <a:latin typeface="Arial"/>
                <a:cs typeface="Arial"/>
              </a:rPr>
              <a:t> thông </a:t>
            </a:r>
            <a:r>
              <a:rPr sz="2400" spc="-5" dirty="0">
                <a:solidFill>
                  <a:prstClr val="black"/>
                </a:solidFill>
                <a:latin typeface="Arial"/>
                <a:cs typeface="Arial"/>
              </a:rPr>
              <a:t>tin </a:t>
            </a:r>
            <a:r>
              <a:rPr sz="2400" dirty="0">
                <a:solidFill>
                  <a:prstClr val="black"/>
                </a:solidFill>
                <a:latin typeface="Arial"/>
                <a:cs typeface="Arial"/>
              </a:rPr>
              <a:t>tham vấn trên Cổng thông </a:t>
            </a:r>
            <a:r>
              <a:rPr sz="2400" spc="-5" dirty="0">
                <a:solidFill>
                  <a:prstClr val="black"/>
                </a:solidFill>
                <a:latin typeface="Arial"/>
                <a:cs typeface="Arial"/>
              </a:rPr>
              <a:t>tin </a:t>
            </a:r>
            <a:r>
              <a:rPr sz="2400" dirty="0">
                <a:solidFill>
                  <a:prstClr val="black"/>
                </a:solidFill>
                <a:latin typeface="Arial"/>
                <a:cs typeface="Arial"/>
              </a:rPr>
              <a:t>điện </a:t>
            </a:r>
            <a:r>
              <a:rPr sz="2400" spc="-5" dirty="0" err="1">
                <a:solidFill>
                  <a:prstClr val="black"/>
                </a:solidFill>
                <a:latin typeface="Arial"/>
                <a:cs typeface="Arial"/>
              </a:rPr>
              <a:t>tử</a:t>
            </a:r>
            <a:r>
              <a:rPr sz="2400" spc="-5" dirty="0">
                <a:solidFill>
                  <a:prstClr val="black"/>
                </a:solidFill>
                <a:latin typeface="Arial"/>
                <a:cs typeface="Arial"/>
              </a:rPr>
              <a:t> </a:t>
            </a:r>
            <a:r>
              <a:rPr sz="2400" dirty="0" err="1">
                <a:solidFill>
                  <a:prstClr val="black"/>
                </a:solidFill>
                <a:latin typeface="Arial"/>
                <a:cs typeface="Arial"/>
              </a:rPr>
              <a:t>của</a:t>
            </a:r>
            <a:r>
              <a:rPr sz="2400" dirty="0">
                <a:solidFill>
                  <a:prstClr val="black"/>
                </a:solidFill>
                <a:latin typeface="Arial"/>
                <a:cs typeface="Arial"/>
              </a:rPr>
              <a:t> cơ quan thẩm định và tham vấn </a:t>
            </a:r>
            <a:r>
              <a:rPr sz="2400" spc="-5" dirty="0">
                <a:solidFill>
                  <a:prstClr val="black"/>
                </a:solidFill>
                <a:latin typeface="Arial"/>
                <a:cs typeface="Arial"/>
              </a:rPr>
              <a:t>UBND </a:t>
            </a:r>
            <a:r>
              <a:rPr sz="2400" dirty="0" err="1">
                <a:solidFill>
                  <a:prstClr val="black"/>
                </a:solidFill>
                <a:latin typeface="Arial"/>
                <a:cs typeface="Arial"/>
              </a:rPr>
              <a:t>cấp</a:t>
            </a:r>
            <a:r>
              <a:rPr sz="2400" dirty="0">
                <a:solidFill>
                  <a:prstClr val="black"/>
                </a:solidFill>
                <a:latin typeface="Arial"/>
                <a:cs typeface="Arial"/>
              </a:rPr>
              <a:t> </a:t>
            </a:r>
            <a:r>
              <a:rPr sz="2400" dirty="0" err="1">
                <a:solidFill>
                  <a:prstClr val="black"/>
                </a:solidFill>
                <a:latin typeface="Arial"/>
                <a:cs typeface="Arial"/>
              </a:rPr>
              <a:t>tỉnh</a:t>
            </a:r>
            <a:r>
              <a:rPr lang="vi-VN" sz="2400" dirty="0">
                <a:solidFill>
                  <a:prstClr val="black"/>
                </a:solidFill>
                <a:latin typeface="Arial"/>
                <a:cs typeface="Arial"/>
              </a:rPr>
              <a:t> </a:t>
            </a:r>
            <a:r>
              <a:rPr sz="2400" dirty="0">
                <a:solidFill>
                  <a:prstClr val="black"/>
                </a:solidFill>
                <a:latin typeface="Arial"/>
                <a:cs typeface="Arial"/>
              </a:rPr>
              <a:t>(liên tỉnh) hoặc </a:t>
            </a:r>
            <a:r>
              <a:rPr sz="2400" spc="-5" dirty="0">
                <a:solidFill>
                  <a:prstClr val="black"/>
                </a:solidFill>
                <a:latin typeface="Arial"/>
                <a:cs typeface="Arial"/>
              </a:rPr>
              <a:t>UBND </a:t>
            </a:r>
            <a:r>
              <a:rPr sz="2400" dirty="0">
                <a:solidFill>
                  <a:prstClr val="black"/>
                </a:solidFill>
                <a:latin typeface="Arial"/>
                <a:cs typeface="Arial"/>
              </a:rPr>
              <a:t>huyện (liên</a:t>
            </a:r>
            <a:r>
              <a:rPr sz="2400" spc="-5" dirty="0">
                <a:solidFill>
                  <a:prstClr val="black"/>
                </a:solidFill>
                <a:latin typeface="Arial"/>
                <a:cs typeface="Arial"/>
              </a:rPr>
              <a:t> </a:t>
            </a:r>
            <a:r>
              <a:rPr sz="2400" dirty="0">
                <a:solidFill>
                  <a:prstClr val="black"/>
                </a:solidFill>
                <a:latin typeface="Arial"/>
                <a:cs typeface="Arial"/>
              </a:rPr>
              <a:t>huyện).</a:t>
            </a:r>
          </a:p>
          <a:p>
            <a:pPr marL="355600" marR="109220" indent="-342900" algn="just" defTabSz="914400">
              <a:lnSpc>
                <a:spcPct val="150000"/>
              </a:lnSpc>
              <a:spcBef>
                <a:spcPts val="645"/>
              </a:spcBef>
              <a:buFontTx/>
              <a:buChar char="-"/>
              <a:tabLst>
                <a:tab pos="355600" algn="l"/>
              </a:tabLst>
            </a:pPr>
            <a:r>
              <a:rPr sz="2400" dirty="0">
                <a:solidFill>
                  <a:prstClr val="black"/>
                </a:solidFill>
                <a:latin typeface="Arial"/>
                <a:cs typeface="Arial"/>
              </a:rPr>
              <a:t>Dự án thông thường tham vấn bằng các hình</a:t>
            </a:r>
            <a:r>
              <a:rPr sz="2400" spc="-55" dirty="0">
                <a:solidFill>
                  <a:prstClr val="black"/>
                </a:solidFill>
                <a:latin typeface="Arial"/>
                <a:cs typeface="Arial"/>
              </a:rPr>
              <a:t> </a:t>
            </a:r>
            <a:r>
              <a:rPr sz="2400" dirty="0" err="1">
                <a:solidFill>
                  <a:prstClr val="black"/>
                </a:solidFill>
                <a:latin typeface="Arial"/>
                <a:cs typeface="Arial"/>
              </a:rPr>
              <a:t>thức</a:t>
            </a:r>
            <a:r>
              <a:rPr sz="2400" dirty="0">
                <a:solidFill>
                  <a:prstClr val="black"/>
                </a:solidFill>
                <a:latin typeface="Arial"/>
                <a:cs typeface="Arial"/>
              </a:rPr>
              <a:t>:</a:t>
            </a:r>
            <a:r>
              <a:rPr lang="vi-VN" sz="2400" dirty="0">
                <a:solidFill>
                  <a:prstClr val="black"/>
                </a:solidFill>
                <a:latin typeface="Arial"/>
                <a:cs typeface="Arial"/>
              </a:rPr>
              <a:t> </a:t>
            </a:r>
            <a:r>
              <a:rPr sz="2400" spc="-25" dirty="0" err="1">
                <a:solidFill>
                  <a:prstClr val="black"/>
                </a:solidFill>
                <a:latin typeface="Arial"/>
                <a:cs typeface="Arial"/>
              </a:rPr>
              <a:t>Trên</a:t>
            </a:r>
            <a:r>
              <a:rPr sz="2400" spc="-25" dirty="0">
                <a:solidFill>
                  <a:prstClr val="black"/>
                </a:solidFill>
                <a:latin typeface="Arial"/>
                <a:cs typeface="Arial"/>
              </a:rPr>
              <a:t> </a:t>
            </a:r>
            <a:r>
              <a:rPr sz="2400" spc="-10" dirty="0">
                <a:solidFill>
                  <a:prstClr val="black"/>
                </a:solidFill>
                <a:latin typeface="Arial"/>
                <a:cs typeface="Arial"/>
              </a:rPr>
              <a:t>Website </a:t>
            </a:r>
            <a:r>
              <a:rPr sz="2400" dirty="0">
                <a:solidFill>
                  <a:prstClr val="black"/>
                </a:solidFill>
                <a:latin typeface="Arial"/>
                <a:cs typeface="Arial"/>
              </a:rPr>
              <a:t>+ họp dân + Tham vấn bằng </a:t>
            </a:r>
            <a:r>
              <a:rPr sz="2400" dirty="0" err="1">
                <a:solidFill>
                  <a:prstClr val="black"/>
                </a:solidFill>
                <a:latin typeface="Arial"/>
                <a:cs typeface="Arial"/>
              </a:rPr>
              <a:t>văn</a:t>
            </a:r>
            <a:r>
              <a:rPr sz="2400" dirty="0">
                <a:solidFill>
                  <a:prstClr val="black"/>
                </a:solidFill>
                <a:latin typeface="Arial"/>
                <a:cs typeface="Arial"/>
              </a:rPr>
              <a:t> </a:t>
            </a:r>
            <a:r>
              <a:rPr sz="2400" dirty="0" err="1">
                <a:solidFill>
                  <a:prstClr val="black"/>
                </a:solidFill>
                <a:latin typeface="Arial"/>
                <a:cs typeface="Arial"/>
              </a:rPr>
              <a:t>bản</a:t>
            </a:r>
            <a:r>
              <a:rPr lang="vi-VN" sz="2400" dirty="0">
                <a:solidFill>
                  <a:prstClr val="black"/>
                </a:solidFill>
                <a:latin typeface="Arial"/>
                <a:cs typeface="Arial"/>
              </a:rPr>
              <a:t> </a:t>
            </a:r>
            <a:r>
              <a:rPr sz="2400" dirty="0">
                <a:solidFill>
                  <a:prstClr val="black"/>
                </a:solidFill>
                <a:latin typeface="Arial"/>
                <a:cs typeface="Arial"/>
              </a:rPr>
              <a:t>(UBND xã, mặt trận + cơ quan quản lý yếu </a:t>
            </a:r>
            <a:r>
              <a:rPr sz="2400" spc="-5" dirty="0">
                <a:solidFill>
                  <a:prstClr val="black"/>
                </a:solidFill>
                <a:latin typeface="Arial"/>
                <a:cs typeface="Arial"/>
              </a:rPr>
              <a:t>tố </a:t>
            </a:r>
            <a:r>
              <a:rPr sz="2400" dirty="0" err="1">
                <a:solidFill>
                  <a:prstClr val="black"/>
                </a:solidFill>
                <a:latin typeface="Arial"/>
                <a:cs typeface="Arial"/>
              </a:rPr>
              <a:t>nhạy</a:t>
            </a:r>
            <a:r>
              <a:rPr sz="2400" dirty="0">
                <a:solidFill>
                  <a:prstClr val="black"/>
                </a:solidFill>
                <a:latin typeface="Arial"/>
                <a:cs typeface="Arial"/>
              </a:rPr>
              <a:t> </a:t>
            </a:r>
            <a:r>
              <a:rPr sz="2400" dirty="0" err="1">
                <a:solidFill>
                  <a:prstClr val="black"/>
                </a:solidFill>
                <a:latin typeface="Arial"/>
                <a:cs typeface="Arial"/>
              </a:rPr>
              <a:t>cảm</a:t>
            </a:r>
            <a:r>
              <a:rPr sz="2400" dirty="0">
                <a:solidFill>
                  <a:prstClr val="black"/>
                </a:solidFill>
                <a:latin typeface="Arial"/>
                <a:cs typeface="Arial"/>
              </a:rPr>
              <a:t>).</a:t>
            </a:r>
          </a:p>
        </p:txBody>
      </p:sp>
      <p:sp>
        <p:nvSpPr>
          <p:cNvPr id="5" name="object 2">
            <a:extLst>
              <a:ext uri="{FF2B5EF4-FFF2-40B4-BE49-F238E27FC236}">
                <a16:creationId xmlns:a16="http://schemas.microsoft.com/office/drawing/2014/main" id="{079162CA-AC73-41C7-C925-566ECCCA43F4}"/>
              </a:ext>
            </a:extLst>
          </p:cNvPr>
          <p:cNvSpPr txBox="1">
            <a:spLocks/>
          </p:cNvSpPr>
          <p:nvPr/>
        </p:nvSpPr>
        <p:spPr>
          <a:xfrm>
            <a:off x="533400" y="1071778"/>
            <a:ext cx="3182620" cy="382156"/>
          </a:xfrm>
          <a:prstGeom prst="rect">
            <a:avLst/>
          </a:prstGeom>
        </p:spPr>
        <p:txBody>
          <a:bodyPr vert="horz" wrap="square" lIns="0" tIns="12700" rIns="0" bIns="0" rtlCol="0">
            <a:spAutoFit/>
          </a:bodyPr>
          <a:lstStyle>
            <a:lvl1pPr>
              <a:defRPr sz="2800" b="1" i="0">
                <a:solidFill>
                  <a:schemeClr val="tx1"/>
                </a:solidFill>
                <a:latin typeface="Arial"/>
                <a:ea typeface="+mj-ea"/>
                <a:cs typeface="Arial"/>
              </a:defRPr>
            </a:lvl1pPr>
          </a:lstStyle>
          <a:p>
            <a:pPr marL="12700" defTabSz="914400">
              <a:spcBef>
                <a:spcPts val="100"/>
              </a:spcBef>
            </a:pPr>
            <a:r>
              <a:rPr lang="vi-VN" sz="2400" i="1" kern="0" spc="-5" dirty="0"/>
              <a:t>5.4. Tham</a:t>
            </a:r>
            <a:r>
              <a:rPr lang="vi-VN" sz="2400" i="1" kern="0" spc="-80" dirty="0"/>
              <a:t> </a:t>
            </a:r>
            <a:r>
              <a:rPr lang="vi-VN" sz="2400" i="1" kern="0" spc="-5" dirty="0"/>
              <a:t>vấn (tiếp):</a:t>
            </a:r>
            <a:endParaRPr lang="vi-VN" sz="2400" i="1" kern="0" dirty="0"/>
          </a:p>
        </p:txBody>
      </p:sp>
      <p:sp>
        <p:nvSpPr>
          <p:cNvPr id="6" name="object 2">
            <a:extLst>
              <a:ext uri="{FF2B5EF4-FFF2-40B4-BE49-F238E27FC236}">
                <a16:creationId xmlns:a16="http://schemas.microsoft.com/office/drawing/2014/main" id="{AFEC92F8-D00B-3688-C981-8BAA1C82AEC9}"/>
              </a:ext>
            </a:extLst>
          </p:cNvPr>
          <p:cNvSpPr txBox="1">
            <a:spLocks/>
          </p:cNvSpPr>
          <p:nvPr/>
        </p:nvSpPr>
        <p:spPr>
          <a:xfrm>
            <a:off x="533400" y="533400"/>
            <a:ext cx="7490459" cy="382156"/>
          </a:xfrm>
          <a:prstGeom prst="rect">
            <a:avLst/>
          </a:prstGeom>
        </p:spPr>
        <p:txBody>
          <a:bodyPr vert="horz" wrap="square" lIns="0" tIns="12700" rIns="0" bIns="0" rtlCol="0">
            <a:spAutoFit/>
          </a:bodyPr>
          <a:lstStyle>
            <a:lvl1pPr>
              <a:defRPr>
                <a:latin typeface="+mj-lt"/>
                <a:ea typeface="+mj-ea"/>
                <a:cs typeface="+mj-cs"/>
              </a:defRPr>
            </a:lvl1pPr>
          </a:lstStyle>
          <a:p>
            <a:pPr marL="12700" defTabSz="914400">
              <a:spcBef>
                <a:spcPts val="100"/>
              </a:spcBef>
            </a:pPr>
            <a:r>
              <a:rPr lang="vi-VN" sz="2400" b="1" kern="0" spc="-5" dirty="0">
                <a:solidFill>
                  <a:sysClr val="windowText" lastClr="000000"/>
                </a:solidFill>
                <a:latin typeface="+mn-lt"/>
              </a:rPr>
              <a:t>5. Đánh giá tác </a:t>
            </a:r>
            <a:r>
              <a:rPr lang="vi-VN" sz="2400" b="1" kern="0" dirty="0">
                <a:solidFill>
                  <a:sysClr val="windowText" lastClr="000000"/>
                </a:solidFill>
                <a:latin typeface="+mn-lt"/>
              </a:rPr>
              <a:t>động </a:t>
            </a:r>
            <a:r>
              <a:rPr lang="vi-VN" sz="2400" b="1" kern="0" spc="-5" dirty="0">
                <a:solidFill>
                  <a:sysClr val="windowText" lastClr="000000"/>
                </a:solidFill>
                <a:latin typeface="+mn-lt"/>
              </a:rPr>
              <a:t>môi</a:t>
            </a:r>
            <a:r>
              <a:rPr lang="vi-VN" sz="2400" b="1" kern="0" spc="-50" dirty="0">
                <a:solidFill>
                  <a:sysClr val="windowText" lastClr="000000"/>
                </a:solidFill>
                <a:latin typeface="+mn-lt"/>
              </a:rPr>
              <a:t> </a:t>
            </a:r>
            <a:r>
              <a:rPr lang="vi-VN" sz="2400" b="1" kern="0" dirty="0">
                <a:solidFill>
                  <a:sysClr val="windowText" lastClr="000000"/>
                </a:solidFill>
                <a:latin typeface="+mn-lt"/>
              </a:rPr>
              <a:t>trường</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557514" y="1610156"/>
            <a:ext cx="8738886" cy="4420569"/>
          </a:xfrm>
          <a:prstGeom prst="rect">
            <a:avLst/>
          </a:prstGeom>
        </p:spPr>
        <p:txBody>
          <a:bodyPr vert="horz" wrap="square" lIns="0" tIns="109855" rIns="0" bIns="0" rtlCol="0">
            <a:spAutoFit/>
          </a:bodyPr>
          <a:lstStyle/>
          <a:p>
            <a:pPr marL="12700" algn="just" defTabSz="914400">
              <a:lnSpc>
                <a:spcPct val="150000"/>
              </a:lnSpc>
              <a:spcBef>
                <a:spcPts val="865"/>
              </a:spcBef>
            </a:pPr>
            <a:r>
              <a:rPr sz="2400" dirty="0">
                <a:solidFill>
                  <a:prstClr val="black"/>
                </a:solidFill>
                <a:latin typeface="Arial"/>
                <a:cs typeface="Arial"/>
              </a:rPr>
              <a:t>Cụ </a:t>
            </a:r>
            <a:r>
              <a:rPr sz="2400" spc="-5" dirty="0">
                <a:solidFill>
                  <a:prstClr val="black"/>
                </a:solidFill>
                <a:latin typeface="Arial"/>
                <a:cs typeface="Arial"/>
              </a:rPr>
              <a:t>thể nội dung tham vấn</a:t>
            </a:r>
            <a:r>
              <a:rPr sz="2400" spc="-45" dirty="0">
                <a:solidFill>
                  <a:prstClr val="black"/>
                </a:solidFill>
                <a:latin typeface="Arial"/>
                <a:cs typeface="Arial"/>
              </a:rPr>
              <a:t> </a:t>
            </a:r>
            <a:r>
              <a:rPr sz="2400" spc="-5" dirty="0">
                <a:solidFill>
                  <a:prstClr val="black"/>
                </a:solidFill>
                <a:latin typeface="Arial"/>
                <a:cs typeface="Arial"/>
              </a:rPr>
              <a:t>gồm:</a:t>
            </a:r>
            <a:endParaRPr sz="2400" dirty="0">
              <a:solidFill>
                <a:prstClr val="black"/>
              </a:solidFill>
              <a:latin typeface="Arial"/>
              <a:cs typeface="Arial"/>
            </a:endParaRPr>
          </a:p>
          <a:p>
            <a:pPr marL="12700" algn="just" defTabSz="914400">
              <a:lnSpc>
                <a:spcPct val="150000"/>
              </a:lnSpc>
              <a:spcBef>
                <a:spcPts val="770"/>
              </a:spcBef>
              <a:buFontTx/>
              <a:buChar char="-"/>
              <a:tabLst>
                <a:tab pos="260350" algn="l"/>
              </a:tabLst>
            </a:pPr>
            <a:r>
              <a:rPr lang="vi-VN" sz="2400" dirty="0">
                <a:solidFill>
                  <a:prstClr val="black"/>
                </a:solidFill>
                <a:latin typeface="Arial"/>
                <a:cs typeface="Arial"/>
              </a:rPr>
              <a:t> </a:t>
            </a:r>
            <a:r>
              <a:rPr sz="2400" dirty="0" err="1">
                <a:solidFill>
                  <a:prstClr val="black"/>
                </a:solidFill>
                <a:latin typeface="Arial"/>
                <a:cs typeface="Arial"/>
              </a:rPr>
              <a:t>Vị</a:t>
            </a:r>
            <a:r>
              <a:rPr sz="2400" dirty="0">
                <a:solidFill>
                  <a:prstClr val="black"/>
                </a:solidFill>
                <a:latin typeface="Arial"/>
                <a:cs typeface="Arial"/>
              </a:rPr>
              <a:t> </a:t>
            </a:r>
            <a:r>
              <a:rPr sz="2400" spc="-5" dirty="0">
                <a:solidFill>
                  <a:prstClr val="black"/>
                </a:solidFill>
                <a:latin typeface="Arial"/>
                <a:cs typeface="Arial"/>
              </a:rPr>
              <a:t>trí thực hiện dự án đầu</a:t>
            </a:r>
            <a:r>
              <a:rPr sz="2400" spc="-45" dirty="0">
                <a:solidFill>
                  <a:prstClr val="black"/>
                </a:solidFill>
                <a:latin typeface="Arial"/>
                <a:cs typeface="Arial"/>
              </a:rPr>
              <a:t> </a:t>
            </a:r>
            <a:r>
              <a:rPr sz="2400" spc="-5" dirty="0">
                <a:solidFill>
                  <a:prstClr val="black"/>
                </a:solidFill>
                <a:latin typeface="Arial"/>
                <a:cs typeface="Arial"/>
              </a:rPr>
              <a:t>tư;</a:t>
            </a:r>
            <a:endParaRPr sz="2400" dirty="0">
              <a:solidFill>
                <a:prstClr val="black"/>
              </a:solidFill>
              <a:latin typeface="Arial"/>
              <a:cs typeface="Arial"/>
            </a:endParaRPr>
          </a:p>
          <a:p>
            <a:pPr marL="12700" algn="just" defTabSz="914400">
              <a:lnSpc>
                <a:spcPct val="150000"/>
              </a:lnSpc>
              <a:spcBef>
                <a:spcPts val="770"/>
              </a:spcBef>
              <a:tabLst>
                <a:tab pos="254000" algn="l"/>
              </a:tabLst>
            </a:pPr>
            <a:r>
              <a:rPr lang="vi-VN" sz="2400" spc="-5" dirty="0">
                <a:solidFill>
                  <a:prstClr val="black"/>
                </a:solidFill>
                <a:latin typeface="Arial"/>
                <a:cs typeface="Arial"/>
              </a:rPr>
              <a:t>- </a:t>
            </a:r>
            <a:r>
              <a:rPr sz="2400" spc="-5" dirty="0" err="1">
                <a:solidFill>
                  <a:prstClr val="black"/>
                </a:solidFill>
                <a:latin typeface="Arial"/>
                <a:cs typeface="Arial"/>
              </a:rPr>
              <a:t>Tác</a:t>
            </a:r>
            <a:r>
              <a:rPr sz="2400" spc="-5" dirty="0">
                <a:solidFill>
                  <a:prstClr val="black"/>
                </a:solidFill>
                <a:latin typeface="Arial"/>
                <a:cs typeface="Arial"/>
              </a:rPr>
              <a:t> động môi trường của dự án đầu</a:t>
            </a:r>
            <a:r>
              <a:rPr sz="2400" spc="-65" dirty="0">
                <a:solidFill>
                  <a:prstClr val="black"/>
                </a:solidFill>
                <a:latin typeface="Arial"/>
                <a:cs typeface="Arial"/>
              </a:rPr>
              <a:t> </a:t>
            </a:r>
            <a:r>
              <a:rPr sz="2400" spc="-5" dirty="0">
                <a:solidFill>
                  <a:prstClr val="black"/>
                </a:solidFill>
                <a:latin typeface="Arial"/>
                <a:cs typeface="Arial"/>
              </a:rPr>
              <a:t>tư;</a:t>
            </a:r>
            <a:endParaRPr sz="2400" dirty="0">
              <a:solidFill>
                <a:prstClr val="black"/>
              </a:solidFill>
              <a:latin typeface="Arial"/>
              <a:cs typeface="Arial"/>
            </a:endParaRPr>
          </a:p>
          <a:p>
            <a:pPr marL="12700" marR="5080" algn="just" defTabSz="914400">
              <a:lnSpc>
                <a:spcPct val="150000"/>
              </a:lnSpc>
              <a:spcBef>
                <a:spcPts val="670"/>
              </a:spcBef>
              <a:buFontTx/>
              <a:buChar char="-"/>
              <a:tabLst>
                <a:tab pos="354965" algn="l"/>
                <a:tab pos="355600" algn="l"/>
                <a:tab pos="1376045" algn="l"/>
                <a:tab pos="2485390" algn="l"/>
                <a:tab pos="3573145" algn="l"/>
                <a:tab pos="4660265" algn="l"/>
                <a:tab pos="5409565" algn="l"/>
                <a:tab pos="6519545" algn="l"/>
                <a:tab pos="7381240" algn="l"/>
              </a:tabLst>
            </a:pPr>
            <a:r>
              <a:rPr lang="vi-VN" sz="2400" dirty="0">
                <a:solidFill>
                  <a:prstClr val="black"/>
                </a:solidFill>
                <a:latin typeface="Arial"/>
                <a:cs typeface="Arial"/>
              </a:rPr>
              <a:t> </a:t>
            </a:r>
            <a:r>
              <a:rPr sz="2400" dirty="0" err="1">
                <a:solidFill>
                  <a:prstClr val="black"/>
                </a:solidFill>
                <a:latin typeface="Arial"/>
                <a:cs typeface="Arial"/>
              </a:rPr>
              <a:t>Bi</a:t>
            </a:r>
            <a:r>
              <a:rPr sz="2400" spc="-5" dirty="0" err="1">
                <a:solidFill>
                  <a:prstClr val="black"/>
                </a:solidFill>
                <a:latin typeface="Arial"/>
                <a:cs typeface="Arial"/>
              </a:rPr>
              <a:t>ệ</a:t>
            </a:r>
            <a:r>
              <a:rPr sz="2400" dirty="0" err="1">
                <a:solidFill>
                  <a:prstClr val="black"/>
                </a:solidFill>
                <a:latin typeface="Arial"/>
                <a:cs typeface="Arial"/>
              </a:rPr>
              <a:t>n</a:t>
            </a:r>
            <a:r>
              <a:rPr lang="vi-VN" sz="2400" dirty="0">
                <a:solidFill>
                  <a:prstClr val="black"/>
                </a:solidFill>
                <a:latin typeface="Arial"/>
                <a:cs typeface="Arial"/>
              </a:rPr>
              <a:t> </a:t>
            </a:r>
            <a:r>
              <a:rPr sz="2400" spc="-5" dirty="0" err="1">
                <a:solidFill>
                  <a:prstClr val="black"/>
                </a:solidFill>
                <a:latin typeface="Arial"/>
                <a:cs typeface="Arial"/>
              </a:rPr>
              <a:t>phá</a:t>
            </a:r>
            <a:r>
              <a:rPr sz="2400" dirty="0" err="1">
                <a:solidFill>
                  <a:prstClr val="black"/>
                </a:solidFill>
                <a:latin typeface="Arial"/>
                <a:cs typeface="Arial"/>
              </a:rPr>
              <a:t>p</a:t>
            </a:r>
            <a:r>
              <a:rPr lang="vi-VN" sz="2400" dirty="0">
                <a:solidFill>
                  <a:prstClr val="black"/>
                </a:solidFill>
                <a:latin typeface="Arial"/>
                <a:cs typeface="Arial"/>
              </a:rPr>
              <a:t> </a:t>
            </a:r>
            <a:r>
              <a:rPr sz="2400" spc="-5" dirty="0" err="1">
                <a:solidFill>
                  <a:prstClr val="black"/>
                </a:solidFill>
                <a:latin typeface="Arial"/>
                <a:cs typeface="Arial"/>
              </a:rPr>
              <a:t>g</a:t>
            </a:r>
            <a:r>
              <a:rPr sz="2400" dirty="0" err="1">
                <a:solidFill>
                  <a:prstClr val="black"/>
                </a:solidFill>
                <a:latin typeface="Arial"/>
                <a:cs typeface="Arial"/>
              </a:rPr>
              <a:t>i</a:t>
            </a:r>
            <a:r>
              <a:rPr sz="2400" spc="-5" dirty="0" err="1">
                <a:solidFill>
                  <a:prstClr val="black"/>
                </a:solidFill>
                <a:latin typeface="Arial"/>
                <a:cs typeface="Arial"/>
              </a:rPr>
              <a:t>ả</a:t>
            </a:r>
            <a:r>
              <a:rPr sz="2400" dirty="0" err="1">
                <a:solidFill>
                  <a:prstClr val="black"/>
                </a:solidFill>
                <a:latin typeface="Arial"/>
                <a:cs typeface="Arial"/>
              </a:rPr>
              <a:t>m</a:t>
            </a:r>
            <a:r>
              <a:rPr lang="vi-VN" sz="2400" dirty="0">
                <a:solidFill>
                  <a:prstClr val="black"/>
                </a:solidFill>
                <a:latin typeface="Arial"/>
                <a:cs typeface="Arial"/>
              </a:rPr>
              <a:t> </a:t>
            </a:r>
            <a:r>
              <a:rPr sz="2400" spc="-5" dirty="0" err="1">
                <a:solidFill>
                  <a:prstClr val="black"/>
                </a:solidFill>
                <a:latin typeface="Arial"/>
                <a:cs typeface="Arial"/>
              </a:rPr>
              <a:t>th</a:t>
            </a:r>
            <a:r>
              <a:rPr sz="2400" dirty="0" err="1">
                <a:solidFill>
                  <a:prstClr val="black"/>
                </a:solidFill>
                <a:latin typeface="Arial"/>
                <a:cs typeface="Arial"/>
              </a:rPr>
              <a:t>i</a:t>
            </a:r>
            <a:r>
              <a:rPr sz="2400" spc="-10" dirty="0" err="1">
                <a:solidFill>
                  <a:prstClr val="black"/>
                </a:solidFill>
                <a:latin typeface="Arial"/>
                <a:cs typeface="Arial"/>
              </a:rPr>
              <a:t>ể</a:t>
            </a:r>
            <a:r>
              <a:rPr sz="2400" dirty="0" err="1">
                <a:solidFill>
                  <a:prstClr val="black"/>
                </a:solidFill>
                <a:latin typeface="Arial"/>
                <a:cs typeface="Arial"/>
              </a:rPr>
              <a:t>u</a:t>
            </a:r>
            <a:r>
              <a:rPr lang="vi-VN" sz="2400" dirty="0">
                <a:solidFill>
                  <a:prstClr val="black"/>
                </a:solidFill>
                <a:latin typeface="Arial"/>
                <a:cs typeface="Arial"/>
              </a:rPr>
              <a:t> </a:t>
            </a:r>
            <a:r>
              <a:rPr sz="2400" spc="-5" dirty="0" err="1">
                <a:solidFill>
                  <a:prstClr val="black"/>
                </a:solidFill>
                <a:latin typeface="Arial"/>
                <a:cs typeface="Arial"/>
              </a:rPr>
              <a:t>tá</a:t>
            </a:r>
            <a:r>
              <a:rPr sz="2400" dirty="0" err="1">
                <a:solidFill>
                  <a:prstClr val="black"/>
                </a:solidFill>
                <a:latin typeface="Arial"/>
                <a:cs typeface="Arial"/>
              </a:rPr>
              <a:t>c</a:t>
            </a:r>
            <a:r>
              <a:rPr sz="2400" dirty="0">
                <a:solidFill>
                  <a:prstClr val="black"/>
                </a:solidFill>
                <a:latin typeface="Arial"/>
                <a:cs typeface="Arial"/>
              </a:rPr>
              <a:t>	</a:t>
            </a:r>
            <a:r>
              <a:rPr sz="2400" spc="-5" dirty="0" err="1">
                <a:solidFill>
                  <a:prstClr val="black"/>
                </a:solidFill>
                <a:latin typeface="Arial"/>
                <a:cs typeface="Arial"/>
              </a:rPr>
              <a:t>độn</a:t>
            </a:r>
            <a:r>
              <a:rPr sz="2400" dirty="0" err="1">
                <a:solidFill>
                  <a:prstClr val="black"/>
                </a:solidFill>
                <a:latin typeface="Arial"/>
                <a:cs typeface="Arial"/>
              </a:rPr>
              <a:t>g</a:t>
            </a:r>
            <a:r>
              <a:rPr lang="vi-VN" sz="2400" dirty="0">
                <a:solidFill>
                  <a:prstClr val="black"/>
                </a:solidFill>
                <a:latin typeface="Arial"/>
                <a:cs typeface="Arial"/>
              </a:rPr>
              <a:t> </a:t>
            </a:r>
            <a:r>
              <a:rPr sz="2400" dirty="0" err="1">
                <a:solidFill>
                  <a:prstClr val="black"/>
                </a:solidFill>
                <a:latin typeface="Arial"/>
                <a:cs typeface="Arial"/>
              </a:rPr>
              <a:t>x</a:t>
            </a:r>
            <a:r>
              <a:rPr sz="2400" spc="-5" dirty="0" err="1">
                <a:solidFill>
                  <a:prstClr val="black"/>
                </a:solidFill>
                <a:latin typeface="Arial"/>
                <a:cs typeface="Arial"/>
              </a:rPr>
              <a:t>ấ</a:t>
            </a:r>
            <a:r>
              <a:rPr sz="2400" dirty="0" err="1">
                <a:solidFill>
                  <a:prstClr val="black"/>
                </a:solidFill>
                <a:latin typeface="Arial"/>
                <a:cs typeface="Arial"/>
              </a:rPr>
              <a:t>u</a:t>
            </a:r>
            <a:r>
              <a:rPr lang="vi-VN" sz="2400" dirty="0">
                <a:solidFill>
                  <a:prstClr val="black"/>
                </a:solidFill>
                <a:latin typeface="Arial"/>
                <a:cs typeface="Arial"/>
              </a:rPr>
              <a:t> </a:t>
            </a:r>
            <a:r>
              <a:rPr sz="2400" spc="-5" dirty="0" err="1">
                <a:solidFill>
                  <a:prstClr val="black"/>
                </a:solidFill>
                <a:latin typeface="Arial"/>
                <a:cs typeface="Arial"/>
              </a:rPr>
              <a:t>đến</a:t>
            </a:r>
            <a:r>
              <a:rPr lang="vi-VN" sz="2400" spc="-5" dirty="0">
                <a:solidFill>
                  <a:prstClr val="black"/>
                </a:solidFill>
                <a:latin typeface="Arial"/>
                <a:cs typeface="Arial"/>
              </a:rPr>
              <a:t> </a:t>
            </a:r>
            <a:r>
              <a:rPr sz="2400" spc="-5" dirty="0" err="1">
                <a:solidFill>
                  <a:prstClr val="black"/>
                </a:solidFill>
                <a:latin typeface="Arial"/>
                <a:cs typeface="Arial"/>
              </a:rPr>
              <a:t>môi</a:t>
            </a:r>
            <a:r>
              <a:rPr sz="2400" spc="-10" dirty="0">
                <a:solidFill>
                  <a:prstClr val="black"/>
                </a:solidFill>
                <a:latin typeface="Arial"/>
                <a:cs typeface="Arial"/>
              </a:rPr>
              <a:t> </a:t>
            </a:r>
            <a:r>
              <a:rPr sz="2400" spc="-5" dirty="0">
                <a:solidFill>
                  <a:prstClr val="black"/>
                </a:solidFill>
                <a:latin typeface="Arial"/>
                <a:cs typeface="Arial"/>
              </a:rPr>
              <a:t>trường;</a:t>
            </a:r>
            <a:endParaRPr sz="2400" dirty="0">
              <a:solidFill>
                <a:prstClr val="black"/>
              </a:solidFill>
              <a:latin typeface="Arial"/>
              <a:cs typeface="Arial"/>
            </a:endParaRPr>
          </a:p>
          <a:p>
            <a:pPr marL="12700" marR="5080" algn="just" defTabSz="914400">
              <a:lnSpc>
                <a:spcPct val="150000"/>
              </a:lnSpc>
              <a:spcBef>
                <a:spcPts val="765"/>
              </a:spcBef>
              <a:buFontTx/>
              <a:buChar char="-"/>
              <a:tabLst>
                <a:tab pos="384175" algn="l"/>
              </a:tabLst>
            </a:pPr>
            <a:r>
              <a:rPr lang="vi-VN" sz="2400" spc="-5" dirty="0">
                <a:solidFill>
                  <a:prstClr val="black"/>
                </a:solidFill>
                <a:latin typeface="Arial"/>
                <a:cs typeface="Arial"/>
              </a:rPr>
              <a:t> </a:t>
            </a:r>
            <a:r>
              <a:rPr sz="2400" spc="-5" dirty="0" err="1">
                <a:solidFill>
                  <a:prstClr val="black"/>
                </a:solidFill>
                <a:latin typeface="Arial"/>
                <a:cs typeface="Arial"/>
              </a:rPr>
              <a:t>Chương</a:t>
            </a:r>
            <a:r>
              <a:rPr lang="vi-VN" sz="2400" spc="-5" dirty="0">
                <a:solidFill>
                  <a:prstClr val="black"/>
                </a:solidFill>
                <a:latin typeface="Arial"/>
                <a:cs typeface="Arial"/>
              </a:rPr>
              <a:t> </a:t>
            </a:r>
            <a:r>
              <a:rPr sz="2400" spc="-5" dirty="0" err="1">
                <a:solidFill>
                  <a:prstClr val="black"/>
                </a:solidFill>
                <a:latin typeface="Arial"/>
                <a:cs typeface="Arial"/>
              </a:rPr>
              <a:t>trình</a:t>
            </a:r>
            <a:r>
              <a:rPr sz="2400" spc="-5" dirty="0">
                <a:solidFill>
                  <a:prstClr val="black"/>
                </a:solidFill>
                <a:latin typeface="Arial"/>
                <a:cs typeface="Arial"/>
              </a:rPr>
              <a:t> quản </a:t>
            </a:r>
            <a:r>
              <a:rPr sz="2400" dirty="0">
                <a:solidFill>
                  <a:prstClr val="black"/>
                </a:solidFill>
                <a:latin typeface="Arial"/>
                <a:cs typeface="Arial"/>
              </a:rPr>
              <a:t>lý và </a:t>
            </a:r>
            <a:r>
              <a:rPr sz="2400" spc="-5" dirty="0">
                <a:solidFill>
                  <a:prstClr val="black"/>
                </a:solidFill>
                <a:latin typeface="Arial"/>
                <a:cs typeface="Arial"/>
              </a:rPr>
              <a:t>giám </a:t>
            </a:r>
            <a:r>
              <a:rPr sz="2400" spc="-5" dirty="0" err="1">
                <a:solidFill>
                  <a:prstClr val="black"/>
                </a:solidFill>
                <a:latin typeface="Arial"/>
                <a:cs typeface="Arial"/>
              </a:rPr>
              <a:t>sát</a:t>
            </a:r>
            <a:r>
              <a:rPr sz="2400" spc="-5" dirty="0">
                <a:solidFill>
                  <a:prstClr val="black"/>
                </a:solidFill>
                <a:latin typeface="Arial"/>
                <a:cs typeface="Arial"/>
              </a:rPr>
              <a:t> </a:t>
            </a:r>
            <a:r>
              <a:rPr sz="2400" spc="-5" dirty="0" err="1">
                <a:solidFill>
                  <a:prstClr val="black"/>
                </a:solidFill>
                <a:latin typeface="Arial"/>
                <a:cs typeface="Arial"/>
              </a:rPr>
              <a:t>môi</a:t>
            </a:r>
            <a:r>
              <a:rPr lang="vi-VN" sz="2400" spc="-5" dirty="0">
                <a:solidFill>
                  <a:prstClr val="black"/>
                </a:solidFill>
                <a:latin typeface="Arial"/>
                <a:cs typeface="Arial"/>
              </a:rPr>
              <a:t> </a:t>
            </a:r>
            <a:r>
              <a:rPr sz="2400" spc="-5" dirty="0" err="1">
                <a:solidFill>
                  <a:prstClr val="black"/>
                </a:solidFill>
                <a:latin typeface="Arial"/>
                <a:cs typeface="Arial"/>
              </a:rPr>
              <a:t>trường</a:t>
            </a:r>
            <a:r>
              <a:rPr sz="2400" spc="-5" dirty="0">
                <a:solidFill>
                  <a:prstClr val="black"/>
                </a:solidFill>
                <a:latin typeface="Arial"/>
                <a:cs typeface="Arial"/>
              </a:rPr>
              <a:t>; phương án phòng ngừa, ứng </a:t>
            </a:r>
            <a:r>
              <a:rPr sz="2400" spc="-5" dirty="0" err="1">
                <a:solidFill>
                  <a:prstClr val="black"/>
                </a:solidFill>
                <a:latin typeface="Arial"/>
                <a:cs typeface="Arial"/>
              </a:rPr>
              <a:t>phó</a:t>
            </a:r>
            <a:r>
              <a:rPr sz="2400" spc="-5" dirty="0">
                <a:solidFill>
                  <a:prstClr val="black"/>
                </a:solidFill>
                <a:latin typeface="Arial"/>
                <a:cs typeface="Arial"/>
              </a:rPr>
              <a:t> </a:t>
            </a:r>
            <a:r>
              <a:rPr sz="2400" dirty="0" err="1">
                <a:solidFill>
                  <a:prstClr val="black"/>
                </a:solidFill>
                <a:latin typeface="Arial"/>
                <a:cs typeface="Arial"/>
              </a:rPr>
              <a:t>sự</a:t>
            </a:r>
            <a:r>
              <a:rPr sz="2400" dirty="0">
                <a:solidFill>
                  <a:prstClr val="black"/>
                </a:solidFill>
                <a:latin typeface="Arial"/>
                <a:cs typeface="Arial"/>
              </a:rPr>
              <a:t> cố </a:t>
            </a:r>
            <a:r>
              <a:rPr sz="2400" spc="-5" dirty="0">
                <a:solidFill>
                  <a:prstClr val="black"/>
                </a:solidFill>
                <a:latin typeface="Arial"/>
                <a:cs typeface="Arial"/>
              </a:rPr>
              <a:t>môi</a:t>
            </a:r>
            <a:r>
              <a:rPr sz="2400" spc="-35" dirty="0">
                <a:solidFill>
                  <a:prstClr val="black"/>
                </a:solidFill>
                <a:latin typeface="Arial"/>
                <a:cs typeface="Arial"/>
              </a:rPr>
              <a:t> </a:t>
            </a:r>
            <a:r>
              <a:rPr sz="2400" spc="-5" dirty="0">
                <a:solidFill>
                  <a:prstClr val="black"/>
                </a:solidFill>
                <a:latin typeface="Arial"/>
                <a:cs typeface="Arial"/>
              </a:rPr>
              <a:t>trường;</a:t>
            </a:r>
            <a:endParaRPr sz="2400" dirty="0">
              <a:solidFill>
                <a:prstClr val="black"/>
              </a:solidFill>
              <a:latin typeface="Arial"/>
              <a:cs typeface="Arial"/>
            </a:endParaRPr>
          </a:p>
          <a:p>
            <a:pPr marL="12700" algn="just" defTabSz="914400">
              <a:lnSpc>
                <a:spcPct val="150000"/>
              </a:lnSpc>
              <a:spcBef>
                <a:spcPts val="770"/>
              </a:spcBef>
              <a:tabLst>
                <a:tab pos="278130" algn="l"/>
              </a:tabLst>
            </a:pPr>
            <a:r>
              <a:rPr lang="vi-VN" sz="2400" spc="-5" dirty="0">
                <a:solidFill>
                  <a:prstClr val="black"/>
                </a:solidFill>
                <a:latin typeface="Arial"/>
                <a:cs typeface="Arial"/>
              </a:rPr>
              <a:t>- </a:t>
            </a:r>
            <a:r>
              <a:rPr sz="2400" spc="-5" dirty="0" err="1">
                <a:solidFill>
                  <a:prstClr val="black"/>
                </a:solidFill>
                <a:latin typeface="Arial"/>
                <a:cs typeface="Arial"/>
              </a:rPr>
              <a:t>Các</a:t>
            </a:r>
            <a:r>
              <a:rPr sz="2400" spc="130" dirty="0">
                <a:solidFill>
                  <a:prstClr val="black"/>
                </a:solidFill>
                <a:latin typeface="Arial"/>
                <a:cs typeface="Arial"/>
              </a:rPr>
              <a:t> </a:t>
            </a:r>
            <a:r>
              <a:rPr sz="2400" spc="-5" dirty="0">
                <a:solidFill>
                  <a:prstClr val="black"/>
                </a:solidFill>
                <a:latin typeface="Arial"/>
                <a:cs typeface="Arial"/>
              </a:rPr>
              <a:t>nội</a:t>
            </a:r>
            <a:r>
              <a:rPr sz="2400" spc="130" dirty="0">
                <a:solidFill>
                  <a:prstClr val="black"/>
                </a:solidFill>
                <a:latin typeface="Arial"/>
                <a:cs typeface="Arial"/>
              </a:rPr>
              <a:t> </a:t>
            </a:r>
            <a:r>
              <a:rPr sz="2400" spc="-5" dirty="0">
                <a:solidFill>
                  <a:prstClr val="black"/>
                </a:solidFill>
                <a:latin typeface="Arial"/>
                <a:cs typeface="Arial"/>
              </a:rPr>
              <a:t>dung</a:t>
            </a:r>
            <a:r>
              <a:rPr sz="2400" spc="125" dirty="0">
                <a:solidFill>
                  <a:prstClr val="black"/>
                </a:solidFill>
                <a:latin typeface="Arial"/>
                <a:cs typeface="Arial"/>
              </a:rPr>
              <a:t> </a:t>
            </a:r>
            <a:r>
              <a:rPr sz="2400" spc="-5" dirty="0">
                <a:solidFill>
                  <a:prstClr val="black"/>
                </a:solidFill>
                <a:latin typeface="Arial"/>
                <a:cs typeface="Arial"/>
              </a:rPr>
              <a:t>khác</a:t>
            </a:r>
            <a:r>
              <a:rPr sz="2400" spc="130" dirty="0">
                <a:solidFill>
                  <a:prstClr val="black"/>
                </a:solidFill>
                <a:latin typeface="Arial"/>
                <a:cs typeface="Arial"/>
              </a:rPr>
              <a:t> </a:t>
            </a:r>
            <a:r>
              <a:rPr sz="2400" dirty="0">
                <a:solidFill>
                  <a:prstClr val="black"/>
                </a:solidFill>
                <a:latin typeface="Arial"/>
                <a:cs typeface="Arial"/>
              </a:rPr>
              <a:t>có</a:t>
            </a:r>
            <a:r>
              <a:rPr sz="2400" spc="125" dirty="0">
                <a:solidFill>
                  <a:prstClr val="black"/>
                </a:solidFill>
                <a:latin typeface="Arial"/>
                <a:cs typeface="Arial"/>
              </a:rPr>
              <a:t> </a:t>
            </a:r>
            <a:r>
              <a:rPr sz="2400" spc="-5" dirty="0">
                <a:solidFill>
                  <a:prstClr val="black"/>
                </a:solidFill>
                <a:latin typeface="Arial"/>
                <a:cs typeface="Arial"/>
              </a:rPr>
              <a:t>liên</a:t>
            </a:r>
            <a:r>
              <a:rPr sz="2400" spc="125" dirty="0">
                <a:solidFill>
                  <a:prstClr val="black"/>
                </a:solidFill>
                <a:latin typeface="Arial"/>
                <a:cs typeface="Arial"/>
              </a:rPr>
              <a:t> </a:t>
            </a:r>
            <a:r>
              <a:rPr sz="2400" spc="-5" dirty="0">
                <a:solidFill>
                  <a:prstClr val="black"/>
                </a:solidFill>
                <a:latin typeface="Arial"/>
                <a:cs typeface="Arial"/>
              </a:rPr>
              <a:t>quan</a:t>
            </a:r>
            <a:r>
              <a:rPr sz="2400" spc="125" dirty="0">
                <a:solidFill>
                  <a:prstClr val="black"/>
                </a:solidFill>
                <a:latin typeface="Arial"/>
                <a:cs typeface="Arial"/>
              </a:rPr>
              <a:t> </a:t>
            </a:r>
            <a:r>
              <a:rPr sz="2400" spc="-5" dirty="0">
                <a:solidFill>
                  <a:prstClr val="black"/>
                </a:solidFill>
                <a:latin typeface="Arial"/>
                <a:cs typeface="Arial"/>
              </a:rPr>
              <a:t>đến</a:t>
            </a:r>
            <a:r>
              <a:rPr sz="2400" spc="125" dirty="0">
                <a:solidFill>
                  <a:prstClr val="black"/>
                </a:solidFill>
                <a:latin typeface="Arial"/>
                <a:cs typeface="Arial"/>
              </a:rPr>
              <a:t> </a:t>
            </a:r>
            <a:r>
              <a:rPr sz="2400" spc="-5" dirty="0" err="1">
                <a:solidFill>
                  <a:prstClr val="black"/>
                </a:solidFill>
                <a:latin typeface="Arial"/>
                <a:cs typeface="Arial"/>
              </a:rPr>
              <a:t>dự</a:t>
            </a:r>
            <a:r>
              <a:rPr sz="2400" spc="130" dirty="0">
                <a:solidFill>
                  <a:prstClr val="black"/>
                </a:solidFill>
                <a:latin typeface="Arial"/>
                <a:cs typeface="Arial"/>
              </a:rPr>
              <a:t> </a:t>
            </a:r>
            <a:r>
              <a:rPr sz="2400" spc="-5" dirty="0" err="1">
                <a:solidFill>
                  <a:prstClr val="black"/>
                </a:solidFill>
                <a:latin typeface="Arial"/>
                <a:cs typeface="Arial"/>
              </a:rPr>
              <a:t>án</a:t>
            </a:r>
            <a:r>
              <a:rPr lang="vi-VN" sz="2400" spc="-5" dirty="0">
                <a:solidFill>
                  <a:prstClr val="black"/>
                </a:solidFill>
                <a:latin typeface="Arial"/>
                <a:cs typeface="Arial"/>
              </a:rPr>
              <a:t> đầu</a:t>
            </a:r>
            <a:r>
              <a:rPr lang="vi-VN" sz="2400" spc="-90" dirty="0">
                <a:solidFill>
                  <a:prstClr val="black"/>
                </a:solidFill>
                <a:latin typeface="Arial"/>
                <a:cs typeface="Arial"/>
              </a:rPr>
              <a:t> </a:t>
            </a:r>
            <a:r>
              <a:rPr lang="vi-VN" sz="2400" spc="-5" dirty="0">
                <a:solidFill>
                  <a:prstClr val="black"/>
                </a:solidFill>
                <a:latin typeface="Arial"/>
                <a:cs typeface="Arial"/>
              </a:rPr>
              <a:t>tư.</a:t>
            </a:r>
            <a:endParaRPr lang="vi-VN" sz="2400" dirty="0">
              <a:solidFill>
                <a:prstClr val="black"/>
              </a:solidFill>
              <a:latin typeface="Arial"/>
              <a:cs typeface="Arial"/>
            </a:endParaRPr>
          </a:p>
        </p:txBody>
      </p:sp>
      <p:sp>
        <p:nvSpPr>
          <p:cNvPr id="8" name="object 2">
            <a:extLst>
              <a:ext uri="{FF2B5EF4-FFF2-40B4-BE49-F238E27FC236}">
                <a16:creationId xmlns:a16="http://schemas.microsoft.com/office/drawing/2014/main" id="{5112A5BC-D4BB-7177-8EE3-E13115482F37}"/>
              </a:ext>
            </a:extLst>
          </p:cNvPr>
          <p:cNvSpPr txBox="1">
            <a:spLocks/>
          </p:cNvSpPr>
          <p:nvPr/>
        </p:nvSpPr>
        <p:spPr>
          <a:xfrm>
            <a:off x="533400" y="1071778"/>
            <a:ext cx="3182620" cy="382156"/>
          </a:xfrm>
          <a:prstGeom prst="rect">
            <a:avLst/>
          </a:prstGeom>
        </p:spPr>
        <p:txBody>
          <a:bodyPr vert="horz" wrap="square" lIns="0" tIns="12700" rIns="0" bIns="0" rtlCol="0">
            <a:spAutoFit/>
          </a:bodyPr>
          <a:lstStyle>
            <a:lvl1pPr>
              <a:defRPr sz="2800" b="1" i="0">
                <a:solidFill>
                  <a:schemeClr val="tx1"/>
                </a:solidFill>
                <a:latin typeface="Arial"/>
                <a:ea typeface="+mj-ea"/>
                <a:cs typeface="Arial"/>
              </a:defRPr>
            </a:lvl1pPr>
          </a:lstStyle>
          <a:p>
            <a:pPr marL="12700" defTabSz="914400">
              <a:spcBef>
                <a:spcPts val="100"/>
              </a:spcBef>
            </a:pPr>
            <a:r>
              <a:rPr lang="vi-VN" sz="2400" i="1" kern="0" spc="-5" dirty="0"/>
              <a:t>5.4. Tham</a:t>
            </a:r>
            <a:r>
              <a:rPr lang="vi-VN" sz="2400" i="1" kern="0" spc="-80" dirty="0"/>
              <a:t> </a:t>
            </a:r>
            <a:r>
              <a:rPr lang="vi-VN" sz="2400" i="1" kern="0" spc="-5" dirty="0"/>
              <a:t>vấn (tiếp):</a:t>
            </a:r>
            <a:endParaRPr lang="vi-VN" sz="2400" i="1" kern="0" dirty="0"/>
          </a:p>
        </p:txBody>
      </p:sp>
      <p:sp>
        <p:nvSpPr>
          <p:cNvPr id="9" name="object 2">
            <a:extLst>
              <a:ext uri="{FF2B5EF4-FFF2-40B4-BE49-F238E27FC236}">
                <a16:creationId xmlns:a16="http://schemas.microsoft.com/office/drawing/2014/main" id="{BF0A71AC-3864-76BA-06EA-A69EEC0196E7}"/>
              </a:ext>
            </a:extLst>
          </p:cNvPr>
          <p:cNvSpPr txBox="1">
            <a:spLocks/>
          </p:cNvSpPr>
          <p:nvPr/>
        </p:nvSpPr>
        <p:spPr>
          <a:xfrm>
            <a:off x="533400" y="533400"/>
            <a:ext cx="7490459" cy="382156"/>
          </a:xfrm>
          <a:prstGeom prst="rect">
            <a:avLst/>
          </a:prstGeom>
        </p:spPr>
        <p:txBody>
          <a:bodyPr vert="horz" wrap="square" lIns="0" tIns="12700" rIns="0" bIns="0" rtlCol="0">
            <a:spAutoFit/>
          </a:bodyPr>
          <a:lstStyle>
            <a:lvl1pPr>
              <a:defRPr>
                <a:latin typeface="+mj-lt"/>
                <a:ea typeface="+mj-ea"/>
                <a:cs typeface="+mj-cs"/>
              </a:defRPr>
            </a:lvl1pPr>
          </a:lstStyle>
          <a:p>
            <a:pPr marL="12700" defTabSz="914400">
              <a:spcBef>
                <a:spcPts val="100"/>
              </a:spcBef>
            </a:pPr>
            <a:r>
              <a:rPr lang="vi-VN" sz="2400" b="1" kern="0" spc="-5" dirty="0">
                <a:solidFill>
                  <a:sysClr val="windowText" lastClr="000000"/>
                </a:solidFill>
                <a:latin typeface="+mn-lt"/>
              </a:rPr>
              <a:t>5. Đánh giá tác </a:t>
            </a:r>
            <a:r>
              <a:rPr lang="vi-VN" sz="2400" b="1" kern="0" dirty="0">
                <a:solidFill>
                  <a:sysClr val="windowText" lastClr="000000"/>
                </a:solidFill>
                <a:latin typeface="+mn-lt"/>
              </a:rPr>
              <a:t>động </a:t>
            </a:r>
            <a:r>
              <a:rPr lang="vi-VN" sz="2400" b="1" kern="0" spc="-5" dirty="0">
                <a:solidFill>
                  <a:sysClr val="windowText" lastClr="000000"/>
                </a:solidFill>
                <a:latin typeface="+mn-lt"/>
              </a:rPr>
              <a:t>môi</a:t>
            </a:r>
            <a:r>
              <a:rPr lang="vi-VN" sz="2400" b="1" kern="0" spc="-50" dirty="0">
                <a:solidFill>
                  <a:sysClr val="windowText" lastClr="000000"/>
                </a:solidFill>
                <a:latin typeface="+mn-lt"/>
              </a:rPr>
              <a:t> </a:t>
            </a:r>
            <a:r>
              <a:rPr lang="vi-VN" sz="2400" b="1" kern="0" dirty="0">
                <a:solidFill>
                  <a:sysClr val="windowText" lastClr="000000"/>
                </a:solidFill>
                <a:latin typeface="+mn-lt"/>
              </a:rPr>
              <a:t>trường</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3400" y="1680868"/>
            <a:ext cx="8627745" cy="729302"/>
          </a:xfrm>
          <a:prstGeom prst="rect">
            <a:avLst/>
          </a:prstGeom>
        </p:spPr>
        <p:txBody>
          <a:bodyPr vert="horz" wrap="square" lIns="0" tIns="6350" rIns="0" bIns="0" rtlCol="0">
            <a:spAutoFit/>
          </a:bodyPr>
          <a:lstStyle/>
          <a:p>
            <a:pPr marR="5080" indent="12700" algn="just">
              <a:lnSpc>
                <a:spcPct val="101400"/>
              </a:lnSpc>
              <a:spcBef>
                <a:spcPts val="50"/>
              </a:spcBef>
            </a:pPr>
            <a:r>
              <a:rPr sz="2400" b="0" spc="-5" dirty="0"/>
              <a:t>Quy định </a:t>
            </a:r>
            <a:r>
              <a:rPr sz="2400" b="0" dirty="0"/>
              <a:t>cụ thể đối </a:t>
            </a:r>
            <a:r>
              <a:rPr sz="2400" b="0" spc="-5" dirty="0"/>
              <a:t>tượng </a:t>
            </a:r>
            <a:r>
              <a:rPr sz="2400" b="0" dirty="0"/>
              <a:t>tham vấn (Khoản 1  Điều 26</a:t>
            </a:r>
            <a:r>
              <a:rPr lang="vi-VN" sz="2400" b="0" dirty="0"/>
              <a:t> </a:t>
            </a:r>
            <a:r>
              <a:rPr sz="2400" b="0" dirty="0" err="1"/>
              <a:t>Nghị</a:t>
            </a:r>
            <a:r>
              <a:rPr sz="2400" b="0" dirty="0"/>
              <a:t> </a:t>
            </a:r>
            <a:r>
              <a:rPr sz="2400" b="0" spc="-5" dirty="0"/>
              <a:t>định </a:t>
            </a:r>
            <a:r>
              <a:rPr sz="2400" b="0" dirty="0"/>
              <a:t>số</a:t>
            </a:r>
            <a:r>
              <a:rPr sz="2400" b="0" spc="-40" dirty="0"/>
              <a:t> </a:t>
            </a:r>
            <a:r>
              <a:rPr sz="2400" b="0" dirty="0"/>
              <a:t>08/2022/NĐ-CP):</a:t>
            </a:r>
          </a:p>
        </p:txBody>
      </p:sp>
      <p:sp>
        <p:nvSpPr>
          <p:cNvPr id="3" name="object 3"/>
          <p:cNvSpPr txBox="1"/>
          <p:nvPr/>
        </p:nvSpPr>
        <p:spPr>
          <a:xfrm>
            <a:off x="533400" y="2410170"/>
            <a:ext cx="8627745" cy="3706143"/>
          </a:xfrm>
          <a:prstGeom prst="rect">
            <a:avLst/>
          </a:prstGeom>
        </p:spPr>
        <p:txBody>
          <a:bodyPr vert="horz" wrap="square" lIns="0" tIns="12700" rIns="0" bIns="0" rtlCol="0">
            <a:spAutoFit/>
          </a:bodyPr>
          <a:lstStyle/>
          <a:p>
            <a:pPr marL="12700" marR="5080" algn="just" defTabSz="914400">
              <a:spcBef>
                <a:spcPts val="100"/>
              </a:spcBef>
            </a:pPr>
            <a:r>
              <a:rPr lang="vi-VN" sz="2400" dirty="0">
                <a:solidFill>
                  <a:prstClr val="black"/>
                </a:solidFill>
                <a:latin typeface="Arial"/>
                <a:cs typeface="Arial"/>
              </a:rPr>
              <a:t>- </a:t>
            </a:r>
            <a:r>
              <a:rPr sz="2400" dirty="0" err="1">
                <a:solidFill>
                  <a:prstClr val="black"/>
                </a:solidFill>
                <a:latin typeface="Arial"/>
                <a:cs typeface="Arial"/>
              </a:rPr>
              <a:t>Cộng</a:t>
            </a:r>
            <a:r>
              <a:rPr sz="2400" dirty="0">
                <a:solidFill>
                  <a:prstClr val="black"/>
                </a:solidFill>
                <a:latin typeface="Arial"/>
                <a:cs typeface="Arial"/>
              </a:rPr>
              <a:t> đồng dân </a:t>
            </a:r>
            <a:r>
              <a:rPr sz="2400" spc="-5" dirty="0">
                <a:solidFill>
                  <a:prstClr val="black"/>
                </a:solidFill>
                <a:latin typeface="Arial"/>
                <a:cs typeface="Arial"/>
              </a:rPr>
              <a:t>cư, </a:t>
            </a:r>
            <a:r>
              <a:rPr sz="2400" dirty="0">
                <a:solidFill>
                  <a:prstClr val="black"/>
                </a:solidFill>
                <a:latin typeface="Arial"/>
                <a:cs typeface="Arial"/>
              </a:rPr>
              <a:t>cá nhân </a:t>
            </a:r>
            <a:r>
              <a:rPr sz="2400" spc="-5" dirty="0">
                <a:solidFill>
                  <a:prstClr val="black"/>
                </a:solidFill>
                <a:latin typeface="Arial"/>
                <a:cs typeface="Arial"/>
              </a:rPr>
              <a:t>chịu </a:t>
            </a:r>
            <a:r>
              <a:rPr sz="2400" dirty="0">
                <a:solidFill>
                  <a:prstClr val="black"/>
                </a:solidFill>
                <a:latin typeface="Arial"/>
                <a:cs typeface="Arial"/>
              </a:rPr>
              <a:t>tác động </a:t>
            </a:r>
            <a:r>
              <a:rPr sz="2400" spc="-5" dirty="0">
                <a:solidFill>
                  <a:prstClr val="black"/>
                </a:solidFill>
                <a:latin typeface="Arial"/>
                <a:cs typeface="Arial"/>
              </a:rPr>
              <a:t>trực tiếp bởi </a:t>
            </a:r>
            <a:r>
              <a:rPr sz="2400" dirty="0">
                <a:solidFill>
                  <a:prstClr val="black"/>
                </a:solidFill>
                <a:latin typeface="Arial"/>
                <a:cs typeface="Arial"/>
              </a:rPr>
              <a:t>tác  động </a:t>
            </a:r>
            <a:r>
              <a:rPr sz="2400" spc="-5" dirty="0">
                <a:solidFill>
                  <a:prstClr val="black"/>
                </a:solidFill>
                <a:latin typeface="Arial"/>
                <a:cs typeface="Arial"/>
              </a:rPr>
              <a:t>môi trường </a:t>
            </a:r>
            <a:r>
              <a:rPr sz="2400" dirty="0">
                <a:solidFill>
                  <a:prstClr val="black"/>
                </a:solidFill>
                <a:latin typeface="Arial"/>
                <a:cs typeface="Arial"/>
              </a:rPr>
              <a:t>do các hoạt động của dự án gây </a:t>
            </a:r>
            <a:r>
              <a:rPr sz="2400" spc="-5" dirty="0">
                <a:solidFill>
                  <a:prstClr val="black"/>
                </a:solidFill>
                <a:latin typeface="Arial"/>
                <a:cs typeface="Arial"/>
              </a:rPr>
              <a:t>ra, </a:t>
            </a:r>
            <a:r>
              <a:rPr sz="2400" dirty="0">
                <a:solidFill>
                  <a:prstClr val="black"/>
                </a:solidFill>
                <a:latin typeface="Arial"/>
                <a:cs typeface="Arial"/>
              </a:rPr>
              <a:t>bao  </a:t>
            </a:r>
            <a:r>
              <a:rPr sz="2400" spc="-5" dirty="0">
                <a:solidFill>
                  <a:prstClr val="black"/>
                </a:solidFill>
                <a:latin typeface="Arial"/>
                <a:cs typeface="Arial"/>
              </a:rPr>
              <a:t>gồm: </a:t>
            </a:r>
            <a:r>
              <a:rPr sz="2400" dirty="0">
                <a:solidFill>
                  <a:prstClr val="black"/>
                </a:solidFill>
                <a:latin typeface="Arial"/>
                <a:cs typeface="Arial"/>
              </a:rPr>
              <a:t>cộng đồng, cá nhân </a:t>
            </a:r>
            <a:r>
              <a:rPr sz="2400" spc="-5" dirty="0">
                <a:solidFill>
                  <a:prstClr val="black"/>
                </a:solidFill>
                <a:latin typeface="Arial"/>
                <a:cs typeface="Arial"/>
              </a:rPr>
              <a:t>sinh </a:t>
            </a:r>
            <a:r>
              <a:rPr sz="2400" dirty="0">
                <a:solidFill>
                  <a:prstClr val="black"/>
                </a:solidFill>
                <a:latin typeface="Arial"/>
                <a:cs typeface="Arial"/>
              </a:rPr>
              <a:t>sống, sản xuất tại khu </a:t>
            </a:r>
            <a:r>
              <a:rPr sz="2400" spc="-5" dirty="0">
                <a:solidFill>
                  <a:prstClr val="black"/>
                </a:solidFill>
                <a:latin typeface="Arial"/>
                <a:cs typeface="Arial"/>
              </a:rPr>
              <a:t>vực  </a:t>
            </a:r>
            <a:r>
              <a:rPr sz="2400" dirty="0">
                <a:solidFill>
                  <a:prstClr val="black"/>
                </a:solidFill>
                <a:latin typeface="Arial"/>
                <a:cs typeface="Arial"/>
              </a:rPr>
              <a:t>đất, </a:t>
            </a:r>
            <a:r>
              <a:rPr sz="2400" spc="-5" dirty="0">
                <a:solidFill>
                  <a:prstClr val="black"/>
                </a:solidFill>
                <a:latin typeface="Arial"/>
                <a:cs typeface="Arial"/>
              </a:rPr>
              <a:t>mặt nước, </a:t>
            </a:r>
            <a:r>
              <a:rPr sz="2400" dirty="0">
                <a:solidFill>
                  <a:prstClr val="black"/>
                </a:solidFill>
                <a:latin typeface="Arial"/>
                <a:cs typeface="Arial"/>
              </a:rPr>
              <a:t>đất có </a:t>
            </a:r>
            <a:r>
              <a:rPr sz="2400" spc="-5" dirty="0">
                <a:solidFill>
                  <a:prstClr val="black"/>
                </a:solidFill>
                <a:latin typeface="Arial"/>
                <a:cs typeface="Arial"/>
              </a:rPr>
              <a:t>mặt nước, </a:t>
            </a:r>
            <a:r>
              <a:rPr sz="2400" dirty="0">
                <a:solidFill>
                  <a:prstClr val="black"/>
                </a:solidFill>
                <a:latin typeface="Arial"/>
                <a:cs typeface="Arial"/>
              </a:rPr>
              <a:t>khu </a:t>
            </a:r>
            <a:r>
              <a:rPr sz="2400" spc="-5" dirty="0">
                <a:solidFill>
                  <a:prstClr val="black"/>
                </a:solidFill>
                <a:latin typeface="Arial"/>
                <a:cs typeface="Arial"/>
              </a:rPr>
              <a:t>vực biển </a:t>
            </a:r>
            <a:r>
              <a:rPr sz="2400" dirty="0">
                <a:solidFill>
                  <a:prstClr val="black"/>
                </a:solidFill>
                <a:latin typeface="Arial"/>
                <a:cs typeface="Arial"/>
              </a:rPr>
              <a:t>bị </a:t>
            </a:r>
            <a:r>
              <a:rPr sz="2400" spc="-5" dirty="0">
                <a:solidFill>
                  <a:prstClr val="black"/>
                </a:solidFill>
                <a:latin typeface="Arial"/>
                <a:cs typeface="Arial"/>
              </a:rPr>
              <a:t>chiếm  </a:t>
            </a:r>
            <a:r>
              <a:rPr sz="2400" dirty="0">
                <a:solidFill>
                  <a:prstClr val="black"/>
                </a:solidFill>
                <a:latin typeface="Arial"/>
                <a:cs typeface="Arial"/>
              </a:rPr>
              <a:t>dụng; cộng đồng, cá nhân nằm </a:t>
            </a:r>
            <a:r>
              <a:rPr sz="2400" spc="-5" dirty="0">
                <a:solidFill>
                  <a:prstClr val="black"/>
                </a:solidFill>
                <a:latin typeface="Arial"/>
                <a:cs typeface="Arial"/>
              </a:rPr>
              <a:t>trong </a:t>
            </a:r>
            <a:r>
              <a:rPr sz="2400" dirty="0">
                <a:solidFill>
                  <a:prstClr val="black"/>
                </a:solidFill>
                <a:latin typeface="Arial"/>
                <a:cs typeface="Arial"/>
              </a:rPr>
              <a:t>phạm vi tác động  </a:t>
            </a:r>
            <a:r>
              <a:rPr sz="2400" spc="-5" dirty="0">
                <a:solidFill>
                  <a:prstClr val="black"/>
                </a:solidFill>
                <a:latin typeface="Arial"/>
                <a:cs typeface="Arial"/>
              </a:rPr>
              <a:t>trực tiếp </a:t>
            </a:r>
            <a:r>
              <a:rPr sz="2400" dirty="0">
                <a:solidFill>
                  <a:prstClr val="black"/>
                </a:solidFill>
                <a:latin typeface="Arial"/>
                <a:cs typeface="Arial"/>
              </a:rPr>
              <a:t>của </a:t>
            </a:r>
            <a:r>
              <a:rPr sz="2400" spc="-5" dirty="0">
                <a:solidFill>
                  <a:prstClr val="black"/>
                </a:solidFill>
                <a:latin typeface="Arial"/>
                <a:cs typeface="Arial"/>
              </a:rPr>
              <a:t>nước </a:t>
            </a:r>
            <a:r>
              <a:rPr sz="2400" dirty="0">
                <a:solidFill>
                  <a:prstClr val="black"/>
                </a:solidFill>
                <a:latin typeface="Arial"/>
                <a:cs typeface="Arial"/>
              </a:rPr>
              <a:t>thải, khí thải, </a:t>
            </a:r>
            <a:r>
              <a:rPr sz="2400" spc="-5" dirty="0">
                <a:solidFill>
                  <a:prstClr val="black"/>
                </a:solidFill>
                <a:latin typeface="Arial"/>
                <a:cs typeface="Arial"/>
              </a:rPr>
              <a:t>bụi, tiếng </a:t>
            </a:r>
            <a:r>
              <a:rPr sz="2400" dirty="0">
                <a:solidFill>
                  <a:prstClr val="black"/>
                </a:solidFill>
                <a:latin typeface="Arial"/>
                <a:cs typeface="Arial"/>
              </a:rPr>
              <a:t>ồn, chất thải  </a:t>
            </a:r>
            <a:r>
              <a:rPr sz="2400" spc="-5" dirty="0">
                <a:solidFill>
                  <a:prstClr val="black"/>
                </a:solidFill>
                <a:latin typeface="Arial"/>
                <a:cs typeface="Arial"/>
              </a:rPr>
              <a:t>rắn, CTNH </a:t>
            </a:r>
            <a:r>
              <a:rPr sz="2400" dirty="0">
                <a:solidFill>
                  <a:prstClr val="black"/>
                </a:solidFill>
                <a:latin typeface="Arial"/>
                <a:cs typeface="Arial"/>
              </a:rPr>
              <a:t>do dự án gây </a:t>
            </a:r>
            <a:r>
              <a:rPr sz="2400" spc="-5" dirty="0">
                <a:solidFill>
                  <a:prstClr val="black"/>
                </a:solidFill>
                <a:latin typeface="Arial"/>
                <a:cs typeface="Arial"/>
              </a:rPr>
              <a:t>ra; </a:t>
            </a:r>
            <a:r>
              <a:rPr sz="2400" dirty="0">
                <a:solidFill>
                  <a:prstClr val="black"/>
                </a:solidFill>
                <a:latin typeface="Arial"/>
                <a:cs typeface="Arial"/>
              </a:rPr>
              <a:t>cộng đồng dân </a:t>
            </a:r>
            <a:r>
              <a:rPr sz="2400" spc="-5" dirty="0">
                <a:solidFill>
                  <a:prstClr val="black"/>
                </a:solidFill>
                <a:latin typeface="Arial"/>
                <a:cs typeface="Arial"/>
              </a:rPr>
              <a:t>cư, </a:t>
            </a:r>
            <a:r>
              <a:rPr sz="2400" dirty="0">
                <a:solidFill>
                  <a:prstClr val="black"/>
                </a:solidFill>
                <a:latin typeface="Arial"/>
                <a:cs typeface="Arial"/>
              </a:rPr>
              <a:t>cá nhân bị  ảnh </a:t>
            </a:r>
            <a:r>
              <a:rPr sz="2400" spc="-5" dirty="0">
                <a:solidFill>
                  <a:prstClr val="black"/>
                </a:solidFill>
                <a:latin typeface="Arial"/>
                <a:cs typeface="Arial"/>
              </a:rPr>
              <a:t>hưởng </a:t>
            </a:r>
            <a:r>
              <a:rPr sz="2400" dirty="0">
                <a:solidFill>
                  <a:prstClr val="black"/>
                </a:solidFill>
                <a:latin typeface="Arial"/>
                <a:cs typeface="Arial"/>
              </a:rPr>
              <a:t>do các </a:t>
            </a:r>
            <a:r>
              <a:rPr sz="2400" spc="-5" dirty="0">
                <a:solidFill>
                  <a:prstClr val="black"/>
                </a:solidFill>
                <a:latin typeface="Arial"/>
                <a:cs typeface="Arial"/>
              </a:rPr>
              <a:t>hiện tượng </a:t>
            </a:r>
            <a:r>
              <a:rPr sz="2400" dirty="0">
                <a:solidFill>
                  <a:prstClr val="black"/>
                </a:solidFill>
                <a:latin typeface="Arial"/>
                <a:cs typeface="Arial"/>
              </a:rPr>
              <a:t>sụt lún, sạt </a:t>
            </a:r>
            <a:r>
              <a:rPr sz="2400" spc="-5" dirty="0">
                <a:solidFill>
                  <a:prstClr val="black"/>
                </a:solidFill>
                <a:latin typeface="Arial"/>
                <a:cs typeface="Arial"/>
              </a:rPr>
              <a:t>lở, </a:t>
            </a:r>
            <a:r>
              <a:rPr sz="2400" dirty="0">
                <a:solidFill>
                  <a:prstClr val="black"/>
                </a:solidFill>
                <a:latin typeface="Arial"/>
                <a:cs typeface="Arial"/>
              </a:rPr>
              <a:t>bồi lắng bờ  sông, bờ </a:t>
            </a:r>
            <a:r>
              <a:rPr sz="2400" spc="-5" dirty="0">
                <a:solidFill>
                  <a:prstClr val="black"/>
                </a:solidFill>
                <a:latin typeface="Arial"/>
                <a:cs typeface="Arial"/>
              </a:rPr>
              <a:t>biển </a:t>
            </a:r>
            <a:r>
              <a:rPr sz="2400" dirty="0">
                <a:solidFill>
                  <a:prstClr val="black"/>
                </a:solidFill>
                <a:latin typeface="Arial"/>
                <a:cs typeface="Arial"/>
              </a:rPr>
              <a:t>gây </a:t>
            </a:r>
            <a:r>
              <a:rPr sz="2400" spc="-5" dirty="0">
                <a:solidFill>
                  <a:prstClr val="black"/>
                </a:solidFill>
                <a:latin typeface="Arial"/>
                <a:cs typeface="Arial"/>
              </a:rPr>
              <a:t>ra bởi </a:t>
            </a:r>
            <a:r>
              <a:rPr sz="2400" dirty="0">
                <a:solidFill>
                  <a:prstClr val="black"/>
                </a:solidFill>
                <a:latin typeface="Arial"/>
                <a:cs typeface="Arial"/>
              </a:rPr>
              <a:t>dự án; cộng đồng dân </a:t>
            </a:r>
            <a:r>
              <a:rPr sz="2400" spc="-5" dirty="0">
                <a:solidFill>
                  <a:prstClr val="black"/>
                </a:solidFill>
                <a:latin typeface="Arial"/>
                <a:cs typeface="Arial"/>
              </a:rPr>
              <a:t>cư, </a:t>
            </a:r>
            <a:r>
              <a:rPr sz="2400" dirty="0">
                <a:solidFill>
                  <a:prstClr val="black"/>
                </a:solidFill>
                <a:latin typeface="Arial"/>
                <a:cs typeface="Arial"/>
              </a:rPr>
              <a:t>cá  nhân bị tác động khác, </a:t>
            </a:r>
            <a:r>
              <a:rPr sz="2400" spc="-5" dirty="0">
                <a:solidFill>
                  <a:prstClr val="black"/>
                </a:solidFill>
                <a:latin typeface="Arial"/>
                <a:cs typeface="Arial"/>
              </a:rPr>
              <a:t>được </a:t>
            </a:r>
            <a:r>
              <a:rPr sz="2400" dirty="0">
                <a:solidFill>
                  <a:prstClr val="black"/>
                </a:solidFill>
                <a:latin typeface="Arial"/>
                <a:cs typeface="Arial"/>
              </a:rPr>
              <a:t>xác </a:t>
            </a:r>
            <a:r>
              <a:rPr sz="2400" spc="-5" dirty="0">
                <a:solidFill>
                  <a:prstClr val="black"/>
                </a:solidFill>
                <a:latin typeface="Arial"/>
                <a:cs typeface="Arial"/>
              </a:rPr>
              <a:t>định </a:t>
            </a:r>
            <a:r>
              <a:rPr sz="2400" dirty="0">
                <a:solidFill>
                  <a:prstClr val="black"/>
                </a:solidFill>
                <a:latin typeface="Arial"/>
                <a:cs typeface="Arial"/>
              </a:rPr>
              <a:t>thông qua quá trình  đánh </a:t>
            </a:r>
            <a:r>
              <a:rPr sz="2400" spc="-5" dirty="0">
                <a:solidFill>
                  <a:prstClr val="black"/>
                </a:solidFill>
                <a:latin typeface="Arial"/>
                <a:cs typeface="Arial"/>
              </a:rPr>
              <a:t>giá </a:t>
            </a:r>
            <a:r>
              <a:rPr sz="2400" dirty="0">
                <a:solidFill>
                  <a:prstClr val="black"/>
                </a:solidFill>
                <a:latin typeface="Arial"/>
                <a:cs typeface="Arial"/>
              </a:rPr>
              <a:t>tác động </a:t>
            </a:r>
            <a:r>
              <a:rPr sz="2400" spc="-5" dirty="0">
                <a:solidFill>
                  <a:prstClr val="black"/>
                </a:solidFill>
                <a:latin typeface="Arial"/>
                <a:cs typeface="Arial"/>
              </a:rPr>
              <a:t>môi</a:t>
            </a:r>
            <a:r>
              <a:rPr sz="2400" spc="5" dirty="0">
                <a:solidFill>
                  <a:prstClr val="black"/>
                </a:solidFill>
                <a:latin typeface="Arial"/>
                <a:cs typeface="Arial"/>
              </a:rPr>
              <a:t> </a:t>
            </a:r>
            <a:r>
              <a:rPr sz="2400" spc="-5" dirty="0">
                <a:solidFill>
                  <a:prstClr val="black"/>
                </a:solidFill>
                <a:latin typeface="Arial"/>
                <a:cs typeface="Arial"/>
              </a:rPr>
              <a:t>trường.</a:t>
            </a:r>
            <a:endParaRPr sz="2400" dirty="0">
              <a:solidFill>
                <a:prstClr val="black"/>
              </a:solidFill>
              <a:latin typeface="Arial"/>
              <a:cs typeface="Arial"/>
            </a:endParaRPr>
          </a:p>
        </p:txBody>
      </p:sp>
      <p:sp>
        <p:nvSpPr>
          <p:cNvPr id="5" name="object 2">
            <a:extLst>
              <a:ext uri="{FF2B5EF4-FFF2-40B4-BE49-F238E27FC236}">
                <a16:creationId xmlns:a16="http://schemas.microsoft.com/office/drawing/2014/main" id="{FE0517FC-372D-6737-733B-7C0982462B20}"/>
              </a:ext>
            </a:extLst>
          </p:cNvPr>
          <p:cNvSpPr txBox="1">
            <a:spLocks/>
          </p:cNvSpPr>
          <p:nvPr/>
        </p:nvSpPr>
        <p:spPr>
          <a:xfrm>
            <a:off x="533400" y="1071778"/>
            <a:ext cx="3182620" cy="382156"/>
          </a:xfrm>
          <a:prstGeom prst="rect">
            <a:avLst/>
          </a:prstGeom>
        </p:spPr>
        <p:txBody>
          <a:bodyPr vert="horz" wrap="square" lIns="0" tIns="12700" rIns="0" bIns="0" rtlCol="0">
            <a:spAutoFit/>
          </a:bodyPr>
          <a:lstStyle>
            <a:lvl1pPr>
              <a:defRPr sz="2800" b="1" i="0">
                <a:solidFill>
                  <a:schemeClr val="tx1"/>
                </a:solidFill>
                <a:latin typeface="Arial"/>
                <a:ea typeface="+mj-ea"/>
                <a:cs typeface="Arial"/>
              </a:defRPr>
            </a:lvl1pPr>
          </a:lstStyle>
          <a:p>
            <a:pPr marL="12700" defTabSz="914400">
              <a:spcBef>
                <a:spcPts val="100"/>
              </a:spcBef>
            </a:pPr>
            <a:r>
              <a:rPr lang="vi-VN" sz="2400" i="1" kern="0" spc="-5" dirty="0"/>
              <a:t>5.4. Tham</a:t>
            </a:r>
            <a:r>
              <a:rPr lang="vi-VN" sz="2400" i="1" kern="0" spc="-80" dirty="0"/>
              <a:t> </a:t>
            </a:r>
            <a:r>
              <a:rPr lang="vi-VN" sz="2400" i="1" kern="0" spc="-5" dirty="0"/>
              <a:t>vấn (tiếp):</a:t>
            </a:r>
            <a:endParaRPr lang="vi-VN" sz="2400" i="1" kern="0" dirty="0"/>
          </a:p>
        </p:txBody>
      </p:sp>
      <p:sp>
        <p:nvSpPr>
          <p:cNvPr id="6" name="object 2">
            <a:extLst>
              <a:ext uri="{FF2B5EF4-FFF2-40B4-BE49-F238E27FC236}">
                <a16:creationId xmlns:a16="http://schemas.microsoft.com/office/drawing/2014/main" id="{1892D70C-DDBA-C4DD-D673-1043D0D1B1E4}"/>
              </a:ext>
            </a:extLst>
          </p:cNvPr>
          <p:cNvSpPr txBox="1">
            <a:spLocks/>
          </p:cNvSpPr>
          <p:nvPr/>
        </p:nvSpPr>
        <p:spPr>
          <a:xfrm>
            <a:off x="533400" y="533400"/>
            <a:ext cx="7490459" cy="382156"/>
          </a:xfrm>
          <a:prstGeom prst="rect">
            <a:avLst/>
          </a:prstGeom>
        </p:spPr>
        <p:txBody>
          <a:bodyPr vert="horz" wrap="square" lIns="0" tIns="12700" rIns="0" bIns="0" rtlCol="0">
            <a:spAutoFit/>
          </a:bodyPr>
          <a:lstStyle>
            <a:lvl1pPr>
              <a:defRPr>
                <a:latin typeface="+mj-lt"/>
                <a:ea typeface="+mj-ea"/>
                <a:cs typeface="+mj-cs"/>
              </a:defRPr>
            </a:lvl1pPr>
          </a:lstStyle>
          <a:p>
            <a:pPr marL="12700" defTabSz="914400">
              <a:spcBef>
                <a:spcPts val="100"/>
              </a:spcBef>
            </a:pPr>
            <a:r>
              <a:rPr lang="vi-VN" sz="2400" b="1" kern="0" spc="-5" dirty="0">
                <a:solidFill>
                  <a:sysClr val="windowText" lastClr="000000"/>
                </a:solidFill>
                <a:latin typeface="+mn-lt"/>
              </a:rPr>
              <a:t>5. Đánh giá tác </a:t>
            </a:r>
            <a:r>
              <a:rPr lang="vi-VN" sz="2400" b="1" kern="0" dirty="0">
                <a:solidFill>
                  <a:sysClr val="windowText" lastClr="000000"/>
                </a:solidFill>
                <a:latin typeface="+mn-lt"/>
              </a:rPr>
              <a:t>động </a:t>
            </a:r>
            <a:r>
              <a:rPr lang="vi-VN" sz="2400" b="1" kern="0" spc="-5" dirty="0">
                <a:solidFill>
                  <a:sysClr val="windowText" lastClr="000000"/>
                </a:solidFill>
                <a:latin typeface="+mn-lt"/>
              </a:rPr>
              <a:t>môi</a:t>
            </a:r>
            <a:r>
              <a:rPr lang="vi-VN" sz="2400" b="1" kern="0" spc="-50" dirty="0">
                <a:solidFill>
                  <a:sysClr val="windowText" lastClr="000000"/>
                </a:solidFill>
                <a:latin typeface="+mn-lt"/>
              </a:rPr>
              <a:t> </a:t>
            </a:r>
            <a:r>
              <a:rPr lang="vi-VN" sz="2400" b="1" kern="0" dirty="0">
                <a:solidFill>
                  <a:sysClr val="windowText" lastClr="000000"/>
                </a:solidFill>
                <a:latin typeface="+mn-lt"/>
              </a:rPr>
              <a:t>trường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2891768-E917-935D-597B-F304DDA98F7A}"/>
              </a:ext>
            </a:extLst>
          </p:cNvPr>
          <p:cNvSpPr txBox="1"/>
          <p:nvPr/>
        </p:nvSpPr>
        <p:spPr>
          <a:xfrm>
            <a:off x="1388802" y="1154668"/>
            <a:ext cx="6781800" cy="523220"/>
          </a:xfrm>
          <a:prstGeom prst="rect">
            <a:avLst/>
          </a:prstGeom>
          <a:noFill/>
        </p:spPr>
        <p:txBody>
          <a:bodyPr wrap="square" rtlCol="0">
            <a:spAutoFit/>
          </a:bodyPr>
          <a:lstStyle/>
          <a:p>
            <a:pPr algn="ctr"/>
            <a:r>
              <a:rPr lang="vi-VN" sz="2800" b="1" dirty="0"/>
              <a:t>NỘI DUNG TRÌNH BÀY</a:t>
            </a:r>
          </a:p>
        </p:txBody>
      </p:sp>
      <p:sp>
        <p:nvSpPr>
          <p:cNvPr id="6" name="TextBox 5">
            <a:extLst>
              <a:ext uri="{FF2B5EF4-FFF2-40B4-BE49-F238E27FC236}">
                <a16:creationId xmlns:a16="http://schemas.microsoft.com/office/drawing/2014/main" id="{B141237C-A69C-9240-4FA8-66988B1D16B4}"/>
              </a:ext>
            </a:extLst>
          </p:cNvPr>
          <p:cNvSpPr txBox="1"/>
          <p:nvPr/>
        </p:nvSpPr>
        <p:spPr>
          <a:xfrm>
            <a:off x="927708" y="2001232"/>
            <a:ext cx="8383190" cy="2266711"/>
          </a:xfrm>
          <a:prstGeom prst="rect">
            <a:avLst/>
          </a:prstGeom>
          <a:noFill/>
        </p:spPr>
        <p:txBody>
          <a:bodyPr wrap="square" rtlCol="0">
            <a:spAutoFit/>
          </a:bodyPr>
          <a:lstStyle/>
          <a:p>
            <a:pPr marL="342900" indent="-342900">
              <a:lnSpc>
                <a:spcPct val="250000"/>
              </a:lnSpc>
              <a:buAutoNum type="arabicPeriod"/>
            </a:pPr>
            <a:r>
              <a:rPr lang="vi-VN" sz="2000" b="1" dirty="0"/>
              <a:t>CÁC QUY ĐỊNH VỀ ĐÁNH GIÁ TÁC ĐỘNG MÔI TRƯỜNG (ĐTM)</a:t>
            </a:r>
          </a:p>
          <a:p>
            <a:pPr marL="342900" indent="-342900">
              <a:lnSpc>
                <a:spcPct val="250000"/>
              </a:lnSpc>
              <a:buAutoNum type="arabicPeriod"/>
            </a:pPr>
            <a:r>
              <a:rPr lang="vi-VN" sz="2000" b="1" dirty="0"/>
              <a:t>CÁC QUY ĐỊNH VỀ GIẤY PHÉP MÔI TRƯỜNG (GPMT)</a:t>
            </a:r>
          </a:p>
          <a:p>
            <a:pPr marL="342900" indent="-342900">
              <a:lnSpc>
                <a:spcPct val="250000"/>
              </a:lnSpc>
              <a:buAutoNum type="arabicPeriod"/>
            </a:pPr>
            <a:r>
              <a:rPr lang="vi-VN" sz="2000" b="1" dirty="0"/>
              <a:t>CÁC QUY ĐỊNH VỀ ĐĂNG KÝ MÔI TRƯỜNG (ĐKMT)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10566" y="570884"/>
            <a:ext cx="5003800" cy="382156"/>
          </a:xfrm>
          <a:prstGeom prst="rect">
            <a:avLst/>
          </a:prstGeom>
        </p:spPr>
        <p:txBody>
          <a:bodyPr vert="horz" wrap="square" lIns="0" tIns="12700" rIns="0" bIns="0" rtlCol="0">
            <a:spAutoFit/>
          </a:bodyPr>
          <a:lstStyle/>
          <a:p>
            <a:pPr marL="12700">
              <a:spcBef>
                <a:spcPts val="100"/>
              </a:spcBef>
            </a:pPr>
            <a:r>
              <a:rPr sz="2400" spc="-5" dirty="0"/>
              <a:t>Đối tượng tham vấn</a:t>
            </a:r>
            <a:r>
              <a:rPr sz="2400" spc="-70" dirty="0"/>
              <a:t> </a:t>
            </a:r>
            <a:r>
              <a:rPr sz="2400" spc="-5" dirty="0"/>
              <a:t>(</a:t>
            </a:r>
            <a:r>
              <a:rPr sz="2400" spc="-5" dirty="0" err="1"/>
              <a:t>tiếp</a:t>
            </a:r>
            <a:r>
              <a:rPr sz="2400" spc="-5" dirty="0"/>
              <a:t>)</a:t>
            </a:r>
            <a:r>
              <a:rPr lang="vi-VN" sz="2400" spc="-5" dirty="0"/>
              <a:t>:</a:t>
            </a:r>
            <a:endParaRPr sz="2400" dirty="0"/>
          </a:p>
        </p:txBody>
      </p:sp>
      <p:sp>
        <p:nvSpPr>
          <p:cNvPr id="3" name="object 3"/>
          <p:cNvSpPr txBox="1"/>
          <p:nvPr/>
        </p:nvSpPr>
        <p:spPr>
          <a:xfrm>
            <a:off x="710566" y="1072389"/>
            <a:ext cx="8733048" cy="4074833"/>
          </a:xfrm>
          <a:prstGeom prst="rect">
            <a:avLst/>
          </a:prstGeom>
        </p:spPr>
        <p:txBody>
          <a:bodyPr vert="horz" wrap="square" lIns="0" tIns="12065" rIns="0" bIns="0" rtlCol="0">
            <a:spAutoFit/>
          </a:bodyPr>
          <a:lstStyle/>
          <a:p>
            <a:pPr marL="12700" marR="5080" algn="just" defTabSz="914400">
              <a:spcBef>
                <a:spcPts val="95"/>
              </a:spcBef>
            </a:pPr>
            <a:r>
              <a:rPr sz="2400" dirty="0">
                <a:solidFill>
                  <a:prstClr val="black"/>
                </a:solidFill>
                <a:latin typeface="Arial"/>
                <a:cs typeface="Arial"/>
              </a:rPr>
              <a:t>Cơ quan, </a:t>
            </a:r>
            <a:r>
              <a:rPr sz="2400" spc="-5" dirty="0">
                <a:solidFill>
                  <a:prstClr val="black"/>
                </a:solidFill>
                <a:latin typeface="Arial"/>
                <a:cs typeface="Arial"/>
              </a:rPr>
              <a:t>tổ </a:t>
            </a:r>
            <a:r>
              <a:rPr sz="2400" dirty="0">
                <a:solidFill>
                  <a:prstClr val="black"/>
                </a:solidFill>
                <a:latin typeface="Arial"/>
                <a:cs typeface="Arial"/>
              </a:rPr>
              <a:t>chức có liên quan trực tiếp đến dự án đầu tư,  bao gồm: </a:t>
            </a:r>
            <a:r>
              <a:rPr sz="2400" spc="-5" dirty="0">
                <a:solidFill>
                  <a:prstClr val="black"/>
                </a:solidFill>
                <a:latin typeface="Arial"/>
                <a:cs typeface="Arial"/>
              </a:rPr>
              <a:t>UBND </a:t>
            </a:r>
            <a:r>
              <a:rPr sz="2400" dirty="0">
                <a:solidFill>
                  <a:prstClr val="black"/>
                </a:solidFill>
                <a:latin typeface="Arial"/>
                <a:cs typeface="Arial"/>
              </a:rPr>
              <a:t>cấp xã, Ủy ban </a:t>
            </a:r>
            <a:r>
              <a:rPr sz="2400" spc="-5" dirty="0">
                <a:solidFill>
                  <a:prstClr val="black"/>
                </a:solidFill>
                <a:latin typeface="Arial"/>
                <a:cs typeface="Arial"/>
              </a:rPr>
              <a:t>MTTQ </a:t>
            </a:r>
            <a:r>
              <a:rPr sz="2400" dirty="0">
                <a:solidFill>
                  <a:prstClr val="black"/>
                </a:solidFill>
                <a:latin typeface="Arial"/>
                <a:cs typeface="Arial"/>
              </a:rPr>
              <a:t>cấp xã nơi thực hiện  dự án; </a:t>
            </a:r>
            <a:r>
              <a:rPr sz="2400" spc="-5" dirty="0">
                <a:solidFill>
                  <a:prstClr val="black"/>
                </a:solidFill>
                <a:latin typeface="Arial"/>
                <a:cs typeface="Arial"/>
              </a:rPr>
              <a:t>Ban </a:t>
            </a:r>
            <a:r>
              <a:rPr sz="2400" dirty="0">
                <a:solidFill>
                  <a:prstClr val="black"/>
                </a:solidFill>
                <a:latin typeface="Arial"/>
                <a:cs typeface="Arial"/>
              </a:rPr>
              <a:t>quản lý, chủ đầu </a:t>
            </a:r>
            <a:r>
              <a:rPr sz="2400" spc="-5" dirty="0">
                <a:solidFill>
                  <a:prstClr val="black"/>
                </a:solidFill>
                <a:latin typeface="Arial"/>
                <a:cs typeface="Arial"/>
              </a:rPr>
              <a:t>tư </a:t>
            </a:r>
            <a:r>
              <a:rPr sz="2400" dirty="0">
                <a:solidFill>
                  <a:prstClr val="black"/>
                </a:solidFill>
                <a:latin typeface="Arial"/>
                <a:cs typeface="Arial"/>
              </a:rPr>
              <a:t>xây dựng và kinh doanh hạ  </a:t>
            </a:r>
            <a:r>
              <a:rPr sz="2400" spc="-5" dirty="0">
                <a:solidFill>
                  <a:prstClr val="black"/>
                </a:solidFill>
                <a:latin typeface="Arial"/>
                <a:cs typeface="Arial"/>
              </a:rPr>
              <a:t>tầng </a:t>
            </a:r>
            <a:r>
              <a:rPr sz="2400" dirty="0">
                <a:solidFill>
                  <a:prstClr val="black"/>
                </a:solidFill>
                <a:latin typeface="Arial"/>
                <a:cs typeface="Arial"/>
              </a:rPr>
              <a:t>khu sản </a:t>
            </a:r>
            <a:r>
              <a:rPr sz="2400" spc="-5" dirty="0">
                <a:solidFill>
                  <a:prstClr val="black"/>
                </a:solidFill>
                <a:latin typeface="Arial"/>
                <a:cs typeface="Arial"/>
              </a:rPr>
              <a:t>xuất, </a:t>
            </a:r>
            <a:r>
              <a:rPr sz="2400" dirty="0">
                <a:solidFill>
                  <a:prstClr val="black"/>
                </a:solidFill>
                <a:latin typeface="Arial"/>
                <a:cs typeface="Arial"/>
              </a:rPr>
              <a:t>kinh doanh, dịch vụ </a:t>
            </a:r>
            <a:r>
              <a:rPr sz="2400" spc="-5" dirty="0">
                <a:solidFill>
                  <a:prstClr val="black"/>
                </a:solidFill>
                <a:latin typeface="Arial"/>
                <a:cs typeface="Arial"/>
              </a:rPr>
              <a:t>tập trung, </a:t>
            </a:r>
            <a:r>
              <a:rPr sz="2400" dirty="0">
                <a:solidFill>
                  <a:prstClr val="black"/>
                </a:solidFill>
                <a:latin typeface="Arial"/>
                <a:cs typeface="Arial"/>
              </a:rPr>
              <a:t>cụm công  nghiệp nơi dự án nằm </a:t>
            </a:r>
            <a:r>
              <a:rPr sz="2400" spc="-5" dirty="0">
                <a:solidFill>
                  <a:prstClr val="black"/>
                </a:solidFill>
                <a:latin typeface="Arial"/>
                <a:cs typeface="Arial"/>
              </a:rPr>
              <a:t>trong </a:t>
            </a:r>
            <a:r>
              <a:rPr sz="2400" dirty="0">
                <a:solidFill>
                  <a:prstClr val="black"/>
                </a:solidFill>
                <a:latin typeface="Arial"/>
                <a:cs typeface="Arial"/>
              </a:rPr>
              <a:t>ranh giới quản </a:t>
            </a:r>
            <a:r>
              <a:rPr sz="2400" spc="-5" dirty="0">
                <a:solidFill>
                  <a:prstClr val="black"/>
                </a:solidFill>
                <a:latin typeface="Arial"/>
                <a:cs typeface="Arial"/>
              </a:rPr>
              <a:t>lý; </a:t>
            </a:r>
            <a:r>
              <a:rPr sz="2400" dirty="0">
                <a:solidFill>
                  <a:prstClr val="black"/>
                </a:solidFill>
                <a:latin typeface="Arial"/>
                <a:cs typeface="Arial"/>
              </a:rPr>
              <a:t>cơ quan nhà  nước quản lý công </a:t>
            </a:r>
            <a:r>
              <a:rPr sz="2400" spc="-5" dirty="0">
                <a:solidFill>
                  <a:prstClr val="black"/>
                </a:solidFill>
                <a:latin typeface="Arial"/>
                <a:cs typeface="Arial"/>
              </a:rPr>
              <a:t>trình thủy lợi </a:t>
            </a:r>
            <a:r>
              <a:rPr sz="2400" dirty="0">
                <a:solidFill>
                  <a:prstClr val="black"/>
                </a:solidFill>
                <a:latin typeface="Arial"/>
                <a:cs typeface="Arial"/>
              </a:rPr>
              <a:t>đối với dự án có xả nước  </a:t>
            </a:r>
            <a:r>
              <a:rPr sz="2400" spc="-5" dirty="0">
                <a:solidFill>
                  <a:prstClr val="black"/>
                </a:solidFill>
                <a:latin typeface="Arial"/>
                <a:cs typeface="Arial"/>
              </a:rPr>
              <a:t>thải </a:t>
            </a:r>
            <a:r>
              <a:rPr sz="2400" dirty="0">
                <a:solidFill>
                  <a:prstClr val="black"/>
                </a:solidFill>
                <a:latin typeface="Arial"/>
                <a:cs typeface="Arial"/>
              </a:rPr>
              <a:t>vào công </a:t>
            </a:r>
            <a:r>
              <a:rPr sz="2400" spc="-5" dirty="0">
                <a:solidFill>
                  <a:prstClr val="black"/>
                </a:solidFill>
                <a:latin typeface="Arial"/>
                <a:cs typeface="Arial"/>
              </a:rPr>
              <a:t>trình thủy lợi </a:t>
            </a:r>
            <a:r>
              <a:rPr sz="2400" dirty="0">
                <a:solidFill>
                  <a:prstClr val="black"/>
                </a:solidFill>
                <a:latin typeface="Arial"/>
                <a:cs typeface="Arial"/>
              </a:rPr>
              <a:t>hoặc có chiếm dụng công </a:t>
            </a:r>
            <a:r>
              <a:rPr sz="2400" spc="-5" dirty="0">
                <a:solidFill>
                  <a:prstClr val="black"/>
                </a:solidFill>
                <a:latin typeface="Arial"/>
                <a:cs typeface="Arial"/>
              </a:rPr>
              <a:t>trình  thủy </a:t>
            </a:r>
            <a:r>
              <a:rPr sz="2400" dirty="0">
                <a:solidFill>
                  <a:prstClr val="black"/>
                </a:solidFill>
                <a:latin typeface="Arial"/>
                <a:cs typeface="Arial"/>
              </a:rPr>
              <a:t>lợi; cơ quan quản lý nhà nước được giao quản lý các  khu vực có yếu </a:t>
            </a:r>
            <a:r>
              <a:rPr sz="2400" spc="-5" dirty="0">
                <a:solidFill>
                  <a:prstClr val="black"/>
                </a:solidFill>
                <a:latin typeface="Arial"/>
                <a:cs typeface="Arial"/>
              </a:rPr>
              <a:t>tố </a:t>
            </a:r>
            <a:r>
              <a:rPr sz="2400" dirty="0">
                <a:solidFill>
                  <a:prstClr val="black"/>
                </a:solidFill>
                <a:latin typeface="Arial"/>
                <a:cs typeface="Arial"/>
              </a:rPr>
              <a:t>nhạy cảm về môi trường (nếu có); </a:t>
            </a:r>
            <a:r>
              <a:rPr sz="2400" spc="-5" dirty="0">
                <a:solidFill>
                  <a:prstClr val="black"/>
                </a:solidFill>
                <a:latin typeface="Arial"/>
                <a:cs typeface="Arial"/>
              </a:rPr>
              <a:t>Bộ  Quốc </a:t>
            </a:r>
            <a:r>
              <a:rPr sz="2400" dirty="0">
                <a:solidFill>
                  <a:prstClr val="black"/>
                </a:solidFill>
                <a:latin typeface="Arial"/>
                <a:cs typeface="Arial"/>
              </a:rPr>
              <a:t>phòng, </a:t>
            </a:r>
            <a:r>
              <a:rPr sz="2400" spc="-5" dirty="0">
                <a:solidFill>
                  <a:prstClr val="black"/>
                </a:solidFill>
                <a:latin typeface="Arial"/>
                <a:cs typeface="Arial"/>
              </a:rPr>
              <a:t>Bộ </a:t>
            </a:r>
            <a:r>
              <a:rPr sz="2400" dirty="0">
                <a:solidFill>
                  <a:prstClr val="black"/>
                </a:solidFill>
                <a:latin typeface="Arial"/>
                <a:cs typeface="Arial"/>
              </a:rPr>
              <a:t>Công an hoặc </a:t>
            </a:r>
            <a:r>
              <a:rPr sz="2400" spc="-5" dirty="0">
                <a:solidFill>
                  <a:prstClr val="black"/>
                </a:solidFill>
                <a:latin typeface="Arial"/>
                <a:cs typeface="Arial"/>
              </a:rPr>
              <a:t>Bộ </a:t>
            </a:r>
            <a:r>
              <a:rPr sz="2400" dirty="0">
                <a:solidFill>
                  <a:prstClr val="black"/>
                </a:solidFill>
                <a:latin typeface="Arial"/>
                <a:cs typeface="Arial"/>
              </a:rPr>
              <a:t>chỉ huy quân sự cấp tỉnh,  Công an cấp tỉnh đối với các dự án có liên quan đến yếu </a:t>
            </a:r>
            <a:r>
              <a:rPr sz="2400" spc="-5" dirty="0">
                <a:solidFill>
                  <a:prstClr val="black"/>
                </a:solidFill>
                <a:latin typeface="Arial"/>
                <a:cs typeface="Arial"/>
              </a:rPr>
              <a:t>tố  </a:t>
            </a:r>
            <a:r>
              <a:rPr sz="2400" dirty="0">
                <a:solidFill>
                  <a:prstClr val="black"/>
                </a:solidFill>
                <a:latin typeface="Arial"/>
                <a:cs typeface="Arial"/>
              </a:rPr>
              <a:t>an ninh - quốc phòng (nếu</a:t>
            </a:r>
            <a:r>
              <a:rPr sz="2400" spc="-45" dirty="0">
                <a:solidFill>
                  <a:prstClr val="black"/>
                </a:solidFill>
                <a:latin typeface="Arial"/>
                <a:cs typeface="Arial"/>
              </a:rPr>
              <a:t> </a:t>
            </a:r>
            <a:r>
              <a:rPr sz="2400" dirty="0">
                <a:solidFill>
                  <a:prstClr val="black"/>
                </a:solidFill>
                <a:latin typeface="Arial"/>
                <a:cs typeface="Arial"/>
              </a:rPr>
              <a:t>có).</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69088" y="915556"/>
            <a:ext cx="8874525" cy="4504566"/>
          </a:xfrm>
          <a:prstGeom prst="rect">
            <a:avLst/>
          </a:prstGeom>
        </p:spPr>
        <p:txBody>
          <a:bodyPr vert="horz" wrap="square" lIns="0" tIns="256540" rIns="0" bIns="0" rtlCol="0">
            <a:spAutoFit/>
          </a:bodyPr>
          <a:lstStyle/>
          <a:p>
            <a:pPr algn="just" defTabSz="914400">
              <a:lnSpc>
                <a:spcPct val="150000"/>
              </a:lnSpc>
              <a:spcBef>
                <a:spcPts val="2020"/>
              </a:spcBef>
            </a:pPr>
            <a:r>
              <a:rPr lang="vi-VN" sz="2400" b="1" i="1" spc="-5" dirty="0">
                <a:solidFill>
                  <a:prstClr val="black"/>
                </a:solidFill>
                <a:latin typeface="Arial"/>
                <a:cs typeface="Arial"/>
              </a:rPr>
              <a:t>5.5. </a:t>
            </a:r>
            <a:r>
              <a:rPr sz="2400" b="1" i="1" spc="-5" dirty="0" err="1">
                <a:solidFill>
                  <a:prstClr val="black"/>
                </a:solidFill>
                <a:latin typeface="Arial"/>
                <a:cs typeface="Arial"/>
              </a:rPr>
              <a:t>Một</a:t>
            </a:r>
            <a:r>
              <a:rPr sz="2400" b="1" i="1" spc="-5" dirty="0">
                <a:solidFill>
                  <a:prstClr val="black"/>
                </a:solidFill>
                <a:latin typeface="Arial"/>
                <a:cs typeface="Arial"/>
              </a:rPr>
              <a:t> số điểm </a:t>
            </a:r>
            <a:r>
              <a:rPr sz="2400" b="1" i="1" dirty="0" err="1">
                <a:solidFill>
                  <a:prstClr val="black"/>
                </a:solidFill>
                <a:latin typeface="Arial"/>
                <a:cs typeface="Arial"/>
              </a:rPr>
              <a:t>mới</a:t>
            </a:r>
            <a:r>
              <a:rPr sz="2400" b="1" i="1" spc="-25" dirty="0">
                <a:solidFill>
                  <a:prstClr val="black"/>
                </a:solidFill>
                <a:latin typeface="Arial"/>
                <a:cs typeface="Arial"/>
              </a:rPr>
              <a:t> </a:t>
            </a:r>
            <a:r>
              <a:rPr lang="vi-VN" sz="2400" b="1" i="1" spc="-10" dirty="0">
                <a:solidFill>
                  <a:prstClr val="black"/>
                </a:solidFill>
                <a:latin typeface="Arial"/>
                <a:cs typeface="Arial"/>
              </a:rPr>
              <a:t>khác:</a:t>
            </a:r>
            <a:endParaRPr sz="2400" b="1" i="1" dirty="0">
              <a:solidFill>
                <a:prstClr val="black"/>
              </a:solidFill>
              <a:latin typeface="Arial"/>
              <a:cs typeface="Arial"/>
            </a:endParaRPr>
          </a:p>
          <a:p>
            <a:pPr marL="12700" marR="5080" algn="just" defTabSz="914400">
              <a:lnSpc>
                <a:spcPct val="150000"/>
              </a:lnSpc>
              <a:spcBef>
                <a:spcPts val="1905"/>
              </a:spcBef>
              <a:buFontTx/>
              <a:buChar char="-"/>
              <a:tabLst>
                <a:tab pos="319405" algn="l"/>
              </a:tabLst>
            </a:pPr>
            <a:r>
              <a:rPr lang="vi-VN" sz="2400" spc="-5" dirty="0">
                <a:solidFill>
                  <a:prstClr val="black"/>
                </a:solidFill>
                <a:latin typeface="Arial"/>
                <a:cs typeface="Arial"/>
              </a:rPr>
              <a:t> </a:t>
            </a:r>
            <a:r>
              <a:rPr sz="2400" spc="-5" dirty="0" err="1">
                <a:solidFill>
                  <a:prstClr val="black"/>
                </a:solidFill>
                <a:latin typeface="Arial"/>
                <a:cs typeface="Arial"/>
              </a:rPr>
              <a:t>Thẩm</a:t>
            </a:r>
            <a:r>
              <a:rPr sz="2400" spc="-5" dirty="0">
                <a:solidFill>
                  <a:prstClr val="black"/>
                </a:solidFill>
                <a:latin typeface="Arial"/>
                <a:cs typeface="Arial"/>
              </a:rPr>
              <a:t> quyền thẩm định ĐTM </a:t>
            </a:r>
            <a:r>
              <a:rPr sz="2400" dirty="0">
                <a:solidFill>
                  <a:prstClr val="black"/>
                </a:solidFill>
                <a:latin typeface="Arial"/>
                <a:cs typeface="Arial"/>
              </a:rPr>
              <a:t>có </a:t>
            </a:r>
            <a:r>
              <a:rPr sz="2400" spc="-5" dirty="0">
                <a:solidFill>
                  <a:prstClr val="black"/>
                </a:solidFill>
                <a:latin typeface="Arial"/>
                <a:cs typeface="Arial"/>
              </a:rPr>
              <a:t>thay đổi:  Chỉ </a:t>
            </a:r>
            <a:r>
              <a:rPr sz="2400" dirty="0">
                <a:solidFill>
                  <a:prstClr val="black"/>
                </a:solidFill>
                <a:latin typeface="Arial"/>
                <a:cs typeface="Arial"/>
              </a:rPr>
              <a:t>có Bộ </a:t>
            </a:r>
            <a:r>
              <a:rPr sz="2400" spc="-5" dirty="0">
                <a:solidFill>
                  <a:prstClr val="black"/>
                </a:solidFill>
                <a:latin typeface="Arial"/>
                <a:cs typeface="Arial"/>
              </a:rPr>
              <a:t>Tài nguyên </a:t>
            </a:r>
            <a:r>
              <a:rPr sz="2400" dirty="0">
                <a:solidFill>
                  <a:prstClr val="black"/>
                </a:solidFill>
                <a:latin typeface="Arial"/>
                <a:cs typeface="Arial"/>
              </a:rPr>
              <a:t>và </a:t>
            </a:r>
            <a:r>
              <a:rPr sz="2400" spc="-5" dirty="0">
                <a:solidFill>
                  <a:prstClr val="black"/>
                </a:solidFill>
                <a:latin typeface="Arial"/>
                <a:cs typeface="Arial"/>
              </a:rPr>
              <a:t>Môi trường, </a:t>
            </a:r>
            <a:r>
              <a:rPr sz="2400" dirty="0">
                <a:solidFill>
                  <a:prstClr val="black"/>
                </a:solidFill>
                <a:latin typeface="Arial"/>
                <a:cs typeface="Arial"/>
              </a:rPr>
              <a:t>Bộ  </a:t>
            </a:r>
            <a:r>
              <a:rPr sz="2400" spc="-5" dirty="0">
                <a:solidFill>
                  <a:prstClr val="black"/>
                </a:solidFill>
                <a:latin typeface="Arial"/>
                <a:cs typeface="Arial"/>
              </a:rPr>
              <a:t>Quốc phòng, </a:t>
            </a:r>
            <a:r>
              <a:rPr sz="2400" dirty="0">
                <a:solidFill>
                  <a:prstClr val="black"/>
                </a:solidFill>
                <a:latin typeface="Arial"/>
                <a:cs typeface="Arial"/>
              </a:rPr>
              <a:t>Bộ </a:t>
            </a:r>
            <a:r>
              <a:rPr sz="2400" spc="-5" dirty="0">
                <a:solidFill>
                  <a:prstClr val="black"/>
                </a:solidFill>
                <a:latin typeface="Arial"/>
                <a:cs typeface="Arial"/>
              </a:rPr>
              <a:t>Công an </a:t>
            </a:r>
            <a:r>
              <a:rPr sz="2400" dirty="0">
                <a:solidFill>
                  <a:prstClr val="black"/>
                </a:solidFill>
                <a:latin typeface="Arial"/>
                <a:cs typeface="Arial"/>
              </a:rPr>
              <a:t>và UBND </a:t>
            </a:r>
            <a:r>
              <a:rPr sz="2400" spc="-5" dirty="0">
                <a:solidFill>
                  <a:prstClr val="black"/>
                </a:solidFill>
                <a:latin typeface="Arial"/>
                <a:cs typeface="Arial"/>
              </a:rPr>
              <a:t>cấp</a:t>
            </a:r>
            <a:r>
              <a:rPr sz="2400" spc="-100" dirty="0">
                <a:solidFill>
                  <a:prstClr val="black"/>
                </a:solidFill>
                <a:latin typeface="Arial"/>
                <a:cs typeface="Arial"/>
              </a:rPr>
              <a:t> </a:t>
            </a:r>
            <a:r>
              <a:rPr sz="2400" spc="-5" dirty="0">
                <a:solidFill>
                  <a:prstClr val="black"/>
                </a:solidFill>
                <a:latin typeface="Arial"/>
                <a:cs typeface="Arial"/>
              </a:rPr>
              <a:t>tỉnh.</a:t>
            </a:r>
            <a:endParaRPr sz="2400" dirty="0">
              <a:solidFill>
                <a:prstClr val="black"/>
              </a:solidFill>
              <a:latin typeface="Arial"/>
              <a:cs typeface="Arial"/>
            </a:endParaRPr>
          </a:p>
          <a:p>
            <a:pPr marL="12700" marR="5080" algn="just" defTabSz="914400">
              <a:lnSpc>
                <a:spcPct val="150000"/>
              </a:lnSpc>
              <a:spcBef>
                <a:spcPts val="735"/>
              </a:spcBef>
              <a:buFontTx/>
              <a:buChar char="-"/>
              <a:tabLst>
                <a:tab pos="378460" algn="l"/>
              </a:tabLst>
            </a:pPr>
            <a:r>
              <a:rPr lang="vi-VN" sz="2400" spc="-5" dirty="0">
                <a:solidFill>
                  <a:prstClr val="black"/>
                </a:solidFill>
                <a:latin typeface="Arial"/>
                <a:cs typeface="Arial"/>
              </a:rPr>
              <a:t> </a:t>
            </a:r>
            <a:r>
              <a:rPr sz="2400" spc="-5" dirty="0" err="1">
                <a:solidFill>
                  <a:prstClr val="black"/>
                </a:solidFill>
                <a:latin typeface="Arial"/>
                <a:cs typeface="Arial"/>
              </a:rPr>
              <a:t>Thay</a:t>
            </a:r>
            <a:r>
              <a:rPr sz="2400" spc="-5" dirty="0">
                <a:solidFill>
                  <a:prstClr val="black"/>
                </a:solidFill>
                <a:latin typeface="Arial"/>
                <a:cs typeface="Arial"/>
              </a:rPr>
              <a:t> thế việc phê duyệt báo cáo ĐTM  bằng việc phê duyệt kết quả thẩm định báo  cáo</a:t>
            </a:r>
            <a:r>
              <a:rPr sz="2400" spc="-15" dirty="0">
                <a:solidFill>
                  <a:prstClr val="black"/>
                </a:solidFill>
                <a:latin typeface="Arial"/>
                <a:cs typeface="Arial"/>
              </a:rPr>
              <a:t> </a:t>
            </a:r>
            <a:r>
              <a:rPr sz="2400" spc="-5" dirty="0">
                <a:solidFill>
                  <a:prstClr val="black"/>
                </a:solidFill>
                <a:latin typeface="Arial"/>
                <a:cs typeface="Arial"/>
              </a:rPr>
              <a:t>ĐTM.</a:t>
            </a:r>
            <a:endParaRPr sz="2400" dirty="0">
              <a:solidFill>
                <a:prstClr val="black"/>
              </a:solidFill>
              <a:latin typeface="Arial"/>
              <a:cs typeface="Arial"/>
            </a:endParaRPr>
          </a:p>
          <a:p>
            <a:pPr marL="12700" marR="5715" algn="just" defTabSz="914400">
              <a:lnSpc>
                <a:spcPct val="150000"/>
              </a:lnSpc>
              <a:spcBef>
                <a:spcPts val="755"/>
              </a:spcBef>
              <a:buFontTx/>
              <a:buChar char="-"/>
              <a:tabLst>
                <a:tab pos="315595" algn="l"/>
              </a:tabLst>
            </a:pPr>
            <a:r>
              <a:rPr lang="vi-VN" sz="2400" spc="-5" dirty="0">
                <a:solidFill>
                  <a:prstClr val="black"/>
                </a:solidFill>
                <a:latin typeface="Arial"/>
                <a:cs typeface="Arial"/>
              </a:rPr>
              <a:t> </a:t>
            </a:r>
            <a:r>
              <a:rPr sz="2400" spc="-5" dirty="0">
                <a:solidFill>
                  <a:prstClr val="black"/>
                </a:solidFill>
                <a:latin typeface="Arial"/>
                <a:cs typeface="Arial"/>
              </a:rPr>
              <a:t>Nội dung chi tiết của báo cáo ĐTM được  quy định </a:t>
            </a:r>
            <a:r>
              <a:rPr sz="2400" dirty="0">
                <a:solidFill>
                  <a:prstClr val="black"/>
                </a:solidFill>
                <a:latin typeface="Arial"/>
                <a:cs typeface="Arial"/>
              </a:rPr>
              <a:t>cụ </a:t>
            </a:r>
            <a:r>
              <a:rPr sz="2400" spc="-5" dirty="0">
                <a:solidFill>
                  <a:prstClr val="black"/>
                </a:solidFill>
                <a:latin typeface="Arial"/>
                <a:cs typeface="Arial"/>
              </a:rPr>
              <a:t>thể tại Mẫu </a:t>
            </a:r>
            <a:r>
              <a:rPr sz="2400" dirty="0">
                <a:solidFill>
                  <a:prstClr val="black"/>
                </a:solidFill>
                <a:latin typeface="Arial"/>
                <a:cs typeface="Arial"/>
              </a:rPr>
              <a:t>số </a:t>
            </a:r>
            <a:r>
              <a:rPr sz="2400" spc="-5" dirty="0">
                <a:solidFill>
                  <a:prstClr val="black"/>
                </a:solidFill>
                <a:latin typeface="Arial"/>
                <a:cs typeface="Arial"/>
              </a:rPr>
              <a:t>04 Phụ lục II  Thông tư </a:t>
            </a:r>
            <a:r>
              <a:rPr sz="2400" dirty="0">
                <a:solidFill>
                  <a:prstClr val="black"/>
                </a:solidFill>
                <a:latin typeface="Arial"/>
                <a:cs typeface="Arial"/>
              </a:rPr>
              <a:t>số</a:t>
            </a:r>
            <a:r>
              <a:rPr sz="2400" spc="-30" dirty="0">
                <a:solidFill>
                  <a:prstClr val="black"/>
                </a:solidFill>
                <a:latin typeface="Arial"/>
                <a:cs typeface="Arial"/>
              </a:rPr>
              <a:t> </a:t>
            </a:r>
            <a:r>
              <a:rPr sz="2400" spc="-35" dirty="0">
                <a:solidFill>
                  <a:prstClr val="black"/>
                </a:solidFill>
                <a:latin typeface="Arial"/>
                <a:cs typeface="Arial"/>
              </a:rPr>
              <a:t>02/2022/TT-BTNMT./.</a:t>
            </a:r>
            <a:endParaRPr sz="2400" dirty="0">
              <a:solidFill>
                <a:prstClr val="black"/>
              </a:solidFill>
              <a:latin typeface="Arial"/>
              <a:cs typeface="Arial"/>
            </a:endParaRPr>
          </a:p>
        </p:txBody>
      </p:sp>
      <p:sp>
        <p:nvSpPr>
          <p:cNvPr id="4" name="object 2">
            <a:extLst>
              <a:ext uri="{FF2B5EF4-FFF2-40B4-BE49-F238E27FC236}">
                <a16:creationId xmlns:a16="http://schemas.microsoft.com/office/drawing/2014/main" id="{260914BF-6464-5F0E-3053-F191DF78F0C7}"/>
              </a:ext>
            </a:extLst>
          </p:cNvPr>
          <p:cNvSpPr txBox="1">
            <a:spLocks/>
          </p:cNvSpPr>
          <p:nvPr/>
        </p:nvSpPr>
        <p:spPr>
          <a:xfrm>
            <a:off x="533400" y="533400"/>
            <a:ext cx="7490459" cy="382156"/>
          </a:xfrm>
          <a:prstGeom prst="rect">
            <a:avLst/>
          </a:prstGeom>
        </p:spPr>
        <p:txBody>
          <a:bodyPr vert="horz" wrap="square" lIns="0" tIns="12700" rIns="0" bIns="0" rtlCol="0">
            <a:spAutoFit/>
          </a:bodyPr>
          <a:lstStyle>
            <a:lvl1pPr>
              <a:defRPr>
                <a:latin typeface="+mj-lt"/>
                <a:ea typeface="+mj-ea"/>
                <a:cs typeface="+mj-cs"/>
              </a:defRPr>
            </a:lvl1pPr>
          </a:lstStyle>
          <a:p>
            <a:pPr marL="12700" defTabSz="914400">
              <a:spcBef>
                <a:spcPts val="100"/>
              </a:spcBef>
            </a:pPr>
            <a:r>
              <a:rPr lang="vi-VN" sz="2400" b="1" kern="0" spc="-5" dirty="0">
                <a:solidFill>
                  <a:sysClr val="windowText" lastClr="000000"/>
                </a:solidFill>
                <a:latin typeface="+mn-lt"/>
              </a:rPr>
              <a:t>5. Đánh giá tác </a:t>
            </a:r>
            <a:r>
              <a:rPr lang="vi-VN" sz="2400" b="1" kern="0" dirty="0">
                <a:solidFill>
                  <a:sysClr val="windowText" lastClr="000000"/>
                </a:solidFill>
                <a:latin typeface="+mn-lt"/>
              </a:rPr>
              <a:t>động </a:t>
            </a:r>
            <a:r>
              <a:rPr lang="vi-VN" sz="2400" b="1" kern="0" spc="-5" dirty="0">
                <a:solidFill>
                  <a:sysClr val="windowText" lastClr="000000"/>
                </a:solidFill>
                <a:latin typeface="+mn-lt"/>
              </a:rPr>
              <a:t>môi</a:t>
            </a:r>
            <a:r>
              <a:rPr lang="vi-VN" sz="2400" b="1" kern="0" spc="-50" dirty="0">
                <a:solidFill>
                  <a:sysClr val="windowText" lastClr="000000"/>
                </a:solidFill>
                <a:latin typeface="+mn-lt"/>
              </a:rPr>
              <a:t> </a:t>
            </a:r>
            <a:r>
              <a:rPr lang="vi-VN" sz="2400" b="1" kern="0" dirty="0">
                <a:solidFill>
                  <a:sysClr val="windowText" lastClr="000000"/>
                </a:solidFill>
                <a:latin typeface="+mn-lt"/>
              </a:rPr>
              <a:t>trường</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object 3">
            <a:extLst>
              <a:ext uri="{FF2B5EF4-FFF2-40B4-BE49-F238E27FC236}">
                <a16:creationId xmlns:a16="http://schemas.microsoft.com/office/drawing/2014/main" id="{EBE29C9F-AC25-FCEA-5254-B58B48998A99}"/>
              </a:ext>
            </a:extLst>
          </p:cNvPr>
          <p:cNvSpPr txBox="1"/>
          <p:nvPr/>
        </p:nvSpPr>
        <p:spPr>
          <a:xfrm>
            <a:off x="704256" y="1359941"/>
            <a:ext cx="8724904" cy="5084212"/>
          </a:xfrm>
          <a:prstGeom prst="rect">
            <a:avLst/>
          </a:prstGeom>
        </p:spPr>
        <p:txBody>
          <a:bodyPr vert="horz" wrap="square" lIns="0" tIns="12700" rIns="0" bIns="0" rtlCol="0">
            <a:spAutoFit/>
          </a:bodyPr>
          <a:lstStyle/>
          <a:p>
            <a:pPr marR="5080" algn="just">
              <a:lnSpc>
                <a:spcPct val="150000"/>
              </a:lnSpc>
              <a:spcBef>
                <a:spcPts val="640"/>
              </a:spcBef>
              <a:tabLst>
                <a:tab pos="196850" algn="l"/>
              </a:tabLst>
            </a:pPr>
            <a:r>
              <a:rPr sz="2400" b="1" spc="-5" dirty="0">
                <a:latin typeface="Arial" panose="020B0604020202020204" pitchFamily="34" charset="0"/>
                <a:cs typeface="Arial" panose="020B0604020202020204" pitchFamily="34" charset="0"/>
              </a:rPr>
              <a:t>1. Đối tượng phải </a:t>
            </a:r>
            <a:r>
              <a:rPr sz="2400" b="1" spc="-5" dirty="0" err="1">
                <a:latin typeface="Arial" panose="020B0604020202020204" pitchFamily="34" charset="0"/>
                <a:cs typeface="Arial" panose="020B0604020202020204" pitchFamily="34" charset="0"/>
              </a:rPr>
              <a:t>có</a:t>
            </a:r>
            <a:r>
              <a:rPr sz="2400" b="1" spc="-5" dirty="0">
                <a:latin typeface="Arial" panose="020B0604020202020204" pitchFamily="34" charset="0"/>
                <a:cs typeface="Arial" panose="020B0604020202020204" pitchFamily="34" charset="0"/>
              </a:rPr>
              <a:t> GPMT</a:t>
            </a:r>
            <a:r>
              <a:rPr lang="vi-VN" sz="2400" b="1" spc="-5" dirty="0">
                <a:latin typeface="Arial" panose="020B0604020202020204" pitchFamily="34" charset="0"/>
                <a:cs typeface="Arial" panose="020B0604020202020204" pitchFamily="34" charset="0"/>
              </a:rPr>
              <a:t> </a:t>
            </a:r>
            <a:r>
              <a:rPr sz="2400" b="1" spc="-5" dirty="0">
                <a:latin typeface="Arial" panose="020B0604020202020204" pitchFamily="34" charset="0"/>
                <a:cs typeface="Arial" panose="020B0604020202020204" pitchFamily="34" charset="0"/>
              </a:rPr>
              <a:t>(Điều 39 </a:t>
            </a:r>
            <a:r>
              <a:rPr sz="2400" b="1" spc="-5" dirty="0" err="1">
                <a:latin typeface="Arial" panose="020B0604020202020204" pitchFamily="34" charset="0"/>
                <a:cs typeface="Arial" panose="020B0604020202020204" pitchFamily="34" charset="0"/>
              </a:rPr>
              <a:t>Luật</a:t>
            </a:r>
            <a:r>
              <a:rPr lang="vi-VN" sz="2400" b="1" spc="-5" dirty="0">
                <a:latin typeface="Arial" panose="020B0604020202020204" pitchFamily="34" charset="0"/>
                <a:cs typeface="Arial" panose="020B0604020202020204" pitchFamily="34" charset="0"/>
              </a:rPr>
              <a:t> BVMT)</a:t>
            </a:r>
          </a:p>
          <a:p>
            <a:pPr marR="5080" algn="just">
              <a:lnSpc>
                <a:spcPct val="150000"/>
              </a:lnSpc>
              <a:spcBef>
                <a:spcPts val="640"/>
              </a:spcBef>
              <a:tabLst>
                <a:tab pos="196850" algn="l"/>
              </a:tabLst>
            </a:pPr>
            <a:r>
              <a:rPr lang="vi-VN" sz="2400" spc="-5" dirty="0">
                <a:latin typeface="Arial" panose="020B0604020202020204" pitchFamily="34" charset="0"/>
                <a:cs typeface="Arial" panose="020B0604020202020204" pitchFamily="34" charset="0"/>
              </a:rPr>
              <a:t>- </a:t>
            </a:r>
            <a:r>
              <a:rPr sz="2400" spc="-5" dirty="0" err="1">
                <a:latin typeface="Arial" panose="020B0604020202020204" pitchFamily="34" charset="0"/>
                <a:cs typeface="Arial" panose="020B0604020202020204" pitchFamily="34" charset="0"/>
              </a:rPr>
              <a:t>Dự</a:t>
            </a:r>
            <a:r>
              <a:rPr sz="2400" spc="-5" dirty="0">
                <a:latin typeface="Arial" panose="020B0604020202020204" pitchFamily="34" charset="0"/>
                <a:cs typeface="Arial" panose="020B0604020202020204" pitchFamily="34" charset="0"/>
              </a:rPr>
              <a:t> án đầu tư nhóm I, nhóm II và nhóm III có phát sinh nước thải, bụi, </a:t>
            </a:r>
            <a:r>
              <a:rPr sz="2400" spc="-5" dirty="0" err="1">
                <a:latin typeface="Arial" panose="020B0604020202020204" pitchFamily="34" charset="0"/>
                <a:cs typeface="Arial" panose="020B0604020202020204" pitchFamily="34" charset="0"/>
              </a:rPr>
              <a:t>khí</a:t>
            </a:r>
            <a:r>
              <a:rPr sz="2400" spc="-5" dirty="0">
                <a:latin typeface="Arial" panose="020B0604020202020204" pitchFamily="34" charset="0"/>
                <a:cs typeface="Arial" panose="020B0604020202020204" pitchFamily="34" charset="0"/>
              </a:rPr>
              <a:t> </a:t>
            </a:r>
            <a:r>
              <a:rPr sz="2400" spc="-5" dirty="0" err="1">
                <a:latin typeface="Arial" panose="020B0604020202020204" pitchFamily="34" charset="0"/>
                <a:cs typeface="Arial" panose="020B0604020202020204" pitchFamily="34" charset="0"/>
              </a:rPr>
              <a:t>thải</a:t>
            </a:r>
            <a:r>
              <a:rPr sz="2400" spc="-5" dirty="0">
                <a:latin typeface="Arial" panose="020B0604020202020204" pitchFamily="34" charset="0"/>
                <a:cs typeface="Arial" panose="020B0604020202020204" pitchFamily="34" charset="0"/>
              </a:rPr>
              <a:t> xả ra môi trường phải được xử lý hoặc phát sinh chất thải nguy hại </a:t>
            </a:r>
            <a:r>
              <a:rPr sz="2400" spc="-5" dirty="0" err="1">
                <a:latin typeface="Arial" panose="020B0604020202020204" pitchFamily="34" charset="0"/>
                <a:cs typeface="Arial" panose="020B0604020202020204" pitchFamily="34" charset="0"/>
              </a:rPr>
              <a:t>phải</a:t>
            </a:r>
            <a:r>
              <a:rPr sz="2400" spc="-5" dirty="0">
                <a:latin typeface="Arial" panose="020B0604020202020204" pitchFamily="34" charset="0"/>
                <a:cs typeface="Arial" panose="020B0604020202020204" pitchFamily="34" charset="0"/>
              </a:rPr>
              <a:t> </a:t>
            </a:r>
            <a:r>
              <a:rPr sz="2400" spc="-5" dirty="0" err="1">
                <a:latin typeface="Arial" panose="020B0604020202020204" pitchFamily="34" charset="0"/>
                <a:cs typeface="Arial" panose="020B0604020202020204" pitchFamily="34" charset="0"/>
              </a:rPr>
              <a:t>được</a:t>
            </a:r>
            <a:r>
              <a:rPr sz="2400" spc="-5" dirty="0">
                <a:latin typeface="Arial" panose="020B0604020202020204" pitchFamily="34" charset="0"/>
                <a:cs typeface="Arial" panose="020B0604020202020204" pitchFamily="34" charset="0"/>
              </a:rPr>
              <a:t> quản lý theo quy định về quản lý chất thải khi đi vào vận hành </a:t>
            </a:r>
            <a:r>
              <a:rPr sz="2400" spc="-5" dirty="0" err="1">
                <a:latin typeface="Arial" panose="020B0604020202020204" pitchFamily="34" charset="0"/>
                <a:cs typeface="Arial" panose="020B0604020202020204" pitchFamily="34" charset="0"/>
              </a:rPr>
              <a:t>chính</a:t>
            </a:r>
            <a:r>
              <a:rPr sz="2400" spc="-5" dirty="0">
                <a:latin typeface="Arial" panose="020B0604020202020204" pitchFamily="34" charset="0"/>
                <a:cs typeface="Arial" panose="020B0604020202020204" pitchFamily="34" charset="0"/>
              </a:rPr>
              <a:t> </a:t>
            </a:r>
            <a:r>
              <a:rPr sz="2400" spc="-5" dirty="0" err="1">
                <a:latin typeface="Arial" panose="020B0604020202020204" pitchFamily="34" charset="0"/>
                <a:cs typeface="Arial" panose="020B0604020202020204" pitchFamily="34" charset="0"/>
              </a:rPr>
              <a:t>thức</a:t>
            </a:r>
            <a:r>
              <a:rPr sz="2400" spc="-5" dirty="0">
                <a:latin typeface="Arial" panose="020B0604020202020204" pitchFamily="34" charset="0"/>
                <a:cs typeface="Arial" panose="020B0604020202020204" pitchFamily="34" charset="0"/>
              </a:rPr>
              <a:t>.</a:t>
            </a:r>
          </a:p>
          <a:p>
            <a:pPr marL="12700" marR="5080" algn="just">
              <a:lnSpc>
                <a:spcPct val="150000"/>
              </a:lnSpc>
              <a:spcBef>
                <a:spcPts val="640"/>
              </a:spcBef>
              <a:buChar char="-"/>
              <a:tabLst>
                <a:tab pos="196850" algn="l"/>
              </a:tabLst>
            </a:pPr>
            <a:r>
              <a:rPr lang="vi-VN" sz="2400" spc="-5" dirty="0">
                <a:latin typeface="Arial" panose="020B0604020202020204" pitchFamily="34" charset="0"/>
                <a:cs typeface="Arial" panose="020B0604020202020204" pitchFamily="34" charset="0"/>
              </a:rPr>
              <a:t> </a:t>
            </a:r>
            <a:r>
              <a:rPr sz="2400" spc="-5" dirty="0" err="1">
                <a:latin typeface="Arial" panose="020B0604020202020204" pitchFamily="34" charset="0"/>
                <a:cs typeface="Arial" panose="020B0604020202020204" pitchFamily="34" charset="0"/>
              </a:rPr>
              <a:t>Dự</a:t>
            </a:r>
            <a:r>
              <a:rPr sz="2400" spc="-5" dirty="0">
                <a:latin typeface="Arial" panose="020B0604020202020204" pitchFamily="34" charset="0"/>
                <a:cs typeface="Arial" panose="020B0604020202020204" pitchFamily="34" charset="0"/>
              </a:rPr>
              <a:t> án đầu tư, cơ </a:t>
            </a:r>
            <a:r>
              <a:rPr sz="2400" dirty="0">
                <a:latin typeface="Arial" panose="020B0604020202020204" pitchFamily="34" charset="0"/>
                <a:cs typeface="Arial" panose="020B0604020202020204" pitchFamily="34" charset="0"/>
              </a:rPr>
              <a:t>sở, khu sản </a:t>
            </a:r>
            <a:r>
              <a:rPr sz="2400" spc="-5" dirty="0">
                <a:latin typeface="Arial" panose="020B0604020202020204" pitchFamily="34" charset="0"/>
                <a:cs typeface="Arial" panose="020B0604020202020204" pitchFamily="34" charset="0"/>
              </a:rPr>
              <a:t>xuất, </a:t>
            </a:r>
            <a:r>
              <a:rPr sz="2400" dirty="0">
                <a:latin typeface="Arial" panose="020B0604020202020204" pitchFamily="34" charset="0"/>
                <a:cs typeface="Arial" panose="020B0604020202020204" pitchFamily="34" charset="0"/>
              </a:rPr>
              <a:t>kinh </a:t>
            </a:r>
            <a:r>
              <a:rPr sz="2400" spc="-5" dirty="0">
                <a:latin typeface="Arial" panose="020B0604020202020204" pitchFamily="34" charset="0"/>
                <a:cs typeface="Arial" panose="020B0604020202020204" pitchFamily="34" charset="0"/>
              </a:rPr>
              <a:t>doanh, dịch </a:t>
            </a:r>
            <a:r>
              <a:rPr sz="2400" dirty="0">
                <a:latin typeface="Arial" panose="020B0604020202020204" pitchFamily="34" charset="0"/>
                <a:cs typeface="Arial" panose="020B0604020202020204" pitchFamily="34" charset="0"/>
              </a:rPr>
              <a:t>vụ </a:t>
            </a:r>
            <a:r>
              <a:rPr sz="2400" spc="-5" dirty="0">
                <a:latin typeface="Arial" panose="020B0604020202020204" pitchFamily="34" charset="0"/>
                <a:cs typeface="Arial" panose="020B0604020202020204" pitchFamily="34" charset="0"/>
              </a:rPr>
              <a:t>tập </a:t>
            </a:r>
            <a:r>
              <a:rPr sz="2400" dirty="0">
                <a:latin typeface="Arial" panose="020B0604020202020204" pitchFamily="34" charset="0"/>
                <a:cs typeface="Arial" panose="020B0604020202020204" pitchFamily="34" charset="0"/>
              </a:rPr>
              <a:t>trung, </a:t>
            </a:r>
            <a:r>
              <a:rPr sz="2400" spc="-5" dirty="0">
                <a:latin typeface="Arial" panose="020B0604020202020204" pitchFamily="34" charset="0"/>
                <a:cs typeface="Arial" panose="020B0604020202020204" pitchFamily="34" charset="0"/>
              </a:rPr>
              <a:t>cụm công  nghiệp hoạt </a:t>
            </a:r>
            <a:r>
              <a:rPr sz="2400" dirty="0">
                <a:latin typeface="Arial" panose="020B0604020202020204" pitchFamily="34" charset="0"/>
                <a:cs typeface="Arial" panose="020B0604020202020204" pitchFamily="34" charset="0"/>
              </a:rPr>
              <a:t>động </a:t>
            </a:r>
            <a:r>
              <a:rPr sz="2400" spc="-5" dirty="0">
                <a:latin typeface="Arial" panose="020B0604020202020204" pitchFamily="34" charset="0"/>
                <a:cs typeface="Arial" panose="020B0604020202020204" pitchFamily="34" charset="0"/>
              </a:rPr>
              <a:t>trước ngày </a:t>
            </a:r>
            <a:r>
              <a:rPr sz="2400" dirty="0">
                <a:latin typeface="Arial" panose="020B0604020202020204" pitchFamily="34" charset="0"/>
                <a:cs typeface="Arial" panose="020B0604020202020204" pitchFamily="34" charset="0"/>
              </a:rPr>
              <a:t>Luật </a:t>
            </a:r>
            <a:r>
              <a:rPr sz="2400" spc="-5" dirty="0">
                <a:latin typeface="Arial" panose="020B0604020202020204" pitchFamily="34" charset="0"/>
                <a:cs typeface="Arial" panose="020B0604020202020204" pitchFamily="34" charset="0"/>
              </a:rPr>
              <a:t>này có hiệu lực </a:t>
            </a:r>
            <a:r>
              <a:rPr sz="2400" dirty="0">
                <a:latin typeface="Arial" panose="020B0604020202020204" pitchFamily="34" charset="0"/>
                <a:cs typeface="Arial" panose="020B0604020202020204" pitchFamily="34" charset="0"/>
              </a:rPr>
              <a:t>thi </a:t>
            </a:r>
            <a:r>
              <a:rPr sz="2400" spc="-5" dirty="0">
                <a:latin typeface="Arial" panose="020B0604020202020204" pitchFamily="34" charset="0"/>
                <a:cs typeface="Arial" panose="020B0604020202020204" pitchFamily="34" charset="0"/>
              </a:rPr>
              <a:t>hành có tiêu chí </a:t>
            </a:r>
            <a:r>
              <a:rPr sz="2400" dirty="0">
                <a:latin typeface="Arial" panose="020B0604020202020204" pitchFamily="34" charset="0"/>
                <a:cs typeface="Arial" panose="020B0604020202020204" pitchFamily="34" charset="0"/>
              </a:rPr>
              <a:t>về </a:t>
            </a:r>
            <a:r>
              <a:rPr sz="2400" dirty="0" err="1">
                <a:latin typeface="Arial" panose="020B0604020202020204" pitchFamily="34" charset="0"/>
                <a:cs typeface="Arial" panose="020B0604020202020204" pitchFamily="34" charset="0"/>
              </a:rPr>
              <a:t>môi</a:t>
            </a:r>
            <a:r>
              <a:rPr sz="2400" dirty="0">
                <a:latin typeface="Arial" panose="020B0604020202020204" pitchFamily="34" charset="0"/>
                <a:cs typeface="Arial" panose="020B0604020202020204" pitchFamily="34" charset="0"/>
              </a:rPr>
              <a:t> </a:t>
            </a:r>
            <a:r>
              <a:rPr sz="2400" spc="-5" dirty="0" err="1">
                <a:latin typeface="Arial" panose="020B0604020202020204" pitchFamily="34" charset="0"/>
                <a:cs typeface="Arial" panose="020B0604020202020204" pitchFamily="34" charset="0"/>
              </a:rPr>
              <a:t>trường</a:t>
            </a:r>
            <a:r>
              <a:rPr sz="2400" spc="-5" dirty="0">
                <a:latin typeface="Arial" panose="020B0604020202020204" pitchFamily="34" charset="0"/>
                <a:cs typeface="Arial" panose="020B0604020202020204" pitchFamily="34" charset="0"/>
              </a:rPr>
              <a:t> </a:t>
            </a:r>
            <a:r>
              <a:rPr sz="2400" dirty="0">
                <a:latin typeface="Arial" panose="020B0604020202020204" pitchFamily="34" charset="0"/>
                <a:cs typeface="Arial" panose="020B0604020202020204" pitchFamily="34" charset="0"/>
              </a:rPr>
              <a:t>như đối </a:t>
            </a:r>
            <a:r>
              <a:rPr sz="2400" spc="-5" dirty="0">
                <a:latin typeface="Arial" panose="020B0604020202020204" pitchFamily="34" charset="0"/>
                <a:cs typeface="Arial" panose="020B0604020202020204" pitchFamily="34" charset="0"/>
              </a:rPr>
              <a:t>tượng </a:t>
            </a:r>
            <a:r>
              <a:rPr sz="2400" dirty="0">
                <a:latin typeface="Arial" panose="020B0604020202020204" pitchFamily="34" charset="0"/>
                <a:cs typeface="Arial" panose="020B0604020202020204" pitchFamily="34" charset="0"/>
              </a:rPr>
              <a:t>quy định </a:t>
            </a:r>
            <a:r>
              <a:rPr sz="2400" spc="-5" dirty="0">
                <a:latin typeface="Arial" panose="020B0604020202020204" pitchFamily="34" charset="0"/>
                <a:cs typeface="Arial" panose="020B0604020202020204" pitchFamily="34" charset="0"/>
              </a:rPr>
              <a:t>tại khoản </a:t>
            </a:r>
            <a:r>
              <a:rPr sz="2400" dirty="0">
                <a:latin typeface="Arial" panose="020B0604020202020204" pitchFamily="34" charset="0"/>
                <a:cs typeface="Arial" panose="020B0604020202020204" pitchFamily="34" charset="0"/>
              </a:rPr>
              <a:t>1 </a:t>
            </a:r>
            <a:r>
              <a:rPr sz="2400" spc="-5" dirty="0">
                <a:latin typeface="Arial" panose="020B0604020202020204" pitchFamily="34" charset="0"/>
                <a:cs typeface="Arial" panose="020B0604020202020204" pitchFamily="34" charset="0"/>
              </a:rPr>
              <a:t>Điều</a:t>
            </a:r>
            <a:r>
              <a:rPr sz="2400" spc="5" dirty="0">
                <a:latin typeface="Arial" panose="020B0604020202020204" pitchFamily="34" charset="0"/>
                <a:cs typeface="Arial" panose="020B0604020202020204" pitchFamily="34" charset="0"/>
              </a:rPr>
              <a:t> </a:t>
            </a:r>
            <a:r>
              <a:rPr sz="2400" spc="-40" dirty="0" err="1">
                <a:latin typeface="Arial" panose="020B0604020202020204" pitchFamily="34" charset="0"/>
                <a:cs typeface="Arial" panose="020B0604020202020204" pitchFamily="34" charset="0"/>
              </a:rPr>
              <a:t>này</a:t>
            </a:r>
            <a:r>
              <a:rPr sz="2400" spc="-40" dirty="0">
                <a:latin typeface="Arial" panose="020B0604020202020204" pitchFamily="34" charset="0"/>
                <a:cs typeface="Arial" panose="020B0604020202020204" pitchFamily="34" charset="0"/>
              </a:rPr>
              <a:t>.</a:t>
            </a:r>
            <a:endParaRPr sz="2400"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E3099BF9-0270-73EA-AD45-60D27F28E00E}"/>
              </a:ext>
            </a:extLst>
          </p:cNvPr>
          <p:cNvSpPr txBox="1"/>
          <p:nvPr/>
        </p:nvSpPr>
        <p:spPr>
          <a:xfrm>
            <a:off x="818554" y="228093"/>
            <a:ext cx="8383190" cy="1131848"/>
          </a:xfrm>
          <a:prstGeom prst="rect">
            <a:avLst/>
          </a:prstGeom>
          <a:noFill/>
        </p:spPr>
        <p:txBody>
          <a:bodyPr wrap="square" rtlCol="0">
            <a:spAutoFit/>
          </a:bodyPr>
          <a:lstStyle/>
          <a:p>
            <a:pPr algn="ctr">
              <a:lnSpc>
                <a:spcPct val="150000"/>
              </a:lnSpc>
            </a:pPr>
            <a:r>
              <a:rPr lang="vi-VN" sz="2400" b="1" dirty="0">
                <a:solidFill>
                  <a:schemeClr val="accent2">
                    <a:lumMod val="50000"/>
                  </a:schemeClr>
                </a:solidFill>
              </a:rPr>
              <a:t>PHẦN 2</a:t>
            </a:r>
          </a:p>
          <a:p>
            <a:pPr algn="ctr">
              <a:lnSpc>
                <a:spcPct val="150000"/>
              </a:lnSpc>
            </a:pPr>
            <a:r>
              <a:rPr lang="vi-VN" sz="2400" b="1" dirty="0">
                <a:solidFill>
                  <a:schemeClr val="accent2">
                    <a:lumMod val="50000"/>
                  </a:schemeClr>
                </a:solidFill>
              </a:rPr>
              <a:t>QUY ĐỊNH VỀ GIẤY PHÉP MÔI TRƯỜNG</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3099BF9-0270-73EA-AD45-60D27F28E00E}"/>
              </a:ext>
            </a:extLst>
          </p:cNvPr>
          <p:cNvSpPr txBox="1"/>
          <p:nvPr/>
        </p:nvSpPr>
        <p:spPr>
          <a:xfrm>
            <a:off x="818554" y="228600"/>
            <a:ext cx="8383190" cy="1131848"/>
          </a:xfrm>
          <a:prstGeom prst="rect">
            <a:avLst/>
          </a:prstGeom>
          <a:noFill/>
        </p:spPr>
        <p:txBody>
          <a:bodyPr wrap="square" rtlCol="0">
            <a:spAutoFit/>
          </a:bodyPr>
          <a:lstStyle/>
          <a:p>
            <a:pPr algn="ctr">
              <a:lnSpc>
                <a:spcPct val="150000"/>
              </a:lnSpc>
            </a:pPr>
            <a:r>
              <a:rPr lang="vi-VN" sz="2400" b="1" dirty="0">
                <a:solidFill>
                  <a:schemeClr val="accent2">
                    <a:lumMod val="50000"/>
                  </a:schemeClr>
                </a:solidFill>
              </a:rPr>
              <a:t>PHẦN 2</a:t>
            </a:r>
          </a:p>
          <a:p>
            <a:pPr algn="ctr">
              <a:lnSpc>
                <a:spcPct val="150000"/>
              </a:lnSpc>
            </a:pPr>
            <a:r>
              <a:rPr lang="vi-VN" sz="2400" b="1" dirty="0">
                <a:solidFill>
                  <a:schemeClr val="accent2">
                    <a:lumMod val="50000"/>
                  </a:schemeClr>
                </a:solidFill>
              </a:rPr>
              <a:t>QUY ĐỊNH VỀ GIẤY PHÉP MÔI TRƯỜNG</a:t>
            </a:r>
          </a:p>
        </p:txBody>
      </p:sp>
      <p:sp>
        <p:nvSpPr>
          <p:cNvPr id="9" name="object 3">
            <a:extLst>
              <a:ext uri="{FF2B5EF4-FFF2-40B4-BE49-F238E27FC236}">
                <a16:creationId xmlns:a16="http://schemas.microsoft.com/office/drawing/2014/main" id="{EBE29C9F-AC25-FCEA-5254-B58B48998A99}"/>
              </a:ext>
            </a:extLst>
          </p:cNvPr>
          <p:cNvSpPr txBox="1"/>
          <p:nvPr/>
        </p:nvSpPr>
        <p:spPr>
          <a:xfrm>
            <a:off x="647697" y="1447800"/>
            <a:ext cx="8724904" cy="4568687"/>
          </a:xfrm>
          <a:prstGeom prst="rect">
            <a:avLst/>
          </a:prstGeom>
        </p:spPr>
        <p:txBody>
          <a:bodyPr vert="horz" wrap="square" lIns="0" tIns="12700" rIns="0" bIns="0" rtlCol="0">
            <a:spAutoFit/>
          </a:bodyPr>
          <a:lstStyle/>
          <a:p>
            <a:pPr marR="5080" algn="just">
              <a:lnSpc>
                <a:spcPct val="150000"/>
              </a:lnSpc>
              <a:spcBef>
                <a:spcPts val="640"/>
              </a:spcBef>
              <a:tabLst>
                <a:tab pos="196850" algn="l"/>
              </a:tabLst>
            </a:pPr>
            <a:r>
              <a:rPr sz="2400" b="1" spc="-5" dirty="0">
                <a:latin typeface="Arial" panose="020B0604020202020204" pitchFamily="34" charset="0"/>
                <a:cs typeface="Arial" panose="020B0604020202020204" pitchFamily="34" charset="0"/>
              </a:rPr>
              <a:t>1. Đối tượng phải </a:t>
            </a:r>
            <a:r>
              <a:rPr sz="2400" b="1" spc="-5" dirty="0" err="1">
                <a:latin typeface="Arial" panose="020B0604020202020204" pitchFamily="34" charset="0"/>
                <a:cs typeface="Arial" panose="020B0604020202020204" pitchFamily="34" charset="0"/>
              </a:rPr>
              <a:t>có</a:t>
            </a:r>
            <a:r>
              <a:rPr sz="2400" b="1" spc="-5" dirty="0">
                <a:latin typeface="Arial" panose="020B0604020202020204" pitchFamily="34" charset="0"/>
                <a:cs typeface="Arial" panose="020B0604020202020204" pitchFamily="34" charset="0"/>
              </a:rPr>
              <a:t> GPMT</a:t>
            </a:r>
            <a:r>
              <a:rPr lang="vi-VN" sz="2400" b="1" spc="-5" dirty="0">
                <a:latin typeface="Arial" panose="020B0604020202020204" pitchFamily="34" charset="0"/>
                <a:cs typeface="Arial" panose="020B0604020202020204" pitchFamily="34" charset="0"/>
              </a:rPr>
              <a:t> </a:t>
            </a:r>
            <a:r>
              <a:rPr sz="2400" b="1" spc="-5" dirty="0">
                <a:latin typeface="Arial" panose="020B0604020202020204" pitchFamily="34" charset="0"/>
                <a:cs typeface="Arial" panose="020B0604020202020204" pitchFamily="34" charset="0"/>
              </a:rPr>
              <a:t>(Điều 39 </a:t>
            </a:r>
            <a:r>
              <a:rPr sz="2400" b="1" spc="-5" dirty="0" err="1">
                <a:latin typeface="Arial" panose="020B0604020202020204" pitchFamily="34" charset="0"/>
                <a:cs typeface="Arial" panose="020B0604020202020204" pitchFamily="34" charset="0"/>
              </a:rPr>
              <a:t>Luật</a:t>
            </a:r>
            <a:r>
              <a:rPr lang="vi-VN" sz="2400" b="1" spc="-5" dirty="0">
                <a:latin typeface="Arial" panose="020B0604020202020204" pitchFamily="34" charset="0"/>
                <a:cs typeface="Arial" panose="020B0604020202020204" pitchFamily="34" charset="0"/>
              </a:rPr>
              <a:t> BVMT)</a:t>
            </a:r>
          </a:p>
          <a:p>
            <a:pPr marL="12700" algn="just">
              <a:lnSpc>
                <a:spcPct val="150000"/>
              </a:lnSpc>
              <a:spcBef>
                <a:spcPts val="225"/>
              </a:spcBef>
            </a:pPr>
            <a:r>
              <a:rPr sz="2400" b="1" i="1" dirty="0" err="1">
                <a:latin typeface="Arial" panose="020B0604020202020204" pitchFamily="34" charset="0"/>
                <a:cs typeface="Arial" panose="020B0604020202020204" pitchFamily="34" charset="0"/>
              </a:rPr>
              <a:t>Lưu</a:t>
            </a:r>
            <a:r>
              <a:rPr sz="2400" b="1" i="1" spc="-5" dirty="0">
                <a:latin typeface="Arial" panose="020B0604020202020204" pitchFamily="34" charset="0"/>
                <a:cs typeface="Arial" panose="020B0604020202020204" pitchFamily="34" charset="0"/>
              </a:rPr>
              <a:t> ý:</a:t>
            </a:r>
            <a:endParaRPr sz="2400" dirty="0">
              <a:latin typeface="Arial" panose="020B0604020202020204" pitchFamily="34" charset="0"/>
              <a:cs typeface="Arial" panose="020B0604020202020204" pitchFamily="34" charset="0"/>
            </a:endParaRPr>
          </a:p>
          <a:p>
            <a:pPr marL="12700" marR="5080" algn="just">
              <a:lnSpc>
                <a:spcPct val="150000"/>
              </a:lnSpc>
              <a:spcBef>
                <a:spcPts val="640"/>
              </a:spcBef>
              <a:buChar char="-"/>
              <a:tabLst>
                <a:tab pos="207645" algn="l"/>
              </a:tabLst>
            </a:pPr>
            <a:r>
              <a:rPr lang="vi-VN" sz="2400" spc="-5" dirty="0">
                <a:latin typeface="Arial" panose="020B0604020202020204" pitchFamily="34" charset="0"/>
                <a:cs typeface="Arial" panose="020B0604020202020204" pitchFamily="34" charset="0"/>
              </a:rPr>
              <a:t> </a:t>
            </a:r>
            <a:r>
              <a:rPr sz="2400" spc="-5" dirty="0" err="1">
                <a:latin typeface="Arial" panose="020B0604020202020204" pitchFamily="34" charset="0"/>
                <a:cs typeface="Arial" panose="020B0604020202020204" pitchFamily="34" charset="0"/>
              </a:rPr>
              <a:t>Nước</a:t>
            </a:r>
            <a:r>
              <a:rPr sz="2400" spc="-5" dirty="0">
                <a:latin typeface="Arial" panose="020B0604020202020204" pitchFamily="34" charset="0"/>
                <a:cs typeface="Arial" panose="020B0604020202020204" pitchFamily="34" charset="0"/>
              </a:rPr>
              <a:t> thải đấu </a:t>
            </a:r>
            <a:r>
              <a:rPr sz="2400" dirty="0">
                <a:latin typeface="Arial" panose="020B0604020202020204" pitchFamily="34" charset="0"/>
                <a:cs typeface="Arial" panose="020B0604020202020204" pitchFamily="34" charset="0"/>
              </a:rPr>
              <a:t>nối </a:t>
            </a:r>
            <a:r>
              <a:rPr sz="2400" spc="-5" dirty="0">
                <a:latin typeface="Arial" panose="020B0604020202020204" pitchFamily="34" charset="0"/>
                <a:cs typeface="Arial" panose="020B0604020202020204" pitchFamily="34" charset="0"/>
              </a:rPr>
              <a:t>vào </a:t>
            </a:r>
            <a:r>
              <a:rPr sz="2400" dirty="0">
                <a:latin typeface="Arial" panose="020B0604020202020204" pitchFamily="34" charset="0"/>
                <a:cs typeface="Arial" panose="020B0604020202020204" pitchFamily="34" charset="0"/>
              </a:rPr>
              <a:t>hệ thống xử lý </a:t>
            </a:r>
            <a:r>
              <a:rPr sz="2400" spc="-5" dirty="0">
                <a:latin typeface="Arial" panose="020B0604020202020204" pitchFamily="34" charset="0"/>
                <a:cs typeface="Arial" panose="020B0604020202020204" pitchFamily="34" charset="0"/>
              </a:rPr>
              <a:t>nước thải tập </a:t>
            </a:r>
            <a:r>
              <a:rPr sz="2400" dirty="0">
                <a:latin typeface="Arial" panose="020B0604020202020204" pitchFamily="34" charset="0"/>
                <a:cs typeface="Arial" panose="020B0604020202020204" pitchFamily="34" charset="0"/>
              </a:rPr>
              <a:t>trung không thuộc đối  </a:t>
            </a:r>
            <a:r>
              <a:rPr sz="2400" spc="-5" dirty="0">
                <a:latin typeface="Arial" panose="020B0604020202020204" pitchFamily="34" charset="0"/>
                <a:cs typeface="Arial" panose="020B0604020202020204" pitchFamily="34" charset="0"/>
              </a:rPr>
              <a:t>tượng cấp phép;</a:t>
            </a:r>
            <a:endParaRPr sz="2400" dirty="0">
              <a:latin typeface="Arial" panose="020B0604020202020204" pitchFamily="34" charset="0"/>
              <a:cs typeface="Arial" panose="020B0604020202020204" pitchFamily="34" charset="0"/>
            </a:endParaRPr>
          </a:p>
          <a:p>
            <a:pPr marL="12700" marR="5080" algn="just">
              <a:lnSpc>
                <a:spcPct val="150000"/>
              </a:lnSpc>
              <a:spcBef>
                <a:spcPts val="680"/>
              </a:spcBef>
              <a:buFontTx/>
              <a:buChar char="-"/>
              <a:tabLst>
                <a:tab pos="186055" algn="l"/>
              </a:tabLst>
            </a:pPr>
            <a:r>
              <a:rPr lang="vi-VN" sz="2400" spc="-25" dirty="0">
                <a:latin typeface="Arial" panose="020B0604020202020204" pitchFamily="34" charset="0"/>
                <a:cs typeface="Arial" panose="020B0604020202020204" pitchFamily="34" charset="0"/>
              </a:rPr>
              <a:t> </a:t>
            </a:r>
            <a:r>
              <a:rPr sz="2400" spc="-25" dirty="0" err="1">
                <a:latin typeface="Arial" panose="020B0604020202020204" pitchFamily="34" charset="0"/>
                <a:cs typeface="Arial" panose="020B0604020202020204" pitchFamily="34" charset="0"/>
              </a:rPr>
              <a:t>Đối</a:t>
            </a:r>
            <a:r>
              <a:rPr sz="2400" spc="-25" dirty="0">
                <a:latin typeface="Arial" panose="020B0604020202020204" pitchFamily="34" charset="0"/>
                <a:cs typeface="Arial" panose="020B0604020202020204" pitchFamily="34" charset="0"/>
              </a:rPr>
              <a:t> với </a:t>
            </a:r>
            <a:r>
              <a:rPr sz="2400" spc="-15" dirty="0">
                <a:latin typeface="Arial" panose="020B0604020202020204" pitchFamily="34" charset="0"/>
                <a:cs typeface="Arial" panose="020B0604020202020204" pitchFamily="34" charset="0"/>
              </a:rPr>
              <a:t>dự </a:t>
            </a:r>
            <a:r>
              <a:rPr sz="2400" spc="-20" dirty="0">
                <a:latin typeface="Arial" panose="020B0604020202020204" pitchFamily="34" charset="0"/>
                <a:cs typeface="Arial" panose="020B0604020202020204" pitchFamily="34" charset="0"/>
              </a:rPr>
              <a:t>án </a:t>
            </a:r>
            <a:r>
              <a:rPr sz="2400" spc="-25" dirty="0">
                <a:latin typeface="Arial" panose="020B0604020202020204" pitchFamily="34" charset="0"/>
                <a:cs typeface="Arial" panose="020B0604020202020204" pitchFamily="34" charset="0"/>
              </a:rPr>
              <a:t>đầu tư, </a:t>
            </a:r>
            <a:r>
              <a:rPr sz="2400" spc="-20" dirty="0">
                <a:latin typeface="Arial" panose="020B0604020202020204" pitchFamily="34" charset="0"/>
                <a:cs typeface="Arial" panose="020B0604020202020204" pitchFamily="34" charset="0"/>
              </a:rPr>
              <a:t>cơ sở </a:t>
            </a:r>
            <a:r>
              <a:rPr sz="2400" spc="-25" dirty="0">
                <a:latin typeface="Arial" panose="020B0604020202020204" pitchFamily="34" charset="0"/>
                <a:cs typeface="Arial" panose="020B0604020202020204" pitchFamily="34" charset="0"/>
              </a:rPr>
              <a:t>thuộc nhóm </a:t>
            </a:r>
            <a:r>
              <a:rPr sz="2400" spc="-15" dirty="0">
                <a:latin typeface="Arial" panose="020B0604020202020204" pitchFamily="34" charset="0"/>
                <a:cs typeface="Arial" panose="020B0604020202020204" pitchFamily="34" charset="0"/>
              </a:rPr>
              <a:t>I, </a:t>
            </a:r>
            <a:r>
              <a:rPr sz="2400" spc="-25" dirty="0">
                <a:latin typeface="Arial" panose="020B0604020202020204" pitchFamily="34" charset="0"/>
                <a:cs typeface="Arial" panose="020B0604020202020204" pitchFamily="34" charset="0"/>
              </a:rPr>
              <a:t>nhóm </a:t>
            </a:r>
            <a:r>
              <a:rPr sz="2400" spc="-20" dirty="0">
                <a:latin typeface="Arial" panose="020B0604020202020204" pitchFamily="34" charset="0"/>
                <a:cs typeface="Arial" panose="020B0604020202020204" pitchFamily="34" charset="0"/>
              </a:rPr>
              <a:t>II, </a:t>
            </a:r>
            <a:r>
              <a:rPr sz="2400" spc="-25" dirty="0">
                <a:latin typeface="Arial" panose="020B0604020202020204" pitchFamily="34" charset="0"/>
                <a:cs typeface="Arial" panose="020B0604020202020204" pitchFamily="34" charset="0"/>
              </a:rPr>
              <a:t>nhóm </a:t>
            </a:r>
            <a:r>
              <a:rPr sz="2400" spc="-20" dirty="0">
                <a:latin typeface="Arial" panose="020B0604020202020204" pitchFamily="34" charset="0"/>
                <a:cs typeface="Arial" panose="020B0604020202020204" pitchFamily="34" charset="0"/>
              </a:rPr>
              <a:t>III có </a:t>
            </a:r>
            <a:r>
              <a:rPr sz="2400" spc="-25" dirty="0">
                <a:latin typeface="Arial" panose="020B0604020202020204" pitchFamily="34" charset="0"/>
                <a:cs typeface="Arial" panose="020B0604020202020204" pitchFamily="34" charset="0"/>
              </a:rPr>
              <a:t>phát </a:t>
            </a:r>
            <a:r>
              <a:rPr sz="2400" spc="-25" dirty="0" err="1">
                <a:latin typeface="Arial" panose="020B0604020202020204" pitchFamily="34" charset="0"/>
                <a:cs typeface="Arial" panose="020B0604020202020204" pitchFamily="34" charset="0"/>
              </a:rPr>
              <a:t>sinh</a:t>
            </a:r>
            <a:r>
              <a:rPr sz="2400" spc="-25" dirty="0">
                <a:latin typeface="Arial" panose="020B0604020202020204" pitchFamily="34" charset="0"/>
                <a:cs typeface="Arial" panose="020B0604020202020204" pitchFamily="34" charset="0"/>
              </a:rPr>
              <a:t> </a:t>
            </a:r>
            <a:r>
              <a:rPr sz="2400" spc="-35" dirty="0">
                <a:latin typeface="Arial" panose="020B0604020202020204" pitchFamily="34" charset="0"/>
                <a:cs typeface="Arial" panose="020B0604020202020204" pitchFamily="34" charset="0"/>
              </a:rPr>
              <a:t>chất</a:t>
            </a:r>
            <a:r>
              <a:rPr lang="vi-VN" sz="2400" spc="-35" dirty="0">
                <a:latin typeface="Arial" panose="020B0604020202020204" pitchFamily="34" charset="0"/>
                <a:cs typeface="Arial" panose="020B0604020202020204" pitchFamily="34" charset="0"/>
              </a:rPr>
              <a:t> </a:t>
            </a:r>
            <a:r>
              <a:rPr sz="2400" spc="-25" dirty="0" err="1">
                <a:latin typeface="Arial" panose="020B0604020202020204" pitchFamily="34" charset="0"/>
                <a:cs typeface="Arial" panose="020B0604020202020204" pitchFamily="34" charset="0"/>
              </a:rPr>
              <a:t>thải</a:t>
            </a:r>
            <a:r>
              <a:rPr sz="2400" spc="105" dirty="0">
                <a:latin typeface="Arial" panose="020B0604020202020204" pitchFamily="34" charset="0"/>
                <a:cs typeface="Arial" panose="020B0604020202020204" pitchFamily="34" charset="0"/>
              </a:rPr>
              <a:t> </a:t>
            </a:r>
            <a:r>
              <a:rPr sz="2400" spc="-25" dirty="0">
                <a:latin typeface="Arial" panose="020B0604020202020204" pitchFamily="34" charset="0"/>
                <a:cs typeface="Arial" panose="020B0604020202020204" pitchFamily="34" charset="0"/>
              </a:rPr>
              <a:t>nguy</a:t>
            </a:r>
            <a:r>
              <a:rPr sz="2400" spc="110" dirty="0">
                <a:latin typeface="Arial" panose="020B0604020202020204" pitchFamily="34" charset="0"/>
                <a:cs typeface="Arial" panose="020B0604020202020204" pitchFamily="34" charset="0"/>
              </a:rPr>
              <a:t> </a:t>
            </a:r>
            <a:r>
              <a:rPr sz="2400" spc="-25" dirty="0">
                <a:latin typeface="Arial" panose="020B0604020202020204" pitchFamily="34" charset="0"/>
                <a:cs typeface="Arial" panose="020B0604020202020204" pitchFamily="34" charset="0"/>
              </a:rPr>
              <a:t>hại</a:t>
            </a:r>
            <a:r>
              <a:rPr sz="2400" spc="114" dirty="0">
                <a:latin typeface="Arial" panose="020B0604020202020204" pitchFamily="34" charset="0"/>
                <a:cs typeface="Arial" panose="020B0604020202020204" pitchFamily="34" charset="0"/>
              </a:rPr>
              <a:t> </a:t>
            </a:r>
            <a:r>
              <a:rPr sz="2400" spc="-25" dirty="0">
                <a:latin typeface="Arial" panose="020B0604020202020204" pitchFamily="34" charset="0"/>
                <a:cs typeface="Arial" panose="020B0604020202020204" pitchFamily="34" charset="0"/>
              </a:rPr>
              <a:t>với</a:t>
            </a:r>
            <a:r>
              <a:rPr sz="2400" spc="110" dirty="0">
                <a:latin typeface="Arial" panose="020B0604020202020204" pitchFamily="34" charset="0"/>
                <a:cs typeface="Arial" panose="020B0604020202020204" pitchFamily="34" charset="0"/>
              </a:rPr>
              <a:t> </a:t>
            </a:r>
            <a:r>
              <a:rPr sz="2400" spc="-25" dirty="0">
                <a:latin typeface="Arial" panose="020B0604020202020204" pitchFamily="34" charset="0"/>
                <a:cs typeface="Arial" panose="020B0604020202020204" pitchFamily="34" charset="0"/>
              </a:rPr>
              <a:t>tổng</a:t>
            </a:r>
            <a:r>
              <a:rPr sz="2400" spc="110" dirty="0">
                <a:latin typeface="Arial" panose="020B0604020202020204" pitchFamily="34" charset="0"/>
                <a:cs typeface="Arial" panose="020B0604020202020204" pitchFamily="34" charset="0"/>
              </a:rPr>
              <a:t> </a:t>
            </a:r>
            <a:r>
              <a:rPr sz="2400" spc="-25" dirty="0">
                <a:latin typeface="Arial" panose="020B0604020202020204" pitchFamily="34" charset="0"/>
                <a:cs typeface="Arial" panose="020B0604020202020204" pitchFamily="34" charset="0"/>
              </a:rPr>
              <a:t>khối</a:t>
            </a:r>
            <a:r>
              <a:rPr sz="2400" spc="114" dirty="0">
                <a:latin typeface="Arial" panose="020B0604020202020204" pitchFamily="34" charset="0"/>
                <a:cs typeface="Arial" panose="020B0604020202020204" pitchFamily="34" charset="0"/>
              </a:rPr>
              <a:t> </a:t>
            </a:r>
            <a:r>
              <a:rPr sz="2400" spc="-30" dirty="0">
                <a:latin typeface="Arial" panose="020B0604020202020204" pitchFamily="34" charset="0"/>
                <a:cs typeface="Arial" panose="020B0604020202020204" pitchFamily="34" charset="0"/>
              </a:rPr>
              <a:t>lượng</a:t>
            </a:r>
            <a:r>
              <a:rPr sz="2400" spc="110" dirty="0">
                <a:latin typeface="Arial" panose="020B0604020202020204" pitchFamily="34" charset="0"/>
                <a:cs typeface="Arial" panose="020B0604020202020204" pitchFamily="34" charset="0"/>
              </a:rPr>
              <a:t> </a:t>
            </a:r>
            <a:r>
              <a:rPr sz="2400" spc="-15" dirty="0">
                <a:latin typeface="Arial" panose="020B0604020202020204" pitchFamily="34" charset="0"/>
                <a:cs typeface="Arial" panose="020B0604020202020204" pitchFamily="34" charset="0"/>
              </a:rPr>
              <a:t>từ</a:t>
            </a:r>
            <a:r>
              <a:rPr sz="2400" spc="105" dirty="0">
                <a:latin typeface="Arial" panose="020B0604020202020204" pitchFamily="34" charset="0"/>
                <a:cs typeface="Arial" panose="020B0604020202020204" pitchFamily="34" charset="0"/>
              </a:rPr>
              <a:t> </a:t>
            </a:r>
            <a:r>
              <a:rPr sz="2400" spc="-25" dirty="0">
                <a:latin typeface="Arial" panose="020B0604020202020204" pitchFamily="34" charset="0"/>
                <a:cs typeface="Arial" panose="020B0604020202020204" pitchFamily="34" charset="0"/>
              </a:rPr>
              <a:t>1.200</a:t>
            </a:r>
            <a:r>
              <a:rPr sz="2400" spc="110" dirty="0">
                <a:latin typeface="Arial" panose="020B0604020202020204" pitchFamily="34" charset="0"/>
                <a:cs typeface="Arial" panose="020B0604020202020204" pitchFamily="34" charset="0"/>
              </a:rPr>
              <a:t> </a:t>
            </a:r>
            <a:r>
              <a:rPr sz="2400" spc="-30" dirty="0">
                <a:latin typeface="Arial" panose="020B0604020202020204" pitchFamily="34" charset="0"/>
                <a:cs typeface="Arial" panose="020B0604020202020204" pitchFamily="34" charset="0"/>
              </a:rPr>
              <a:t>kg/năm</a:t>
            </a:r>
            <a:r>
              <a:rPr sz="2400" spc="114" dirty="0">
                <a:latin typeface="Arial" panose="020B0604020202020204" pitchFamily="34" charset="0"/>
                <a:cs typeface="Arial" panose="020B0604020202020204" pitchFamily="34" charset="0"/>
              </a:rPr>
              <a:t> </a:t>
            </a:r>
            <a:r>
              <a:rPr sz="2400" spc="-20" dirty="0">
                <a:latin typeface="Arial" panose="020B0604020202020204" pitchFamily="34" charset="0"/>
                <a:cs typeface="Arial" panose="020B0604020202020204" pitchFamily="34" charset="0"/>
              </a:rPr>
              <a:t>trở</a:t>
            </a:r>
            <a:r>
              <a:rPr sz="2400" spc="105" dirty="0">
                <a:latin typeface="Arial" panose="020B0604020202020204" pitchFamily="34" charset="0"/>
                <a:cs typeface="Arial" panose="020B0604020202020204" pitchFamily="34" charset="0"/>
              </a:rPr>
              <a:t> </a:t>
            </a:r>
            <a:r>
              <a:rPr sz="2400" spc="-25" dirty="0">
                <a:latin typeface="Arial" panose="020B0604020202020204" pitchFamily="34" charset="0"/>
                <a:cs typeface="Arial" panose="020B0604020202020204" pitchFamily="34" charset="0"/>
              </a:rPr>
              <a:t>lên</a:t>
            </a:r>
            <a:r>
              <a:rPr sz="2400" spc="110" dirty="0">
                <a:latin typeface="Arial" panose="020B0604020202020204" pitchFamily="34" charset="0"/>
                <a:cs typeface="Arial" panose="020B0604020202020204" pitchFamily="34" charset="0"/>
              </a:rPr>
              <a:t> </a:t>
            </a:r>
            <a:r>
              <a:rPr sz="2400" spc="-25" dirty="0">
                <a:latin typeface="Arial" panose="020B0604020202020204" pitchFamily="34" charset="0"/>
                <a:cs typeface="Arial" panose="020B0604020202020204" pitchFamily="34" charset="0"/>
              </a:rPr>
              <a:t>hoặc</a:t>
            </a:r>
            <a:r>
              <a:rPr sz="2400" spc="110" dirty="0">
                <a:latin typeface="Arial" panose="020B0604020202020204" pitchFamily="34" charset="0"/>
                <a:cs typeface="Arial" panose="020B0604020202020204" pitchFamily="34" charset="0"/>
              </a:rPr>
              <a:t> </a:t>
            </a:r>
            <a:r>
              <a:rPr sz="2400" spc="-15" dirty="0">
                <a:latin typeface="Arial" panose="020B0604020202020204" pitchFamily="34" charset="0"/>
                <a:cs typeface="Arial" panose="020B0604020202020204" pitchFamily="34" charset="0"/>
              </a:rPr>
              <a:t>từ</a:t>
            </a:r>
            <a:r>
              <a:rPr sz="2400" spc="110" dirty="0">
                <a:latin typeface="Arial" panose="020B0604020202020204" pitchFamily="34" charset="0"/>
                <a:cs typeface="Arial" panose="020B0604020202020204" pitchFamily="34" charset="0"/>
              </a:rPr>
              <a:t> </a:t>
            </a:r>
            <a:r>
              <a:rPr sz="2400" spc="-20" dirty="0">
                <a:latin typeface="Arial" panose="020B0604020202020204" pitchFamily="34" charset="0"/>
                <a:cs typeface="Arial" panose="020B0604020202020204" pitchFamily="34" charset="0"/>
              </a:rPr>
              <a:t>100</a:t>
            </a:r>
            <a:r>
              <a:rPr sz="2400" spc="110" dirty="0">
                <a:latin typeface="Arial" panose="020B0604020202020204" pitchFamily="34" charset="0"/>
                <a:cs typeface="Arial" panose="020B0604020202020204" pitchFamily="34" charset="0"/>
              </a:rPr>
              <a:t> </a:t>
            </a:r>
            <a:r>
              <a:rPr sz="2400" spc="-35" dirty="0">
                <a:latin typeface="Arial" panose="020B0604020202020204" pitchFamily="34" charset="0"/>
                <a:cs typeface="Arial" panose="020B0604020202020204" pitchFamily="34" charset="0"/>
              </a:rPr>
              <a:t>kg/</a:t>
            </a:r>
            <a:r>
              <a:rPr sz="2400" spc="-35" dirty="0" err="1">
                <a:latin typeface="Arial" panose="020B0604020202020204" pitchFamily="34" charset="0"/>
                <a:cs typeface="Arial" panose="020B0604020202020204" pitchFamily="34" charset="0"/>
              </a:rPr>
              <a:t>tháng</a:t>
            </a:r>
            <a:r>
              <a:rPr lang="vi-VN" sz="2400" spc="-35" dirty="0">
                <a:latin typeface="Arial" panose="020B0604020202020204" pitchFamily="34" charset="0"/>
                <a:cs typeface="Arial" panose="020B0604020202020204" pitchFamily="34" charset="0"/>
              </a:rPr>
              <a:t> </a:t>
            </a:r>
            <a:r>
              <a:rPr lang="vi-VN" sz="2400" spc="-20" dirty="0">
                <a:latin typeface="Arial" panose="020B0604020202020204" pitchFamily="34" charset="0"/>
                <a:cs typeface="Arial" panose="020B0604020202020204" pitchFamily="34" charset="0"/>
              </a:rPr>
              <a:t>trở</a:t>
            </a:r>
            <a:r>
              <a:rPr lang="vi-VN" sz="2400" spc="-70" dirty="0">
                <a:latin typeface="Arial" panose="020B0604020202020204" pitchFamily="34" charset="0"/>
                <a:cs typeface="Arial" panose="020B0604020202020204" pitchFamily="34" charset="0"/>
              </a:rPr>
              <a:t> </a:t>
            </a:r>
            <a:r>
              <a:rPr lang="vi-VN" sz="2400" spc="-25" dirty="0">
                <a:latin typeface="Arial" panose="020B0604020202020204" pitchFamily="34" charset="0"/>
                <a:cs typeface="Arial" panose="020B0604020202020204" pitchFamily="34" charset="0"/>
              </a:rPr>
              <a:t>lên</a:t>
            </a:r>
            <a:r>
              <a:rPr lang="vi-VN" sz="2400" spc="-65" dirty="0">
                <a:latin typeface="Arial" panose="020B0604020202020204" pitchFamily="34" charset="0"/>
                <a:cs typeface="Arial" panose="020B0604020202020204" pitchFamily="34" charset="0"/>
              </a:rPr>
              <a:t> </a:t>
            </a:r>
            <a:r>
              <a:rPr lang="vi-VN" sz="2400" spc="-25" dirty="0">
                <a:latin typeface="Arial" panose="020B0604020202020204" pitchFamily="34" charset="0"/>
                <a:cs typeface="Arial" panose="020B0604020202020204" pitchFamily="34" charset="0"/>
              </a:rPr>
              <a:t>trong</a:t>
            </a:r>
            <a:r>
              <a:rPr lang="vi-VN" sz="2400" spc="-70" dirty="0">
                <a:latin typeface="Arial" panose="020B0604020202020204" pitchFamily="34" charset="0"/>
                <a:cs typeface="Arial" panose="020B0604020202020204" pitchFamily="34" charset="0"/>
              </a:rPr>
              <a:t> </a:t>
            </a:r>
            <a:r>
              <a:rPr lang="vi-VN" sz="2400" spc="-20" dirty="0">
                <a:latin typeface="Arial" panose="020B0604020202020204" pitchFamily="34" charset="0"/>
                <a:cs typeface="Arial" panose="020B0604020202020204" pitchFamily="34" charset="0"/>
              </a:rPr>
              <a:t>quá</a:t>
            </a:r>
            <a:r>
              <a:rPr lang="vi-VN" sz="2400" spc="-65" dirty="0">
                <a:latin typeface="Arial" panose="020B0604020202020204" pitchFamily="34" charset="0"/>
                <a:cs typeface="Arial" panose="020B0604020202020204" pitchFamily="34" charset="0"/>
              </a:rPr>
              <a:t> </a:t>
            </a:r>
            <a:r>
              <a:rPr lang="vi-VN" sz="2400" spc="-25" dirty="0">
                <a:latin typeface="Arial" panose="020B0604020202020204" pitchFamily="34" charset="0"/>
                <a:cs typeface="Arial" panose="020B0604020202020204" pitchFamily="34" charset="0"/>
              </a:rPr>
              <a:t>trình</a:t>
            </a:r>
            <a:r>
              <a:rPr lang="vi-VN" sz="2400" spc="-70" dirty="0">
                <a:latin typeface="Arial" panose="020B0604020202020204" pitchFamily="34" charset="0"/>
                <a:cs typeface="Arial" panose="020B0604020202020204" pitchFamily="34" charset="0"/>
              </a:rPr>
              <a:t> </a:t>
            </a:r>
            <a:r>
              <a:rPr lang="vi-VN" sz="2400" spc="-25" dirty="0">
                <a:latin typeface="Arial" panose="020B0604020202020204" pitchFamily="34" charset="0"/>
                <a:cs typeface="Arial" panose="020B0604020202020204" pitchFamily="34" charset="0"/>
              </a:rPr>
              <a:t>vận</a:t>
            </a:r>
            <a:r>
              <a:rPr lang="vi-VN" sz="2400" spc="-60" dirty="0">
                <a:latin typeface="Arial" panose="020B0604020202020204" pitchFamily="34" charset="0"/>
                <a:cs typeface="Arial" panose="020B0604020202020204" pitchFamily="34" charset="0"/>
              </a:rPr>
              <a:t> </a:t>
            </a:r>
            <a:r>
              <a:rPr lang="vi-VN" sz="2400" spc="-25" dirty="0">
                <a:latin typeface="Arial" panose="020B0604020202020204" pitchFamily="34" charset="0"/>
                <a:cs typeface="Arial" panose="020B0604020202020204" pitchFamily="34" charset="0"/>
              </a:rPr>
              <a:t>hành</a:t>
            </a:r>
            <a:r>
              <a:rPr lang="vi-VN" sz="2400" spc="-65" dirty="0">
                <a:latin typeface="Arial" panose="020B0604020202020204" pitchFamily="34" charset="0"/>
                <a:cs typeface="Arial" panose="020B0604020202020204" pitchFamily="34" charset="0"/>
              </a:rPr>
              <a:t> </a:t>
            </a:r>
            <a:r>
              <a:rPr lang="vi-VN" sz="2400" spc="-25" dirty="0">
                <a:latin typeface="Arial" panose="020B0604020202020204" pitchFamily="34" charset="0"/>
                <a:cs typeface="Arial" panose="020B0604020202020204" pitchFamily="34" charset="0"/>
              </a:rPr>
              <a:t>thuộc</a:t>
            </a:r>
            <a:r>
              <a:rPr lang="vi-VN" sz="2400" spc="-70" dirty="0">
                <a:latin typeface="Arial" panose="020B0604020202020204" pitchFamily="34" charset="0"/>
                <a:cs typeface="Arial" panose="020B0604020202020204" pitchFamily="34" charset="0"/>
              </a:rPr>
              <a:t> </a:t>
            </a:r>
            <a:r>
              <a:rPr lang="vi-VN" sz="2400" spc="-20" dirty="0">
                <a:latin typeface="Arial" panose="020B0604020202020204" pitchFamily="34" charset="0"/>
                <a:cs typeface="Arial" panose="020B0604020202020204" pitchFamily="34" charset="0"/>
              </a:rPr>
              <a:t>đối</a:t>
            </a:r>
            <a:r>
              <a:rPr lang="vi-VN" sz="2400" spc="-60" dirty="0">
                <a:latin typeface="Arial" panose="020B0604020202020204" pitchFamily="34" charset="0"/>
                <a:cs typeface="Arial" panose="020B0604020202020204" pitchFamily="34" charset="0"/>
              </a:rPr>
              <a:t> </a:t>
            </a:r>
            <a:r>
              <a:rPr lang="vi-VN" sz="2400" spc="-30" dirty="0">
                <a:latin typeface="Arial" panose="020B0604020202020204" pitchFamily="34" charset="0"/>
                <a:cs typeface="Arial" panose="020B0604020202020204" pitchFamily="34" charset="0"/>
              </a:rPr>
              <a:t>tượng</a:t>
            </a:r>
            <a:r>
              <a:rPr lang="vi-VN" sz="2400" spc="-70" dirty="0">
                <a:latin typeface="Arial" panose="020B0604020202020204" pitchFamily="34" charset="0"/>
                <a:cs typeface="Arial" panose="020B0604020202020204" pitchFamily="34" charset="0"/>
              </a:rPr>
              <a:t> </a:t>
            </a:r>
            <a:r>
              <a:rPr lang="vi-VN" sz="2400" spc="-25" dirty="0">
                <a:latin typeface="Arial" panose="020B0604020202020204" pitchFamily="34" charset="0"/>
                <a:cs typeface="Arial" panose="020B0604020202020204" pitchFamily="34" charset="0"/>
              </a:rPr>
              <a:t>cấp</a:t>
            </a:r>
            <a:r>
              <a:rPr lang="vi-VN" sz="2400" spc="-60" dirty="0">
                <a:latin typeface="Arial" panose="020B0604020202020204" pitchFamily="34" charset="0"/>
                <a:cs typeface="Arial" panose="020B0604020202020204" pitchFamily="34" charset="0"/>
              </a:rPr>
              <a:t> </a:t>
            </a:r>
            <a:r>
              <a:rPr lang="vi-VN" sz="2400" spc="-25" dirty="0">
                <a:latin typeface="Arial" panose="020B0604020202020204" pitchFamily="34" charset="0"/>
                <a:cs typeface="Arial" panose="020B0604020202020204" pitchFamily="34" charset="0"/>
              </a:rPr>
              <a:t>phép.</a:t>
            </a:r>
            <a:endParaRPr lang="vi-VN"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879375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571500" y="1371600"/>
            <a:ext cx="8801100" cy="5348965"/>
          </a:xfrm>
          <a:prstGeom prst="rect">
            <a:avLst/>
          </a:prstGeom>
        </p:spPr>
        <p:txBody>
          <a:bodyPr vert="horz" wrap="square" lIns="0" tIns="12700" rIns="0" bIns="0" rtlCol="0">
            <a:spAutoFit/>
          </a:bodyPr>
          <a:lstStyle/>
          <a:p>
            <a:pPr marL="12700" marR="5080" algn="just">
              <a:lnSpc>
                <a:spcPct val="150000"/>
              </a:lnSpc>
              <a:spcBef>
                <a:spcPts val="610"/>
              </a:spcBef>
              <a:tabLst>
                <a:tab pos="711835" algn="l"/>
              </a:tabLst>
            </a:pPr>
            <a:r>
              <a:rPr lang="vi-VN" sz="2200" b="1" spc="-5" dirty="0">
                <a:latin typeface="Arial" panose="020B0604020202020204" pitchFamily="34" charset="0"/>
                <a:cs typeface="Arial" panose="020B0604020202020204" pitchFamily="34" charset="0"/>
              </a:rPr>
              <a:t>2. Thẩm quyền cấp GPMT (Điều 41 Luật BVMT)</a:t>
            </a:r>
          </a:p>
          <a:p>
            <a:pPr marL="12700" marR="5080" algn="just">
              <a:lnSpc>
                <a:spcPct val="150000"/>
              </a:lnSpc>
              <a:spcBef>
                <a:spcPts val="610"/>
              </a:spcBef>
              <a:tabLst>
                <a:tab pos="711835" algn="l"/>
              </a:tabLst>
            </a:pPr>
            <a:r>
              <a:rPr sz="2200" dirty="0">
                <a:latin typeface="Arial" panose="020B0604020202020204" pitchFamily="34" charset="0"/>
                <a:cs typeface="Arial" panose="020B0604020202020204" pitchFamily="34" charset="0"/>
              </a:rPr>
              <a:t>1. </a:t>
            </a:r>
            <a:r>
              <a:rPr sz="2200" spc="-5" dirty="0">
                <a:latin typeface="Arial" panose="020B0604020202020204" pitchFamily="34" charset="0"/>
                <a:cs typeface="Arial" panose="020B0604020202020204" pitchFamily="34" charset="0"/>
              </a:rPr>
              <a:t>Bộ </a:t>
            </a:r>
            <a:r>
              <a:rPr sz="2200" dirty="0">
                <a:latin typeface="Arial" panose="020B0604020202020204" pitchFamily="34" charset="0"/>
                <a:cs typeface="Arial" panose="020B0604020202020204" pitchFamily="34" charset="0"/>
              </a:rPr>
              <a:t>Tài </a:t>
            </a:r>
            <a:r>
              <a:rPr sz="2200" spc="-5" dirty="0">
                <a:latin typeface="Arial" panose="020B0604020202020204" pitchFamily="34" charset="0"/>
                <a:cs typeface="Arial" panose="020B0604020202020204" pitchFamily="34" charset="0"/>
              </a:rPr>
              <a:t>nguyên </a:t>
            </a:r>
            <a:r>
              <a:rPr sz="2200" dirty="0">
                <a:latin typeface="Arial" panose="020B0604020202020204" pitchFamily="34" charset="0"/>
                <a:cs typeface="Arial" panose="020B0604020202020204" pitchFamily="34" charset="0"/>
              </a:rPr>
              <a:t>và Môi</a:t>
            </a:r>
            <a:r>
              <a:rPr sz="2200" spc="-40" dirty="0">
                <a:latin typeface="Arial" panose="020B0604020202020204" pitchFamily="34" charset="0"/>
                <a:cs typeface="Arial" panose="020B0604020202020204" pitchFamily="34" charset="0"/>
              </a:rPr>
              <a:t> </a:t>
            </a:r>
            <a:r>
              <a:rPr sz="2200" spc="-5" dirty="0">
                <a:latin typeface="Arial" panose="020B0604020202020204" pitchFamily="34" charset="0"/>
                <a:cs typeface="Arial" panose="020B0604020202020204" pitchFamily="34" charset="0"/>
              </a:rPr>
              <a:t>trường:</a:t>
            </a:r>
            <a:endParaRPr sz="2200" dirty="0">
              <a:latin typeface="Arial" panose="020B0604020202020204" pitchFamily="34" charset="0"/>
              <a:cs typeface="Arial" panose="020B0604020202020204" pitchFamily="34" charset="0"/>
            </a:endParaRPr>
          </a:p>
          <a:p>
            <a:pPr marL="12700" marR="5080" algn="just">
              <a:lnSpc>
                <a:spcPct val="150000"/>
              </a:lnSpc>
              <a:spcBef>
                <a:spcPts val="735"/>
              </a:spcBef>
              <a:tabLst>
                <a:tab pos="751205" algn="l"/>
              </a:tabLst>
            </a:pPr>
            <a:r>
              <a:rPr lang="vi-VN" sz="2200" spc="-5" dirty="0">
                <a:latin typeface="Arial" panose="020B0604020202020204" pitchFamily="34" charset="0"/>
                <a:cs typeface="Arial" panose="020B0604020202020204" pitchFamily="34" charset="0"/>
              </a:rPr>
              <a:t>- </a:t>
            </a:r>
            <a:r>
              <a:rPr sz="2200" spc="-5" dirty="0" err="1">
                <a:latin typeface="Arial" panose="020B0604020202020204" pitchFamily="34" charset="0"/>
                <a:cs typeface="Arial" panose="020B0604020202020204" pitchFamily="34" charset="0"/>
              </a:rPr>
              <a:t>Các</a:t>
            </a:r>
            <a:r>
              <a:rPr sz="2200" spc="-5" dirty="0">
                <a:latin typeface="Arial" panose="020B0604020202020204" pitchFamily="34" charset="0"/>
                <a:cs typeface="Arial" panose="020B0604020202020204" pitchFamily="34" charset="0"/>
              </a:rPr>
              <a:t> </a:t>
            </a:r>
            <a:r>
              <a:rPr sz="2200" dirty="0">
                <a:latin typeface="Arial" panose="020B0604020202020204" pitchFamily="34" charset="0"/>
                <a:cs typeface="Arial" panose="020B0604020202020204" pitchFamily="34" charset="0"/>
              </a:rPr>
              <a:t>dự </a:t>
            </a:r>
            <a:r>
              <a:rPr sz="2200" spc="-5" dirty="0">
                <a:latin typeface="Arial" panose="020B0604020202020204" pitchFamily="34" charset="0"/>
                <a:cs typeface="Arial" panose="020B0604020202020204" pitchFamily="34" charset="0"/>
              </a:rPr>
              <a:t>án, cơ </a:t>
            </a:r>
            <a:r>
              <a:rPr sz="2200" dirty="0">
                <a:latin typeface="Arial" panose="020B0604020202020204" pitchFamily="34" charset="0"/>
                <a:cs typeface="Arial" panose="020B0604020202020204" pitchFamily="34" charset="0"/>
              </a:rPr>
              <a:t>sở đã </a:t>
            </a:r>
            <a:r>
              <a:rPr sz="2200" spc="-5" dirty="0">
                <a:latin typeface="Arial" panose="020B0604020202020204" pitchFamily="34" charset="0"/>
                <a:cs typeface="Arial" panose="020B0604020202020204" pitchFamily="34" charset="0"/>
              </a:rPr>
              <a:t>được Bộ TN&amp;MT </a:t>
            </a:r>
            <a:r>
              <a:rPr sz="2200" dirty="0">
                <a:latin typeface="Arial" panose="020B0604020202020204" pitchFamily="34" charset="0"/>
                <a:cs typeface="Arial" panose="020B0604020202020204" pitchFamily="34" charset="0"/>
              </a:rPr>
              <a:t>phê </a:t>
            </a:r>
            <a:r>
              <a:rPr sz="2200" spc="-5" dirty="0">
                <a:latin typeface="Arial" panose="020B0604020202020204" pitchFamily="34" charset="0"/>
                <a:cs typeface="Arial" panose="020B0604020202020204" pitchFamily="34" charset="0"/>
              </a:rPr>
              <a:t>duyệt báo cáo  ĐTM;</a:t>
            </a:r>
            <a:endParaRPr sz="2200" dirty="0">
              <a:latin typeface="Arial" panose="020B0604020202020204" pitchFamily="34" charset="0"/>
              <a:cs typeface="Arial" panose="020B0604020202020204" pitchFamily="34" charset="0"/>
            </a:endParaRPr>
          </a:p>
          <a:p>
            <a:pPr marL="12700" marR="5080" algn="just">
              <a:lnSpc>
                <a:spcPct val="150000"/>
              </a:lnSpc>
              <a:spcBef>
                <a:spcPts val="610"/>
              </a:spcBef>
              <a:tabLst>
                <a:tab pos="711835" algn="l"/>
              </a:tabLst>
            </a:pPr>
            <a:r>
              <a:rPr lang="vi-VN" sz="2200" spc="-5" dirty="0">
                <a:latin typeface="Arial" panose="020B0604020202020204" pitchFamily="34" charset="0"/>
                <a:cs typeface="Arial" panose="020B0604020202020204" pitchFamily="34" charset="0"/>
              </a:rPr>
              <a:t>- </a:t>
            </a:r>
            <a:r>
              <a:rPr sz="2200" spc="-5" dirty="0" err="1">
                <a:latin typeface="Arial" panose="020B0604020202020204" pitchFamily="34" charset="0"/>
                <a:cs typeface="Arial" panose="020B0604020202020204" pitchFamily="34" charset="0"/>
              </a:rPr>
              <a:t>Đối</a:t>
            </a:r>
            <a:r>
              <a:rPr sz="2200" spc="-5" dirty="0">
                <a:latin typeface="Arial" panose="020B0604020202020204" pitchFamily="34" charset="0"/>
                <a:cs typeface="Arial" panose="020B0604020202020204" pitchFamily="34" charset="0"/>
              </a:rPr>
              <a:t> tượng </a:t>
            </a:r>
            <a:r>
              <a:rPr sz="2200" dirty="0">
                <a:latin typeface="Arial" panose="020B0604020202020204" pitchFamily="34" charset="0"/>
                <a:cs typeface="Arial" panose="020B0604020202020204" pitchFamily="34" charset="0"/>
              </a:rPr>
              <a:t>quy định </a:t>
            </a:r>
            <a:r>
              <a:rPr sz="2200" spc="-5" dirty="0">
                <a:latin typeface="Arial" panose="020B0604020202020204" pitchFamily="34" charset="0"/>
                <a:cs typeface="Arial" panose="020B0604020202020204" pitchFamily="34" charset="0"/>
              </a:rPr>
              <a:t>tại Điều </a:t>
            </a:r>
            <a:r>
              <a:rPr sz="2200" dirty="0">
                <a:latin typeface="Arial" panose="020B0604020202020204" pitchFamily="34" charset="0"/>
                <a:cs typeface="Arial" panose="020B0604020202020204" pitchFamily="34" charset="0"/>
              </a:rPr>
              <a:t>39 Luật </a:t>
            </a:r>
            <a:r>
              <a:rPr sz="2200" spc="-5" dirty="0">
                <a:latin typeface="Arial" panose="020B0604020202020204" pitchFamily="34" charset="0"/>
                <a:cs typeface="Arial" panose="020B0604020202020204" pitchFamily="34" charset="0"/>
              </a:rPr>
              <a:t>BVMT nằm </a:t>
            </a:r>
            <a:r>
              <a:rPr sz="2200" dirty="0">
                <a:latin typeface="Arial" panose="020B0604020202020204" pitchFamily="34" charset="0"/>
                <a:cs typeface="Arial" panose="020B0604020202020204" pitchFamily="34" charset="0"/>
              </a:rPr>
              <a:t>trên địa </a:t>
            </a:r>
            <a:r>
              <a:rPr sz="2200" spc="-5" dirty="0" err="1">
                <a:latin typeface="Arial" panose="020B0604020202020204" pitchFamily="34" charset="0"/>
                <a:cs typeface="Arial" panose="020B0604020202020204" pitchFamily="34" charset="0"/>
              </a:rPr>
              <a:t>bàn</a:t>
            </a:r>
            <a:r>
              <a:rPr sz="2200" spc="-5" dirty="0">
                <a:latin typeface="Arial" panose="020B0604020202020204" pitchFamily="34" charset="0"/>
                <a:cs typeface="Arial" panose="020B0604020202020204" pitchFamily="34" charset="0"/>
              </a:rPr>
              <a:t> </a:t>
            </a:r>
            <a:r>
              <a:rPr sz="2200" dirty="0" err="1">
                <a:latin typeface="Arial" panose="020B0604020202020204" pitchFamily="34" charset="0"/>
                <a:cs typeface="Arial" panose="020B0604020202020204" pitchFamily="34" charset="0"/>
              </a:rPr>
              <a:t>từ</a:t>
            </a:r>
            <a:r>
              <a:rPr sz="2200" dirty="0">
                <a:latin typeface="Arial" panose="020B0604020202020204" pitchFamily="34" charset="0"/>
                <a:cs typeface="Arial" panose="020B0604020202020204" pitchFamily="34" charset="0"/>
              </a:rPr>
              <a:t> 02 </a:t>
            </a:r>
            <a:r>
              <a:rPr sz="2200" spc="-5" dirty="0">
                <a:latin typeface="Arial" panose="020B0604020202020204" pitchFamily="34" charset="0"/>
                <a:cs typeface="Arial" panose="020B0604020202020204" pitchFamily="34" charset="0"/>
              </a:rPr>
              <a:t>đơn </a:t>
            </a:r>
            <a:r>
              <a:rPr sz="2200" dirty="0">
                <a:latin typeface="Arial" panose="020B0604020202020204" pitchFamily="34" charset="0"/>
                <a:cs typeface="Arial" panose="020B0604020202020204" pitchFamily="34" charset="0"/>
              </a:rPr>
              <a:t>vị </a:t>
            </a:r>
            <a:r>
              <a:rPr sz="2200" spc="-5" dirty="0">
                <a:latin typeface="Arial" panose="020B0604020202020204" pitchFamily="34" charset="0"/>
                <a:cs typeface="Arial" panose="020B0604020202020204" pitchFamily="34" charset="0"/>
              </a:rPr>
              <a:t>hành chính cấp </a:t>
            </a:r>
            <a:r>
              <a:rPr sz="2200" dirty="0">
                <a:latin typeface="Arial" panose="020B0604020202020204" pitchFamily="34" charset="0"/>
                <a:cs typeface="Arial" panose="020B0604020202020204" pitchFamily="34" charset="0"/>
              </a:rPr>
              <a:t>tỉnh trở </a:t>
            </a:r>
            <a:r>
              <a:rPr sz="2200" spc="-5" dirty="0">
                <a:latin typeface="Arial" panose="020B0604020202020204" pitchFamily="34" charset="0"/>
                <a:cs typeface="Arial" panose="020B0604020202020204" pitchFamily="34" charset="0"/>
              </a:rPr>
              <a:t>lên hoặc nằm </a:t>
            </a:r>
            <a:r>
              <a:rPr sz="2200" dirty="0">
                <a:latin typeface="Arial" panose="020B0604020202020204" pitchFamily="34" charset="0"/>
                <a:cs typeface="Arial" panose="020B0604020202020204" pitchFamily="34" charset="0"/>
              </a:rPr>
              <a:t>trên </a:t>
            </a:r>
            <a:r>
              <a:rPr sz="2200" dirty="0" err="1">
                <a:latin typeface="Arial" panose="020B0604020202020204" pitchFamily="34" charset="0"/>
                <a:cs typeface="Arial" panose="020B0604020202020204" pitchFamily="34" charset="0"/>
              </a:rPr>
              <a:t>vùng</a:t>
            </a:r>
            <a:r>
              <a:rPr sz="2200" dirty="0">
                <a:latin typeface="Arial" panose="020B0604020202020204" pitchFamily="34" charset="0"/>
                <a:cs typeface="Arial" panose="020B0604020202020204" pitchFamily="34" charset="0"/>
              </a:rPr>
              <a:t> </a:t>
            </a:r>
            <a:r>
              <a:rPr sz="2200" spc="-5" dirty="0" err="1">
                <a:latin typeface="Arial" panose="020B0604020202020204" pitchFamily="34" charset="0"/>
                <a:cs typeface="Arial" panose="020B0604020202020204" pitchFamily="34" charset="0"/>
              </a:rPr>
              <a:t>biển</a:t>
            </a:r>
            <a:r>
              <a:rPr sz="2200" spc="-5" dirty="0">
                <a:latin typeface="Arial" panose="020B0604020202020204" pitchFamily="34" charset="0"/>
                <a:cs typeface="Arial" panose="020B0604020202020204" pitchFamily="34" charset="0"/>
              </a:rPr>
              <a:t> chưa xác </a:t>
            </a:r>
            <a:r>
              <a:rPr sz="2200" dirty="0">
                <a:latin typeface="Arial" panose="020B0604020202020204" pitchFamily="34" charset="0"/>
                <a:cs typeface="Arial" panose="020B0604020202020204" pitchFamily="34" charset="0"/>
              </a:rPr>
              <a:t>định </a:t>
            </a:r>
            <a:r>
              <a:rPr sz="2200" spc="-5" dirty="0">
                <a:latin typeface="Arial" panose="020B0604020202020204" pitchFamily="34" charset="0"/>
                <a:cs typeface="Arial" panose="020B0604020202020204" pitchFamily="34" charset="0"/>
              </a:rPr>
              <a:t>trách nhiệm quản </a:t>
            </a:r>
            <a:r>
              <a:rPr sz="2200" dirty="0">
                <a:latin typeface="Arial" panose="020B0604020202020204" pitchFamily="34" charset="0"/>
                <a:cs typeface="Arial" panose="020B0604020202020204" pitchFamily="34" charset="0"/>
              </a:rPr>
              <a:t>lý </a:t>
            </a:r>
            <a:r>
              <a:rPr sz="2200" spc="-5" dirty="0">
                <a:latin typeface="Arial" panose="020B0604020202020204" pitchFamily="34" charset="0"/>
                <a:cs typeface="Arial" panose="020B0604020202020204" pitchFamily="34" charset="0"/>
              </a:rPr>
              <a:t>hành chính của UBND cấp </a:t>
            </a:r>
            <a:r>
              <a:rPr sz="2200" dirty="0" err="1">
                <a:latin typeface="Arial" panose="020B0604020202020204" pitchFamily="34" charset="0"/>
                <a:cs typeface="Arial" panose="020B0604020202020204" pitchFamily="34" charset="0"/>
              </a:rPr>
              <a:t>tỉnh</a:t>
            </a:r>
            <a:r>
              <a:rPr sz="2200" dirty="0">
                <a:latin typeface="Arial" panose="020B0604020202020204" pitchFamily="34" charset="0"/>
                <a:cs typeface="Arial" panose="020B0604020202020204" pitchFamily="34" charset="0"/>
              </a:rPr>
              <a:t>; </a:t>
            </a:r>
            <a:r>
              <a:rPr sz="2200" spc="-5" dirty="0">
                <a:latin typeface="Arial" panose="020B0604020202020204" pitchFamily="34" charset="0"/>
                <a:cs typeface="Arial" panose="020B0604020202020204" pitchFamily="34" charset="0"/>
              </a:rPr>
              <a:t>cơ sở có NKPL </a:t>
            </a:r>
            <a:r>
              <a:rPr sz="2200" dirty="0">
                <a:latin typeface="Arial" panose="020B0604020202020204" pitchFamily="34" charset="0"/>
                <a:cs typeface="Arial" panose="020B0604020202020204" pitchFamily="34" charset="0"/>
              </a:rPr>
              <a:t>từ </a:t>
            </a:r>
            <a:r>
              <a:rPr sz="2200" spc="-5" dirty="0">
                <a:latin typeface="Arial" panose="020B0604020202020204" pitchFamily="34" charset="0"/>
                <a:cs typeface="Arial" panose="020B0604020202020204" pitchFamily="34" charset="0"/>
              </a:rPr>
              <a:t>nước ngoài làm nguyên liệu sản xuất, cơ </a:t>
            </a:r>
            <a:r>
              <a:rPr sz="2200" dirty="0">
                <a:latin typeface="Arial" panose="020B0604020202020204" pitchFamily="34" charset="0"/>
                <a:cs typeface="Arial" panose="020B0604020202020204" pitchFamily="34" charset="0"/>
              </a:rPr>
              <a:t>sở </a:t>
            </a:r>
            <a:r>
              <a:rPr sz="2200" spc="-5" dirty="0">
                <a:latin typeface="Arial" panose="020B0604020202020204" pitchFamily="34" charset="0"/>
                <a:cs typeface="Arial" panose="020B0604020202020204" pitchFamily="34" charset="0"/>
              </a:rPr>
              <a:t>thực  hiện dịch </a:t>
            </a:r>
            <a:r>
              <a:rPr sz="2200" dirty="0">
                <a:latin typeface="Arial" panose="020B0604020202020204" pitchFamily="34" charset="0"/>
                <a:cs typeface="Arial" panose="020B0604020202020204" pitchFamily="34" charset="0"/>
              </a:rPr>
              <a:t>vụ xử lý </a:t>
            </a:r>
            <a:r>
              <a:rPr sz="2200" spc="-5" dirty="0">
                <a:latin typeface="Arial" panose="020B0604020202020204" pitchFamily="34" charset="0"/>
                <a:cs typeface="Arial" panose="020B0604020202020204" pitchFamily="34" charset="0"/>
              </a:rPr>
              <a:t>CTNH.</a:t>
            </a:r>
            <a:endParaRPr lang="vi-VN" sz="2200" spc="-5" dirty="0">
              <a:latin typeface="Arial" panose="020B0604020202020204" pitchFamily="34" charset="0"/>
              <a:cs typeface="Arial" panose="020B0604020202020204" pitchFamily="34" charset="0"/>
            </a:endParaRPr>
          </a:p>
          <a:p>
            <a:pPr marL="12700" marR="5080" algn="just">
              <a:lnSpc>
                <a:spcPct val="150000"/>
              </a:lnSpc>
              <a:spcBef>
                <a:spcPts val="610"/>
              </a:spcBef>
              <a:tabLst>
                <a:tab pos="711835" algn="l"/>
              </a:tabLst>
            </a:pPr>
            <a:r>
              <a:rPr sz="2200" dirty="0">
                <a:latin typeface="Arial" panose="020B0604020202020204" pitchFamily="34" charset="0"/>
                <a:cs typeface="Arial" panose="020B0604020202020204" pitchFamily="34" charset="0"/>
              </a:rPr>
              <a:t>2. </a:t>
            </a:r>
            <a:r>
              <a:rPr sz="2200" spc="-5" dirty="0">
                <a:latin typeface="Arial" panose="020B0604020202020204" pitchFamily="34" charset="0"/>
                <a:cs typeface="Arial" panose="020B0604020202020204" pitchFamily="34" charset="0"/>
              </a:rPr>
              <a:t>Bộ Quốc </a:t>
            </a:r>
            <a:r>
              <a:rPr sz="2200" dirty="0">
                <a:latin typeface="Arial" panose="020B0604020202020204" pitchFamily="34" charset="0"/>
                <a:cs typeface="Arial" panose="020B0604020202020204" pitchFamily="34" charset="0"/>
              </a:rPr>
              <a:t>phòng, </a:t>
            </a:r>
            <a:r>
              <a:rPr sz="2200" spc="-5" dirty="0">
                <a:latin typeface="Arial" panose="020B0604020202020204" pitchFamily="34" charset="0"/>
                <a:cs typeface="Arial" panose="020B0604020202020204" pitchFamily="34" charset="0"/>
              </a:rPr>
              <a:t>Bộ Công an: Các </a:t>
            </a:r>
            <a:r>
              <a:rPr sz="2200" dirty="0">
                <a:latin typeface="Arial" panose="020B0604020202020204" pitchFamily="34" charset="0"/>
                <a:cs typeface="Arial" panose="020B0604020202020204" pitchFamily="34" charset="0"/>
              </a:rPr>
              <a:t>dự </a:t>
            </a:r>
            <a:r>
              <a:rPr sz="2200" spc="-5" dirty="0">
                <a:latin typeface="Arial" panose="020B0604020202020204" pitchFamily="34" charset="0"/>
                <a:cs typeface="Arial" panose="020B0604020202020204" pitchFamily="34" charset="0"/>
              </a:rPr>
              <a:t>án, cơ sở </a:t>
            </a:r>
            <a:r>
              <a:rPr sz="2200" dirty="0">
                <a:latin typeface="Arial" panose="020B0604020202020204" pitchFamily="34" charset="0"/>
                <a:cs typeface="Arial" panose="020B0604020202020204" pitchFamily="34" charset="0"/>
              </a:rPr>
              <a:t>thuộc bí </a:t>
            </a:r>
            <a:r>
              <a:rPr sz="2200" spc="-5" dirty="0" err="1">
                <a:latin typeface="Arial" panose="020B0604020202020204" pitchFamily="34" charset="0"/>
                <a:cs typeface="Arial" panose="020B0604020202020204" pitchFamily="34" charset="0"/>
              </a:rPr>
              <a:t>mật</a:t>
            </a:r>
            <a:r>
              <a:rPr sz="2200" spc="-5" dirty="0">
                <a:latin typeface="Arial" panose="020B0604020202020204" pitchFamily="34" charset="0"/>
                <a:cs typeface="Arial" panose="020B0604020202020204" pitchFamily="34" charset="0"/>
              </a:rPr>
              <a:t> </a:t>
            </a:r>
            <a:r>
              <a:rPr sz="2200" dirty="0" err="1">
                <a:latin typeface="Arial" panose="020B0604020202020204" pitchFamily="34" charset="0"/>
                <a:cs typeface="Arial" panose="020B0604020202020204" pitchFamily="34" charset="0"/>
              </a:rPr>
              <a:t>nhà</a:t>
            </a:r>
            <a:r>
              <a:rPr sz="2200" dirty="0">
                <a:latin typeface="Arial" panose="020B0604020202020204" pitchFamily="34" charset="0"/>
                <a:cs typeface="Arial" panose="020B0604020202020204" pitchFamily="34" charset="0"/>
              </a:rPr>
              <a:t> </a:t>
            </a:r>
            <a:r>
              <a:rPr sz="2200" spc="-5" dirty="0">
                <a:latin typeface="Arial" panose="020B0604020202020204" pitchFamily="34" charset="0"/>
                <a:cs typeface="Arial" panose="020B0604020202020204" pitchFamily="34" charset="0"/>
              </a:rPr>
              <a:t>nước </a:t>
            </a:r>
            <a:r>
              <a:rPr sz="2200" dirty="0">
                <a:latin typeface="Arial" panose="020B0604020202020204" pitchFamily="34" charset="0"/>
                <a:cs typeface="Arial" panose="020B0604020202020204" pitchFamily="34" charset="0"/>
              </a:rPr>
              <a:t>về quốc phòng, </a:t>
            </a:r>
            <a:r>
              <a:rPr sz="2200" spc="-5" dirty="0">
                <a:latin typeface="Arial" panose="020B0604020202020204" pitchFamily="34" charset="0"/>
                <a:cs typeface="Arial" panose="020B0604020202020204" pitchFamily="34" charset="0"/>
              </a:rPr>
              <a:t>an</a:t>
            </a:r>
            <a:r>
              <a:rPr sz="2200" spc="-25" dirty="0">
                <a:latin typeface="Arial" panose="020B0604020202020204" pitchFamily="34" charset="0"/>
                <a:cs typeface="Arial" panose="020B0604020202020204" pitchFamily="34" charset="0"/>
              </a:rPr>
              <a:t> </a:t>
            </a:r>
            <a:r>
              <a:rPr sz="2200" dirty="0">
                <a:latin typeface="Arial" panose="020B0604020202020204" pitchFamily="34" charset="0"/>
                <a:cs typeface="Arial" panose="020B0604020202020204" pitchFamily="34" charset="0"/>
              </a:rPr>
              <a:t>ninh.</a:t>
            </a:r>
          </a:p>
        </p:txBody>
      </p:sp>
      <p:sp>
        <p:nvSpPr>
          <p:cNvPr id="8" name="TextBox 7">
            <a:extLst>
              <a:ext uri="{FF2B5EF4-FFF2-40B4-BE49-F238E27FC236}">
                <a16:creationId xmlns:a16="http://schemas.microsoft.com/office/drawing/2014/main" id="{A61554C6-0562-2076-2707-E839DB8EC903}"/>
              </a:ext>
            </a:extLst>
          </p:cNvPr>
          <p:cNvSpPr txBox="1"/>
          <p:nvPr/>
        </p:nvSpPr>
        <p:spPr>
          <a:xfrm>
            <a:off x="818554" y="228600"/>
            <a:ext cx="8383190" cy="1131848"/>
          </a:xfrm>
          <a:prstGeom prst="rect">
            <a:avLst/>
          </a:prstGeom>
          <a:noFill/>
        </p:spPr>
        <p:txBody>
          <a:bodyPr wrap="square" rtlCol="0">
            <a:spAutoFit/>
          </a:bodyPr>
          <a:lstStyle/>
          <a:p>
            <a:pPr algn="ctr">
              <a:lnSpc>
                <a:spcPct val="150000"/>
              </a:lnSpc>
            </a:pPr>
            <a:r>
              <a:rPr lang="vi-VN" sz="2400" b="1" dirty="0">
                <a:solidFill>
                  <a:schemeClr val="accent2">
                    <a:lumMod val="50000"/>
                  </a:schemeClr>
                </a:solidFill>
              </a:rPr>
              <a:t>PHẦN 2</a:t>
            </a:r>
          </a:p>
          <a:p>
            <a:pPr algn="ctr">
              <a:lnSpc>
                <a:spcPct val="150000"/>
              </a:lnSpc>
            </a:pPr>
            <a:r>
              <a:rPr lang="vi-VN" sz="2400" b="1" dirty="0">
                <a:solidFill>
                  <a:schemeClr val="accent2">
                    <a:lumMod val="50000"/>
                  </a:schemeClr>
                </a:solidFill>
              </a:rPr>
              <a:t>QUY ĐỊNH VỀ GIẤY PHÉP MÔI TRƯỜNG</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571500" y="1371600"/>
            <a:ext cx="8877300" cy="5193025"/>
          </a:xfrm>
          <a:prstGeom prst="rect">
            <a:avLst/>
          </a:prstGeom>
        </p:spPr>
        <p:txBody>
          <a:bodyPr vert="horz" wrap="square" lIns="0" tIns="12700" rIns="0" bIns="0" rtlCol="0">
            <a:spAutoFit/>
          </a:bodyPr>
          <a:lstStyle/>
          <a:p>
            <a:pPr marL="12700" marR="5080" algn="just">
              <a:lnSpc>
                <a:spcPct val="130000"/>
              </a:lnSpc>
              <a:spcBef>
                <a:spcPts val="610"/>
              </a:spcBef>
              <a:tabLst>
                <a:tab pos="711835" algn="l"/>
              </a:tabLst>
            </a:pPr>
            <a:r>
              <a:rPr lang="vi-VN" sz="2200" b="1" spc="-5" dirty="0">
                <a:latin typeface="Arial" panose="020B0604020202020204" pitchFamily="34" charset="0"/>
                <a:cs typeface="Arial" panose="020B0604020202020204" pitchFamily="34" charset="0"/>
              </a:rPr>
              <a:t>2. Thẩm quyền cấp GPMT (tiếp)</a:t>
            </a:r>
          </a:p>
          <a:p>
            <a:pPr marL="12700" marR="5080" algn="just">
              <a:lnSpc>
                <a:spcPct val="130000"/>
              </a:lnSpc>
              <a:spcBef>
                <a:spcPts val="610"/>
              </a:spcBef>
              <a:tabLst>
                <a:tab pos="711835" algn="l"/>
              </a:tabLst>
            </a:pPr>
            <a:r>
              <a:rPr lang="vi-VN" sz="2200" dirty="0">
                <a:latin typeface="Arial" panose="020B0604020202020204" pitchFamily="34" charset="0"/>
                <a:cs typeface="Arial" panose="020B0604020202020204" pitchFamily="34" charset="0"/>
              </a:rPr>
              <a:t>3. UBND cấp tỉnh:</a:t>
            </a:r>
          </a:p>
          <a:p>
            <a:pPr marL="12700" marR="5080" algn="just">
              <a:lnSpc>
                <a:spcPct val="130000"/>
              </a:lnSpc>
              <a:spcBef>
                <a:spcPts val="610"/>
              </a:spcBef>
              <a:tabLst>
                <a:tab pos="711835" algn="l"/>
              </a:tabLst>
            </a:pPr>
            <a:r>
              <a:rPr lang="vi-VN" sz="2200" dirty="0">
                <a:latin typeface="Arial" panose="020B0604020202020204" pitchFamily="34" charset="0"/>
                <a:cs typeface="Arial" panose="020B0604020202020204" pitchFamily="34" charset="0"/>
              </a:rPr>
              <a:t>- Dự án đầu tư nhóm II quy định tại Điều 39 Luật BVMT;</a:t>
            </a:r>
          </a:p>
          <a:p>
            <a:pPr marL="12700" marR="5080" algn="just">
              <a:lnSpc>
                <a:spcPct val="130000"/>
              </a:lnSpc>
              <a:spcBef>
                <a:spcPts val="610"/>
              </a:spcBef>
              <a:tabLst>
                <a:tab pos="711835" algn="l"/>
              </a:tabLst>
            </a:pPr>
            <a:r>
              <a:rPr lang="vi-VN" sz="2200" dirty="0">
                <a:latin typeface="Arial" panose="020B0604020202020204" pitchFamily="34" charset="0"/>
                <a:cs typeface="Arial" panose="020B0604020202020204" pitchFamily="34" charset="0"/>
              </a:rPr>
              <a:t>- Dự án đầu tư nhóm III quy định tại Điều 39 của Luật này  nằm trên địa bàn từ 02 đơn vị hành chính cấp huyện trở lên;</a:t>
            </a:r>
          </a:p>
          <a:p>
            <a:pPr marL="12700" marR="5080" algn="just">
              <a:lnSpc>
                <a:spcPct val="130000"/>
              </a:lnSpc>
              <a:spcBef>
                <a:spcPts val="610"/>
              </a:spcBef>
              <a:tabLst>
                <a:tab pos="711835" algn="l"/>
              </a:tabLst>
            </a:pPr>
            <a:r>
              <a:rPr lang="vi-VN" sz="2200" dirty="0">
                <a:latin typeface="Arial" panose="020B0604020202020204" pitchFamily="34" charset="0"/>
                <a:cs typeface="Arial" panose="020B0604020202020204" pitchFamily="34" charset="0"/>
              </a:rPr>
              <a:t>- Đối tượng quy định tại khoản 2 Điều 39 của Luật BVMT đã  được UBND cấp tỉnh hoặc Bộ, cơ quan ngang Bộ (trừ Bộ TN&amp;MT,  Bộ Quốc phòng, Bộ Công an) phê duyệt kết quả thẩm định báo cáo  ĐTM.</a:t>
            </a:r>
          </a:p>
          <a:p>
            <a:pPr marL="12700" marR="5080" algn="just">
              <a:lnSpc>
                <a:spcPct val="130000"/>
              </a:lnSpc>
              <a:spcBef>
                <a:spcPts val="610"/>
              </a:spcBef>
              <a:tabLst>
                <a:tab pos="711835" algn="l"/>
              </a:tabLst>
            </a:pPr>
            <a:r>
              <a:rPr lang="vi-VN" sz="2200" dirty="0">
                <a:latin typeface="Arial" panose="020B0604020202020204" pitchFamily="34" charset="0"/>
                <a:cs typeface="Arial" panose="020B0604020202020204" pitchFamily="34" charset="0"/>
              </a:rPr>
              <a:t>4. UBND cấp huyện: Dự án, cơ sở quy định tại Điều 39 Luật  BVMT trừ dự án, cơ sở thuộc thẩm quyền cấp phép của Bộ TN&amp;MT, Bộ Quốc phòng, Bộ Công an, UBND cấp tỉnh.</a:t>
            </a:r>
          </a:p>
        </p:txBody>
      </p:sp>
      <p:sp>
        <p:nvSpPr>
          <p:cNvPr id="8" name="TextBox 7">
            <a:extLst>
              <a:ext uri="{FF2B5EF4-FFF2-40B4-BE49-F238E27FC236}">
                <a16:creationId xmlns:a16="http://schemas.microsoft.com/office/drawing/2014/main" id="{A61554C6-0562-2076-2707-E839DB8EC903}"/>
              </a:ext>
            </a:extLst>
          </p:cNvPr>
          <p:cNvSpPr txBox="1"/>
          <p:nvPr/>
        </p:nvSpPr>
        <p:spPr>
          <a:xfrm>
            <a:off x="818554" y="228600"/>
            <a:ext cx="8383190" cy="1131848"/>
          </a:xfrm>
          <a:prstGeom prst="rect">
            <a:avLst/>
          </a:prstGeom>
          <a:noFill/>
        </p:spPr>
        <p:txBody>
          <a:bodyPr wrap="square" rtlCol="0">
            <a:spAutoFit/>
          </a:bodyPr>
          <a:lstStyle/>
          <a:p>
            <a:pPr algn="ctr">
              <a:lnSpc>
                <a:spcPct val="150000"/>
              </a:lnSpc>
            </a:pPr>
            <a:r>
              <a:rPr lang="vi-VN" sz="2400" b="1" dirty="0">
                <a:solidFill>
                  <a:schemeClr val="accent2">
                    <a:lumMod val="50000"/>
                  </a:schemeClr>
                </a:solidFill>
              </a:rPr>
              <a:t>PHẦN 2</a:t>
            </a:r>
          </a:p>
          <a:p>
            <a:pPr algn="ctr">
              <a:lnSpc>
                <a:spcPct val="150000"/>
              </a:lnSpc>
            </a:pPr>
            <a:r>
              <a:rPr lang="vi-VN" sz="2400" b="1" dirty="0">
                <a:solidFill>
                  <a:schemeClr val="accent2">
                    <a:lumMod val="50000"/>
                  </a:schemeClr>
                </a:solidFill>
              </a:rPr>
              <a:t>QUY ĐỊNH VỀ GIẤY PHÉP MÔI TRƯỜNG</a:t>
            </a:r>
          </a:p>
        </p:txBody>
      </p:sp>
    </p:spTree>
    <p:extLst>
      <p:ext uri="{BB962C8B-B14F-4D97-AF65-F5344CB8AC3E}">
        <p14:creationId xmlns:p14="http://schemas.microsoft.com/office/powerpoint/2010/main" val="6959137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539154" y="1390349"/>
            <a:ext cx="8827692" cy="3627980"/>
          </a:xfrm>
          <a:prstGeom prst="rect">
            <a:avLst/>
          </a:prstGeom>
        </p:spPr>
        <p:txBody>
          <a:bodyPr vert="horz" wrap="square" lIns="0" tIns="58419" rIns="0" bIns="0" rtlCol="0">
            <a:spAutoFit/>
          </a:bodyPr>
          <a:lstStyle/>
          <a:p>
            <a:pPr marL="12700" marR="5080" indent="-12700" algn="just">
              <a:lnSpc>
                <a:spcPct val="150000"/>
              </a:lnSpc>
              <a:spcBef>
                <a:spcPts val="605"/>
              </a:spcBef>
            </a:pPr>
            <a:r>
              <a:rPr sz="2200" b="1" dirty="0">
                <a:latin typeface="Arial" panose="020B0604020202020204" pitchFamily="34" charset="0"/>
                <a:cs typeface="Arial" panose="020B0604020202020204" pitchFamily="34" charset="0"/>
              </a:rPr>
              <a:t>3. Thời điểm nộp hồ sơ đề nghị cấp GPMT (Khoản 2 Điều 29  Nghị định số 08/2022/NĐ-CP)</a:t>
            </a:r>
          </a:p>
          <a:p>
            <a:pPr marL="12700" marR="5080" indent="533400" algn="just">
              <a:lnSpc>
                <a:spcPct val="150000"/>
              </a:lnSpc>
              <a:spcBef>
                <a:spcPts val="605"/>
              </a:spcBef>
            </a:pPr>
            <a:r>
              <a:rPr sz="2200" dirty="0">
                <a:latin typeface="Arial" panose="020B0604020202020204" pitchFamily="34" charset="0"/>
                <a:cs typeface="Arial" panose="020B0604020202020204" pitchFamily="34" charset="0"/>
              </a:rPr>
              <a:t>- </a:t>
            </a:r>
            <a:r>
              <a:rPr sz="2200" spc="-5" dirty="0">
                <a:latin typeface="Arial" panose="020B0604020202020204" pitchFamily="34" charset="0"/>
                <a:cs typeface="Arial" panose="020B0604020202020204" pitchFamily="34" charset="0"/>
              </a:rPr>
              <a:t>Đối với </a:t>
            </a:r>
            <a:r>
              <a:rPr sz="2200" dirty="0">
                <a:latin typeface="Arial" panose="020B0604020202020204" pitchFamily="34" charset="0"/>
                <a:cs typeface="Arial" panose="020B0604020202020204" pitchFamily="34" charset="0"/>
              </a:rPr>
              <a:t>dự </a:t>
            </a:r>
            <a:r>
              <a:rPr sz="2200" spc="-5" dirty="0">
                <a:latin typeface="Arial" panose="020B0604020202020204" pitchFamily="34" charset="0"/>
                <a:cs typeface="Arial" panose="020B0604020202020204" pitchFamily="34" charset="0"/>
              </a:rPr>
              <a:t>án </a:t>
            </a:r>
            <a:r>
              <a:rPr sz="2200" dirty="0">
                <a:latin typeface="Arial" panose="020B0604020202020204" pitchFamily="34" charset="0"/>
                <a:cs typeface="Arial" panose="020B0604020202020204" pitchFamily="34" charset="0"/>
              </a:rPr>
              <a:t>thuộc đối </a:t>
            </a:r>
            <a:r>
              <a:rPr sz="2200" spc="-5" dirty="0">
                <a:latin typeface="Arial" panose="020B0604020202020204" pitchFamily="34" charset="0"/>
                <a:cs typeface="Arial" panose="020B0604020202020204" pitchFamily="34" charset="0"/>
              </a:rPr>
              <a:t>tượng phải thực hiện ĐTM: </a:t>
            </a:r>
            <a:r>
              <a:rPr lang="vi-VN" sz="2200" spc="-5" dirty="0">
                <a:latin typeface="Arial" panose="020B0604020202020204" pitchFamily="34" charset="0"/>
                <a:cs typeface="Arial" panose="020B0604020202020204" pitchFamily="34" charset="0"/>
              </a:rPr>
              <a:t>N</a:t>
            </a:r>
            <a:r>
              <a:rPr sz="2200" dirty="0" err="1">
                <a:latin typeface="Arial" panose="020B0604020202020204" pitchFamily="34" charset="0"/>
                <a:cs typeface="Arial" panose="020B0604020202020204" pitchFamily="34" charset="0"/>
              </a:rPr>
              <a:t>ộp</a:t>
            </a:r>
            <a:r>
              <a:rPr sz="2200" dirty="0">
                <a:latin typeface="Arial" panose="020B0604020202020204" pitchFamily="34" charset="0"/>
                <a:cs typeface="Arial" panose="020B0604020202020204" pitchFamily="34" charset="0"/>
              </a:rPr>
              <a:t> hồ </a:t>
            </a:r>
            <a:r>
              <a:rPr sz="2200" spc="-10" dirty="0">
                <a:latin typeface="Arial" panose="020B0604020202020204" pitchFamily="34" charset="0"/>
                <a:cs typeface="Arial" panose="020B0604020202020204" pitchFamily="34" charset="0"/>
              </a:rPr>
              <a:t>sơ  </a:t>
            </a:r>
            <a:r>
              <a:rPr sz="2200" dirty="0">
                <a:latin typeface="Arial" panose="020B0604020202020204" pitchFamily="34" charset="0"/>
                <a:cs typeface="Arial" panose="020B0604020202020204" pitchFamily="34" charset="0"/>
              </a:rPr>
              <a:t>đề nghị </a:t>
            </a:r>
            <a:r>
              <a:rPr sz="2200" spc="-5" dirty="0">
                <a:latin typeface="Arial" panose="020B0604020202020204" pitchFamily="34" charset="0"/>
                <a:cs typeface="Arial" panose="020B0604020202020204" pitchFamily="34" charset="0"/>
              </a:rPr>
              <a:t>cấp GPMT </a:t>
            </a:r>
            <a:r>
              <a:rPr sz="2200" dirty="0">
                <a:latin typeface="Arial" panose="020B0604020202020204" pitchFamily="34" charset="0"/>
                <a:cs typeface="Arial" panose="020B0604020202020204" pitchFamily="34" charset="0"/>
              </a:rPr>
              <a:t>sau khi đã </a:t>
            </a:r>
            <a:r>
              <a:rPr sz="2200" spc="-5" dirty="0">
                <a:latin typeface="Arial" panose="020B0604020202020204" pitchFamily="34" charset="0"/>
                <a:cs typeface="Arial" panose="020B0604020202020204" pitchFamily="34" charset="0"/>
              </a:rPr>
              <a:t>hoàn thành công </a:t>
            </a:r>
            <a:r>
              <a:rPr sz="2200" dirty="0">
                <a:latin typeface="Arial" panose="020B0604020202020204" pitchFamily="34" charset="0"/>
                <a:cs typeface="Arial" panose="020B0604020202020204" pitchFamily="34" charset="0"/>
              </a:rPr>
              <a:t>trình xử lý </a:t>
            </a:r>
            <a:r>
              <a:rPr sz="2200" spc="-5" dirty="0">
                <a:latin typeface="Arial" panose="020B0604020202020204" pitchFamily="34" charset="0"/>
                <a:cs typeface="Arial" panose="020B0604020202020204" pitchFamily="34" charset="0"/>
              </a:rPr>
              <a:t>chất thải  cho toàn </a:t>
            </a:r>
            <a:r>
              <a:rPr sz="2200" dirty="0">
                <a:latin typeface="Arial" panose="020B0604020202020204" pitchFamily="34" charset="0"/>
                <a:cs typeface="Arial" panose="020B0604020202020204" pitchFamily="34" charset="0"/>
              </a:rPr>
              <a:t>bộ dự </a:t>
            </a:r>
            <a:r>
              <a:rPr sz="2200" spc="-5" dirty="0">
                <a:latin typeface="Arial" panose="020B0604020202020204" pitchFamily="34" charset="0"/>
                <a:cs typeface="Arial" panose="020B0604020202020204" pitchFamily="34" charset="0"/>
              </a:rPr>
              <a:t>án hoặc cho từng phân </a:t>
            </a:r>
            <a:r>
              <a:rPr sz="2200" dirty="0">
                <a:latin typeface="Arial" panose="020B0604020202020204" pitchFamily="34" charset="0"/>
                <a:cs typeface="Arial" panose="020B0604020202020204" pitchFamily="34" charset="0"/>
              </a:rPr>
              <a:t>kỳ </a:t>
            </a:r>
            <a:r>
              <a:rPr sz="2200" spc="-5" dirty="0">
                <a:latin typeface="Arial" panose="020B0604020202020204" pitchFamily="34" charset="0"/>
                <a:cs typeface="Arial" panose="020B0604020202020204" pitchFamily="34" charset="0"/>
              </a:rPr>
              <a:t>đầu </a:t>
            </a:r>
            <a:r>
              <a:rPr sz="2200" dirty="0">
                <a:latin typeface="Arial" panose="020B0604020202020204" pitchFamily="34" charset="0"/>
                <a:cs typeface="Arial" panose="020B0604020202020204" pitchFamily="34" charset="0"/>
              </a:rPr>
              <a:t>tư </a:t>
            </a:r>
            <a:r>
              <a:rPr sz="2200" spc="-5" dirty="0">
                <a:latin typeface="Arial" panose="020B0604020202020204" pitchFamily="34" charset="0"/>
                <a:cs typeface="Arial" panose="020B0604020202020204" pitchFamily="34" charset="0"/>
              </a:rPr>
              <a:t>của </a:t>
            </a:r>
            <a:r>
              <a:rPr sz="2200" dirty="0">
                <a:latin typeface="Arial" panose="020B0604020202020204" pitchFamily="34" charset="0"/>
                <a:cs typeface="Arial" panose="020B0604020202020204" pitchFamily="34" charset="0"/>
              </a:rPr>
              <a:t>dự </a:t>
            </a:r>
            <a:r>
              <a:rPr sz="2200" spc="-5" dirty="0">
                <a:latin typeface="Arial" panose="020B0604020202020204" pitchFamily="34" charset="0"/>
                <a:cs typeface="Arial" panose="020B0604020202020204" pitchFamily="34" charset="0"/>
              </a:rPr>
              <a:t>án (nếu </a:t>
            </a:r>
            <a:r>
              <a:rPr sz="2200" dirty="0">
                <a:latin typeface="Arial" panose="020B0604020202020204" pitchFamily="34" charset="0"/>
                <a:cs typeface="Arial" panose="020B0604020202020204" pitchFamily="34" charset="0"/>
              </a:rPr>
              <a:t>dự  </a:t>
            </a:r>
            <a:r>
              <a:rPr sz="2200" spc="-5" dirty="0">
                <a:latin typeface="Arial" panose="020B0604020202020204" pitchFamily="34" charset="0"/>
                <a:cs typeface="Arial" panose="020B0604020202020204" pitchFamily="34" charset="0"/>
              </a:rPr>
              <a:t>án có phân </a:t>
            </a:r>
            <a:r>
              <a:rPr sz="2200" dirty="0">
                <a:latin typeface="Arial" panose="020B0604020202020204" pitchFamily="34" charset="0"/>
                <a:cs typeface="Arial" panose="020B0604020202020204" pitchFamily="34" charset="0"/>
              </a:rPr>
              <a:t>kỳ </a:t>
            </a:r>
            <a:r>
              <a:rPr sz="2200" spc="-5" dirty="0">
                <a:latin typeface="Arial" panose="020B0604020202020204" pitchFamily="34" charset="0"/>
                <a:cs typeface="Arial" panose="020B0604020202020204" pitchFamily="34" charset="0"/>
              </a:rPr>
              <a:t>đầu </a:t>
            </a:r>
            <a:r>
              <a:rPr sz="2200" dirty="0">
                <a:latin typeface="Arial" panose="020B0604020202020204" pitchFamily="34" charset="0"/>
                <a:cs typeface="Arial" panose="020B0604020202020204" pitchFamily="34" charset="0"/>
              </a:rPr>
              <a:t>tư </a:t>
            </a:r>
            <a:r>
              <a:rPr sz="2200" spc="-5" dirty="0">
                <a:latin typeface="Arial" panose="020B0604020202020204" pitchFamily="34" charset="0"/>
                <a:cs typeface="Arial" panose="020B0604020202020204" pitchFamily="34" charset="0"/>
              </a:rPr>
              <a:t>theo từng giai đoạn) hoặc cho hạng </a:t>
            </a:r>
            <a:r>
              <a:rPr sz="2200" dirty="0">
                <a:latin typeface="Arial" panose="020B0604020202020204" pitchFamily="34" charset="0"/>
                <a:cs typeface="Arial" panose="020B0604020202020204" pitchFamily="34" charset="0"/>
              </a:rPr>
              <a:t>mục </a:t>
            </a:r>
            <a:r>
              <a:rPr sz="2200" spc="-5" dirty="0">
                <a:latin typeface="Arial" panose="020B0604020202020204" pitchFamily="34" charset="0"/>
                <a:cs typeface="Arial" panose="020B0604020202020204" pitchFamily="34" charset="0"/>
              </a:rPr>
              <a:t>công  </a:t>
            </a:r>
            <a:r>
              <a:rPr sz="2200" dirty="0">
                <a:latin typeface="Arial" panose="020B0604020202020204" pitchFamily="34" charset="0"/>
                <a:cs typeface="Arial" panose="020B0604020202020204" pitchFamily="34" charset="0"/>
              </a:rPr>
              <a:t>trình xử lý </a:t>
            </a:r>
            <a:r>
              <a:rPr sz="2200" spc="-5" dirty="0">
                <a:latin typeface="Arial" panose="020B0604020202020204" pitchFamily="34" charset="0"/>
                <a:cs typeface="Arial" panose="020B0604020202020204" pitchFamily="34" charset="0"/>
              </a:rPr>
              <a:t>chất thải </a:t>
            </a:r>
            <a:r>
              <a:rPr sz="2200" dirty="0">
                <a:latin typeface="Arial" panose="020B0604020202020204" pitchFamily="34" charset="0"/>
                <a:cs typeface="Arial" panose="020B0604020202020204" pitchFamily="34" charset="0"/>
              </a:rPr>
              <a:t>độc </a:t>
            </a:r>
            <a:r>
              <a:rPr sz="2200" spc="-5" dirty="0">
                <a:latin typeface="Arial" panose="020B0604020202020204" pitchFamily="34" charset="0"/>
                <a:cs typeface="Arial" panose="020B0604020202020204" pitchFamily="34" charset="0"/>
              </a:rPr>
              <a:t>lập của </a:t>
            </a:r>
            <a:r>
              <a:rPr sz="2200" dirty="0">
                <a:latin typeface="Arial" panose="020B0604020202020204" pitchFamily="34" charset="0"/>
                <a:cs typeface="Arial" panose="020B0604020202020204" pitchFamily="34" charset="0"/>
              </a:rPr>
              <a:t>dự</a:t>
            </a:r>
            <a:r>
              <a:rPr sz="2200" spc="-15" dirty="0">
                <a:latin typeface="Arial" panose="020B0604020202020204" pitchFamily="34" charset="0"/>
                <a:cs typeface="Arial" panose="020B0604020202020204" pitchFamily="34" charset="0"/>
              </a:rPr>
              <a:t> </a:t>
            </a:r>
            <a:r>
              <a:rPr sz="2200" spc="-5" dirty="0" err="1">
                <a:latin typeface="Arial" panose="020B0604020202020204" pitchFamily="34" charset="0"/>
                <a:cs typeface="Arial" panose="020B0604020202020204" pitchFamily="34" charset="0"/>
              </a:rPr>
              <a:t>án</a:t>
            </a:r>
            <a:r>
              <a:rPr sz="2200" spc="-5" dirty="0">
                <a:latin typeface="Arial" panose="020B0604020202020204" pitchFamily="34" charset="0"/>
                <a:cs typeface="Arial" panose="020B0604020202020204" pitchFamily="34" charset="0"/>
              </a:rPr>
              <a:t>.</a:t>
            </a:r>
            <a:endParaRPr sz="2200" dirty="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4C205C9A-AAA1-F6DE-3A4F-8A3EA128BCDB}"/>
              </a:ext>
            </a:extLst>
          </p:cNvPr>
          <p:cNvSpPr txBox="1"/>
          <p:nvPr/>
        </p:nvSpPr>
        <p:spPr>
          <a:xfrm>
            <a:off x="818554" y="228600"/>
            <a:ext cx="8383190" cy="1131848"/>
          </a:xfrm>
          <a:prstGeom prst="rect">
            <a:avLst/>
          </a:prstGeom>
          <a:noFill/>
        </p:spPr>
        <p:txBody>
          <a:bodyPr wrap="square" rtlCol="0">
            <a:spAutoFit/>
          </a:bodyPr>
          <a:lstStyle/>
          <a:p>
            <a:pPr algn="ctr">
              <a:lnSpc>
                <a:spcPct val="150000"/>
              </a:lnSpc>
            </a:pPr>
            <a:r>
              <a:rPr lang="vi-VN" sz="2400" b="1" dirty="0">
                <a:solidFill>
                  <a:schemeClr val="accent2">
                    <a:lumMod val="50000"/>
                  </a:schemeClr>
                </a:solidFill>
              </a:rPr>
              <a:t>PHẦN 2</a:t>
            </a:r>
          </a:p>
          <a:p>
            <a:pPr algn="ctr">
              <a:lnSpc>
                <a:spcPct val="150000"/>
              </a:lnSpc>
            </a:pPr>
            <a:r>
              <a:rPr lang="vi-VN" sz="2400" b="1" dirty="0">
                <a:solidFill>
                  <a:schemeClr val="accent2">
                    <a:lumMod val="50000"/>
                  </a:schemeClr>
                </a:solidFill>
              </a:rPr>
              <a:t>QUY ĐỊNH VỀ GIẤY PHÉP MÔI TRƯỜNG</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539154" y="1390349"/>
            <a:ext cx="8827692" cy="4643643"/>
          </a:xfrm>
          <a:prstGeom prst="rect">
            <a:avLst/>
          </a:prstGeom>
        </p:spPr>
        <p:txBody>
          <a:bodyPr vert="horz" wrap="square" lIns="0" tIns="58419" rIns="0" bIns="0" rtlCol="0">
            <a:spAutoFit/>
          </a:bodyPr>
          <a:lstStyle/>
          <a:p>
            <a:pPr marL="12700" marR="5080" indent="-12700" algn="just">
              <a:lnSpc>
                <a:spcPct val="150000"/>
              </a:lnSpc>
              <a:spcBef>
                <a:spcPts val="605"/>
              </a:spcBef>
            </a:pPr>
            <a:r>
              <a:rPr sz="2200" b="1" dirty="0">
                <a:latin typeface="Arial" panose="020B0604020202020204" pitchFamily="34" charset="0"/>
                <a:cs typeface="Arial" panose="020B0604020202020204" pitchFamily="34" charset="0"/>
              </a:rPr>
              <a:t>3. Thời điểm nộp hồ sơ đề nghị cấp GPMT (</a:t>
            </a:r>
            <a:r>
              <a:rPr lang="vi-VN" sz="2200" b="1" dirty="0">
                <a:latin typeface="Arial" panose="020B0604020202020204" pitchFamily="34" charset="0"/>
                <a:cs typeface="Arial" panose="020B0604020202020204" pitchFamily="34" charset="0"/>
              </a:rPr>
              <a:t>tiếp</a:t>
            </a:r>
            <a:r>
              <a:rPr sz="2200" b="1" dirty="0">
                <a:latin typeface="Arial" panose="020B0604020202020204" pitchFamily="34" charset="0"/>
                <a:cs typeface="Arial" panose="020B0604020202020204" pitchFamily="34" charset="0"/>
              </a:rPr>
              <a:t>)</a:t>
            </a:r>
          </a:p>
          <a:p>
            <a:pPr marL="12700" marR="5080" indent="533400" algn="just">
              <a:lnSpc>
                <a:spcPct val="150000"/>
              </a:lnSpc>
              <a:spcBef>
                <a:spcPts val="635"/>
              </a:spcBef>
            </a:pPr>
            <a:r>
              <a:rPr sz="2200" b="1" dirty="0">
                <a:latin typeface="Arial" panose="020B0604020202020204" pitchFamily="34" charset="0"/>
                <a:cs typeface="Arial" panose="020B0604020202020204" pitchFamily="34" charset="0"/>
              </a:rPr>
              <a:t>- </a:t>
            </a:r>
            <a:r>
              <a:rPr sz="2200" spc="-5" dirty="0">
                <a:latin typeface="Arial" panose="020B0604020202020204" pitchFamily="34" charset="0"/>
                <a:cs typeface="Arial" panose="020B0604020202020204" pitchFamily="34" charset="0"/>
              </a:rPr>
              <a:t>Dự án đầu </a:t>
            </a:r>
            <a:r>
              <a:rPr sz="2200" dirty="0">
                <a:latin typeface="Arial" panose="020B0604020202020204" pitchFamily="34" charset="0"/>
                <a:cs typeface="Arial" panose="020B0604020202020204" pitchFamily="34" charset="0"/>
              </a:rPr>
              <a:t>tư không thuộc đối </a:t>
            </a:r>
            <a:r>
              <a:rPr sz="2200" spc="-5" dirty="0">
                <a:latin typeface="Arial" panose="020B0604020202020204" pitchFamily="34" charset="0"/>
                <a:cs typeface="Arial" panose="020B0604020202020204" pitchFamily="34" charset="0"/>
              </a:rPr>
              <a:t>tượng phải thực hiện ĐTM: </a:t>
            </a:r>
            <a:r>
              <a:rPr sz="2200" spc="-5" dirty="0" err="1">
                <a:latin typeface="Arial" panose="020B0604020202020204" pitchFamily="34" charset="0"/>
                <a:cs typeface="Arial" panose="020B0604020202020204" pitchFamily="34" charset="0"/>
              </a:rPr>
              <a:t>Chủ</a:t>
            </a:r>
            <a:r>
              <a:rPr sz="2200" spc="-5" dirty="0">
                <a:latin typeface="Arial" panose="020B0604020202020204" pitchFamily="34" charset="0"/>
                <a:cs typeface="Arial" panose="020B0604020202020204" pitchFamily="34" charset="0"/>
              </a:rPr>
              <a:t> </a:t>
            </a:r>
            <a:r>
              <a:rPr sz="2200" dirty="0">
                <a:latin typeface="Arial" panose="020B0604020202020204" pitchFamily="34" charset="0"/>
                <a:cs typeface="Arial" panose="020B0604020202020204" pitchFamily="34" charset="0"/>
              </a:rPr>
              <a:t>dự </a:t>
            </a:r>
            <a:r>
              <a:rPr sz="2200" spc="-5" dirty="0">
                <a:latin typeface="Arial" panose="020B0604020202020204" pitchFamily="34" charset="0"/>
                <a:cs typeface="Arial" panose="020B0604020202020204" pitchFamily="34" charset="0"/>
              </a:rPr>
              <a:t>án </a:t>
            </a:r>
            <a:r>
              <a:rPr sz="2200" dirty="0">
                <a:latin typeface="Arial" panose="020B0604020202020204" pitchFamily="34" charset="0"/>
                <a:cs typeface="Arial" panose="020B0604020202020204" pitchFamily="34" charset="0"/>
              </a:rPr>
              <a:t>tự </a:t>
            </a:r>
            <a:r>
              <a:rPr sz="2200" spc="-5" dirty="0">
                <a:latin typeface="Arial" panose="020B0604020202020204" pitchFamily="34" charset="0"/>
                <a:cs typeface="Arial" panose="020B0604020202020204" pitchFamily="34" charset="0"/>
              </a:rPr>
              <a:t>quyết </a:t>
            </a:r>
            <a:r>
              <a:rPr sz="2200" dirty="0">
                <a:latin typeface="Arial" panose="020B0604020202020204" pitchFamily="34" charset="0"/>
                <a:cs typeface="Arial" panose="020B0604020202020204" pitchFamily="34" charset="0"/>
              </a:rPr>
              <a:t>định </a:t>
            </a:r>
            <a:r>
              <a:rPr sz="2200" spc="-5" dirty="0">
                <a:latin typeface="Arial" panose="020B0604020202020204" pitchFamily="34" charset="0"/>
                <a:cs typeface="Arial" panose="020B0604020202020204" pitchFamily="34" charset="0"/>
              </a:rPr>
              <a:t>thời điểm </a:t>
            </a:r>
            <a:r>
              <a:rPr sz="2200" dirty="0">
                <a:latin typeface="Arial" panose="020B0604020202020204" pitchFamily="34" charset="0"/>
                <a:cs typeface="Arial" panose="020B0604020202020204" pitchFamily="34" charset="0"/>
              </a:rPr>
              <a:t>nộp hồ </a:t>
            </a:r>
            <a:r>
              <a:rPr sz="2200" spc="-5" dirty="0">
                <a:latin typeface="Arial" panose="020B0604020202020204" pitchFamily="34" charset="0"/>
                <a:cs typeface="Arial" panose="020B0604020202020204" pitchFamily="34" charset="0"/>
              </a:rPr>
              <a:t>sơ </a:t>
            </a:r>
            <a:r>
              <a:rPr sz="2200" dirty="0">
                <a:latin typeface="Arial" panose="020B0604020202020204" pitchFamily="34" charset="0"/>
                <a:cs typeface="Arial" panose="020B0604020202020204" pitchFamily="34" charset="0"/>
              </a:rPr>
              <a:t>đề nghị </a:t>
            </a:r>
            <a:r>
              <a:rPr sz="2200" spc="-5" dirty="0">
                <a:latin typeface="Arial" panose="020B0604020202020204" pitchFamily="34" charset="0"/>
                <a:cs typeface="Arial" panose="020B0604020202020204" pitchFamily="34" charset="0"/>
              </a:rPr>
              <a:t>cấp GPMT </a:t>
            </a:r>
            <a:r>
              <a:rPr sz="2200" spc="-5" dirty="0" err="1">
                <a:latin typeface="Arial" panose="020B0604020202020204" pitchFamily="34" charset="0"/>
                <a:cs typeface="Arial" panose="020B0604020202020204" pitchFamily="34" charset="0"/>
              </a:rPr>
              <a:t>sau</a:t>
            </a:r>
            <a:r>
              <a:rPr sz="2200" spc="-5" dirty="0">
                <a:latin typeface="Arial" panose="020B0604020202020204" pitchFamily="34" charset="0"/>
                <a:cs typeface="Arial" panose="020B0604020202020204" pitchFamily="34" charset="0"/>
              </a:rPr>
              <a:t> </a:t>
            </a:r>
            <a:r>
              <a:rPr sz="2200" dirty="0" err="1">
                <a:latin typeface="Arial" panose="020B0604020202020204" pitchFamily="34" charset="0"/>
                <a:cs typeface="Arial" panose="020B0604020202020204" pitchFamily="34" charset="0"/>
              </a:rPr>
              <a:t>khi</a:t>
            </a:r>
            <a:r>
              <a:rPr sz="2200" dirty="0">
                <a:latin typeface="Arial" panose="020B0604020202020204" pitchFamily="34" charset="0"/>
                <a:cs typeface="Arial" panose="020B0604020202020204" pitchFamily="34" charset="0"/>
              </a:rPr>
              <a:t> </a:t>
            </a:r>
            <a:r>
              <a:rPr sz="2200" spc="-5" dirty="0">
                <a:latin typeface="Arial" panose="020B0604020202020204" pitchFamily="34" charset="0"/>
                <a:cs typeface="Arial" panose="020B0604020202020204" pitchFamily="34" charset="0"/>
              </a:rPr>
              <a:t>có đầy </a:t>
            </a:r>
            <a:r>
              <a:rPr sz="2200" dirty="0">
                <a:latin typeface="Arial" panose="020B0604020202020204" pitchFamily="34" charset="0"/>
                <a:cs typeface="Arial" panose="020B0604020202020204" pitchFamily="34" charset="0"/>
              </a:rPr>
              <a:t>đủ hồ sơ </a:t>
            </a:r>
            <a:r>
              <a:rPr sz="2200" spc="-5" dirty="0">
                <a:latin typeface="Arial" panose="020B0604020202020204" pitchFamily="34" charset="0"/>
                <a:cs typeface="Arial" panose="020B0604020202020204" pitchFamily="34" charset="0"/>
              </a:rPr>
              <a:t>theo </a:t>
            </a:r>
            <a:r>
              <a:rPr sz="2200" dirty="0">
                <a:latin typeface="Arial" panose="020B0604020202020204" pitchFamily="34" charset="0"/>
                <a:cs typeface="Arial" panose="020B0604020202020204" pitchFamily="34" charset="0"/>
              </a:rPr>
              <a:t>quy định </a:t>
            </a:r>
            <a:r>
              <a:rPr sz="2200" spc="-5" dirty="0">
                <a:latin typeface="Arial" panose="020B0604020202020204" pitchFamily="34" charset="0"/>
                <a:cs typeface="Arial" panose="020B0604020202020204" pitchFamily="34" charset="0"/>
              </a:rPr>
              <a:t>nhưng trước </a:t>
            </a:r>
            <a:r>
              <a:rPr sz="2200" dirty="0">
                <a:latin typeface="Arial" panose="020B0604020202020204" pitchFamily="34" charset="0"/>
                <a:cs typeface="Arial" panose="020B0604020202020204" pitchFamily="34" charset="0"/>
              </a:rPr>
              <a:t>khi </a:t>
            </a:r>
            <a:r>
              <a:rPr sz="2200" spc="-5" dirty="0">
                <a:latin typeface="Arial" panose="020B0604020202020204" pitchFamily="34" charset="0"/>
                <a:cs typeface="Arial" panose="020B0604020202020204" pitchFamily="34" charset="0"/>
              </a:rPr>
              <a:t>được cơ </a:t>
            </a:r>
            <a:r>
              <a:rPr sz="2200" spc="-5" dirty="0" err="1">
                <a:latin typeface="Arial" panose="020B0604020202020204" pitchFamily="34" charset="0"/>
                <a:cs typeface="Arial" panose="020B0604020202020204" pitchFamily="34" charset="0"/>
              </a:rPr>
              <a:t>quan</a:t>
            </a:r>
            <a:r>
              <a:rPr sz="2200" spc="-5" dirty="0">
                <a:latin typeface="Arial" panose="020B0604020202020204" pitchFamily="34" charset="0"/>
                <a:cs typeface="Arial" panose="020B0604020202020204" pitchFamily="34" charset="0"/>
              </a:rPr>
              <a:t> </a:t>
            </a:r>
            <a:r>
              <a:rPr sz="2200" dirty="0" err="1">
                <a:latin typeface="Arial" panose="020B0604020202020204" pitchFamily="34" charset="0"/>
                <a:cs typeface="Arial" panose="020B0604020202020204" pitchFamily="34" charset="0"/>
              </a:rPr>
              <a:t>nhà</a:t>
            </a:r>
            <a:r>
              <a:rPr sz="2200" dirty="0">
                <a:latin typeface="Arial" panose="020B0604020202020204" pitchFamily="34" charset="0"/>
                <a:cs typeface="Arial" panose="020B0604020202020204" pitchFamily="34" charset="0"/>
              </a:rPr>
              <a:t> </a:t>
            </a:r>
            <a:r>
              <a:rPr sz="2200" spc="-5" dirty="0">
                <a:latin typeface="Arial" panose="020B0604020202020204" pitchFamily="34" charset="0"/>
                <a:cs typeface="Arial" panose="020B0604020202020204" pitchFamily="34" charset="0"/>
              </a:rPr>
              <a:t>nước có thẩm quyền: Cấp, điều chỉnh giấy phép khai thác </a:t>
            </a:r>
            <a:r>
              <a:rPr sz="2200" spc="-5" dirty="0" err="1">
                <a:latin typeface="Arial" panose="020B0604020202020204" pitchFamily="34" charset="0"/>
                <a:cs typeface="Arial" panose="020B0604020202020204" pitchFamily="34" charset="0"/>
              </a:rPr>
              <a:t>khoáng</a:t>
            </a:r>
            <a:r>
              <a:rPr sz="2200" spc="-5" dirty="0">
                <a:latin typeface="Arial" panose="020B0604020202020204" pitchFamily="34" charset="0"/>
                <a:cs typeface="Arial" panose="020B0604020202020204" pitchFamily="34" charset="0"/>
              </a:rPr>
              <a:t> </a:t>
            </a:r>
            <a:r>
              <a:rPr sz="2200" spc="-5" dirty="0" err="1">
                <a:latin typeface="Arial" panose="020B0604020202020204" pitchFamily="34" charset="0"/>
                <a:cs typeface="Arial" panose="020B0604020202020204" pitchFamily="34" charset="0"/>
              </a:rPr>
              <a:t>sản</a:t>
            </a:r>
            <a:r>
              <a:rPr sz="2200" spc="-5" dirty="0">
                <a:latin typeface="Arial" panose="020B0604020202020204" pitchFamily="34" charset="0"/>
                <a:cs typeface="Arial" panose="020B0604020202020204" pitchFamily="34" charset="0"/>
              </a:rPr>
              <a:t> </a:t>
            </a:r>
            <a:r>
              <a:rPr sz="2200" dirty="0">
                <a:latin typeface="Arial" panose="020B0604020202020204" pitchFamily="34" charset="0"/>
                <a:cs typeface="Arial" panose="020B0604020202020204" pitchFamily="34" charset="0"/>
              </a:rPr>
              <a:t>đối </a:t>
            </a:r>
            <a:r>
              <a:rPr sz="2200" spc="-5" dirty="0">
                <a:latin typeface="Arial" panose="020B0604020202020204" pitchFamily="34" charset="0"/>
                <a:cs typeface="Arial" panose="020B0604020202020204" pitchFamily="34" charset="0"/>
              </a:rPr>
              <a:t>với </a:t>
            </a:r>
            <a:r>
              <a:rPr sz="2200" dirty="0">
                <a:latin typeface="Arial" panose="020B0604020202020204" pitchFamily="34" charset="0"/>
                <a:cs typeface="Arial" panose="020B0604020202020204" pitchFamily="34" charset="0"/>
              </a:rPr>
              <a:t>dự </a:t>
            </a:r>
            <a:r>
              <a:rPr sz="2200" spc="-5" dirty="0">
                <a:latin typeface="Arial" panose="020B0604020202020204" pitchFamily="34" charset="0"/>
                <a:cs typeface="Arial" panose="020B0604020202020204" pitchFamily="34" charset="0"/>
              </a:rPr>
              <a:t>án đầu </a:t>
            </a:r>
            <a:r>
              <a:rPr sz="2200" dirty="0">
                <a:latin typeface="Arial" panose="020B0604020202020204" pitchFamily="34" charset="0"/>
                <a:cs typeface="Arial" panose="020B0604020202020204" pitchFamily="34" charset="0"/>
              </a:rPr>
              <a:t>tư </a:t>
            </a:r>
            <a:r>
              <a:rPr sz="2200" spc="-5" dirty="0">
                <a:latin typeface="Arial" panose="020B0604020202020204" pitchFamily="34" charset="0"/>
                <a:cs typeface="Arial" panose="020B0604020202020204" pitchFamily="34" charset="0"/>
              </a:rPr>
              <a:t>khai thác khoáng </a:t>
            </a:r>
            <a:r>
              <a:rPr sz="2200" dirty="0">
                <a:latin typeface="Arial" panose="020B0604020202020204" pitchFamily="34" charset="0"/>
                <a:cs typeface="Arial" panose="020B0604020202020204" pitchFamily="34" charset="0"/>
              </a:rPr>
              <a:t>sản; Phê </a:t>
            </a:r>
            <a:r>
              <a:rPr sz="2200" spc="-5" dirty="0">
                <a:latin typeface="Arial" panose="020B0604020202020204" pitchFamily="34" charset="0"/>
                <a:cs typeface="Arial" panose="020B0604020202020204" pitchFamily="34" charset="0"/>
              </a:rPr>
              <a:t>duyệt </a:t>
            </a:r>
            <a:r>
              <a:rPr sz="2200" dirty="0">
                <a:latin typeface="Arial" panose="020B0604020202020204" pitchFamily="34" charset="0"/>
                <a:cs typeface="Arial" panose="020B0604020202020204" pitchFamily="34" charset="0"/>
              </a:rPr>
              <a:t>kế </a:t>
            </a:r>
            <a:r>
              <a:rPr sz="2200" spc="-5" dirty="0" err="1">
                <a:latin typeface="Arial" panose="020B0604020202020204" pitchFamily="34" charset="0"/>
                <a:cs typeface="Arial" panose="020B0604020202020204" pitchFamily="34" charset="0"/>
              </a:rPr>
              <a:t>hoạch</a:t>
            </a:r>
            <a:r>
              <a:rPr sz="2200" spc="-5" dirty="0">
                <a:latin typeface="Arial" panose="020B0604020202020204" pitchFamily="34" charset="0"/>
                <a:cs typeface="Arial" panose="020B0604020202020204" pitchFamily="34" charset="0"/>
              </a:rPr>
              <a:t> </a:t>
            </a:r>
            <a:r>
              <a:rPr sz="2200" spc="-5" dirty="0" err="1">
                <a:latin typeface="Arial" panose="020B0604020202020204" pitchFamily="34" charset="0"/>
                <a:cs typeface="Arial" panose="020B0604020202020204" pitchFamily="34" charset="0"/>
              </a:rPr>
              <a:t>thăm</a:t>
            </a:r>
            <a:r>
              <a:rPr sz="2200" spc="-5" dirty="0">
                <a:latin typeface="Arial" panose="020B0604020202020204" pitchFamily="34" charset="0"/>
                <a:cs typeface="Arial" panose="020B0604020202020204" pitchFamily="34" charset="0"/>
              </a:rPr>
              <a:t> </a:t>
            </a:r>
            <a:r>
              <a:rPr sz="2200" dirty="0">
                <a:latin typeface="Arial" panose="020B0604020202020204" pitchFamily="34" charset="0"/>
                <a:cs typeface="Arial" panose="020B0604020202020204" pitchFamily="34" charset="0"/>
              </a:rPr>
              <a:t>dò, kế </a:t>
            </a:r>
            <a:r>
              <a:rPr sz="2200" spc="-5" dirty="0">
                <a:latin typeface="Arial" panose="020B0604020202020204" pitchFamily="34" charset="0"/>
                <a:cs typeface="Arial" panose="020B0604020202020204" pitchFamily="34" charset="0"/>
              </a:rPr>
              <a:t>hoạch phát </a:t>
            </a:r>
            <a:r>
              <a:rPr sz="2200" dirty="0">
                <a:latin typeface="Arial" panose="020B0604020202020204" pitchFamily="34" charset="0"/>
                <a:cs typeface="Arial" panose="020B0604020202020204" pitchFamily="34" charset="0"/>
              </a:rPr>
              <a:t>triển mỏ đối </a:t>
            </a:r>
            <a:r>
              <a:rPr sz="2200" spc="-5" dirty="0">
                <a:latin typeface="Arial" panose="020B0604020202020204" pitchFamily="34" charset="0"/>
                <a:cs typeface="Arial" panose="020B0604020202020204" pitchFamily="34" charset="0"/>
              </a:rPr>
              <a:t>với </a:t>
            </a:r>
            <a:r>
              <a:rPr sz="2200" dirty="0">
                <a:latin typeface="Arial" panose="020B0604020202020204" pitchFamily="34" charset="0"/>
                <a:cs typeface="Arial" panose="020B0604020202020204" pitchFamily="34" charset="0"/>
              </a:rPr>
              <a:t>dự </a:t>
            </a:r>
            <a:r>
              <a:rPr sz="2200" spc="-5" dirty="0">
                <a:latin typeface="Arial" panose="020B0604020202020204" pitchFamily="34" charset="0"/>
                <a:cs typeface="Arial" panose="020B0604020202020204" pitchFamily="34" charset="0"/>
              </a:rPr>
              <a:t>án đầu </a:t>
            </a:r>
            <a:r>
              <a:rPr sz="2200" dirty="0">
                <a:latin typeface="Arial" panose="020B0604020202020204" pitchFamily="34" charset="0"/>
                <a:cs typeface="Arial" panose="020B0604020202020204" pitchFamily="34" charset="0"/>
              </a:rPr>
              <a:t>tư </a:t>
            </a:r>
            <a:r>
              <a:rPr sz="2200" spc="-5" dirty="0">
                <a:latin typeface="Arial" panose="020B0604020202020204" pitchFamily="34" charset="0"/>
                <a:cs typeface="Arial" panose="020B0604020202020204" pitchFamily="34" charset="0"/>
              </a:rPr>
              <a:t>thăm </a:t>
            </a:r>
            <a:r>
              <a:rPr sz="2200" dirty="0">
                <a:latin typeface="Arial" panose="020B0604020202020204" pitchFamily="34" charset="0"/>
                <a:cs typeface="Arial" panose="020B0604020202020204" pitchFamily="34" charset="0"/>
              </a:rPr>
              <a:t>dò, </a:t>
            </a:r>
            <a:r>
              <a:rPr sz="2200" spc="-5" dirty="0" err="1">
                <a:latin typeface="Arial" panose="020B0604020202020204" pitchFamily="34" charset="0"/>
                <a:cs typeface="Arial" panose="020B0604020202020204" pitchFamily="34" charset="0"/>
              </a:rPr>
              <a:t>khai</a:t>
            </a:r>
            <a:r>
              <a:rPr sz="2200" spc="-5" dirty="0">
                <a:latin typeface="Arial" panose="020B0604020202020204" pitchFamily="34" charset="0"/>
                <a:cs typeface="Arial" panose="020B0604020202020204" pitchFamily="34" charset="0"/>
              </a:rPr>
              <a:t> </a:t>
            </a:r>
            <a:r>
              <a:rPr sz="2200" spc="-5" dirty="0" err="1">
                <a:latin typeface="Arial" panose="020B0604020202020204" pitchFamily="34" charset="0"/>
                <a:cs typeface="Arial" panose="020B0604020202020204" pitchFamily="34" charset="0"/>
              </a:rPr>
              <a:t>thác</a:t>
            </a:r>
            <a:r>
              <a:rPr sz="2200" spc="-5" dirty="0">
                <a:latin typeface="Arial" panose="020B0604020202020204" pitchFamily="34" charset="0"/>
                <a:cs typeface="Arial" panose="020B0604020202020204" pitchFamily="34" charset="0"/>
              </a:rPr>
              <a:t> dầu </a:t>
            </a:r>
            <a:r>
              <a:rPr sz="2200" dirty="0">
                <a:latin typeface="Arial" panose="020B0604020202020204" pitchFamily="34" charset="0"/>
                <a:cs typeface="Arial" panose="020B0604020202020204" pitchFamily="34" charset="0"/>
              </a:rPr>
              <a:t>khí; Phê </a:t>
            </a:r>
            <a:r>
              <a:rPr sz="2200" spc="-5" dirty="0">
                <a:latin typeface="Arial" panose="020B0604020202020204" pitchFamily="34" charset="0"/>
                <a:cs typeface="Arial" panose="020B0604020202020204" pitchFamily="34" charset="0"/>
              </a:rPr>
              <a:t>duyệt báo cáo nghiên cứu </a:t>
            </a:r>
            <a:r>
              <a:rPr sz="2200" dirty="0">
                <a:latin typeface="Arial" panose="020B0604020202020204" pitchFamily="34" charset="0"/>
                <a:cs typeface="Arial" panose="020B0604020202020204" pitchFamily="34" charset="0"/>
              </a:rPr>
              <a:t>khả thi đối </a:t>
            </a:r>
            <a:r>
              <a:rPr sz="2200" spc="-5" dirty="0">
                <a:latin typeface="Arial" panose="020B0604020202020204" pitchFamily="34" charset="0"/>
                <a:cs typeface="Arial" panose="020B0604020202020204" pitchFamily="34" charset="0"/>
              </a:rPr>
              <a:t>với </a:t>
            </a:r>
            <a:r>
              <a:rPr sz="2200" dirty="0">
                <a:latin typeface="Arial" panose="020B0604020202020204" pitchFamily="34" charset="0"/>
                <a:cs typeface="Arial" panose="020B0604020202020204" pitchFamily="34" charset="0"/>
              </a:rPr>
              <a:t>dự </a:t>
            </a:r>
            <a:r>
              <a:rPr sz="2200" spc="-5" dirty="0" err="1">
                <a:latin typeface="Arial" panose="020B0604020202020204" pitchFamily="34" charset="0"/>
                <a:cs typeface="Arial" panose="020B0604020202020204" pitchFamily="34" charset="0"/>
              </a:rPr>
              <a:t>án</a:t>
            </a:r>
            <a:r>
              <a:rPr sz="2200" spc="-5" dirty="0">
                <a:latin typeface="Arial" panose="020B0604020202020204" pitchFamily="34" charset="0"/>
                <a:cs typeface="Arial" panose="020B0604020202020204" pitchFamily="34" charset="0"/>
              </a:rPr>
              <a:t> </a:t>
            </a:r>
            <a:r>
              <a:rPr sz="2200" spc="-5" dirty="0" err="1">
                <a:latin typeface="Arial" panose="020B0604020202020204" pitchFamily="34" charset="0"/>
                <a:cs typeface="Arial" panose="020B0604020202020204" pitchFamily="34" charset="0"/>
              </a:rPr>
              <a:t>đầu</a:t>
            </a:r>
            <a:r>
              <a:rPr sz="2200" spc="-5" dirty="0">
                <a:latin typeface="Arial" panose="020B0604020202020204" pitchFamily="34" charset="0"/>
                <a:cs typeface="Arial" panose="020B0604020202020204" pitchFamily="34" charset="0"/>
              </a:rPr>
              <a:t> </a:t>
            </a:r>
            <a:r>
              <a:rPr sz="2200" dirty="0">
                <a:latin typeface="Arial" panose="020B0604020202020204" pitchFamily="34" charset="0"/>
                <a:cs typeface="Arial" panose="020B0604020202020204" pitchFamily="34" charset="0"/>
              </a:rPr>
              <a:t>tư </a:t>
            </a:r>
            <a:r>
              <a:rPr sz="2200" spc="-5" dirty="0">
                <a:latin typeface="Arial" panose="020B0604020202020204" pitchFamily="34" charset="0"/>
                <a:cs typeface="Arial" panose="020B0604020202020204" pitchFamily="34" charset="0"/>
              </a:rPr>
              <a:t>theo phương thức </a:t>
            </a:r>
            <a:r>
              <a:rPr sz="2200" dirty="0">
                <a:latin typeface="Arial" panose="020B0604020202020204" pitchFamily="34" charset="0"/>
                <a:cs typeface="Arial" panose="020B0604020202020204" pitchFamily="34" charset="0"/>
              </a:rPr>
              <a:t>đối </a:t>
            </a:r>
            <a:r>
              <a:rPr sz="2200" spc="-5" dirty="0">
                <a:latin typeface="Arial" panose="020B0604020202020204" pitchFamily="34" charset="0"/>
                <a:cs typeface="Arial" panose="020B0604020202020204" pitchFamily="34" charset="0"/>
              </a:rPr>
              <a:t>tác công</a:t>
            </a:r>
            <a:r>
              <a:rPr sz="2200" spc="5" dirty="0">
                <a:latin typeface="Arial" panose="020B0604020202020204" pitchFamily="34" charset="0"/>
                <a:cs typeface="Arial" panose="020B0604020202020204" pitchFamily="34" charset="0"/>
              </a:rPr>
              <a:t> </a:t>
            </a:r>
            <a:r>
              <a:rPr sz="2200" spc="-5" dirty="0">
                <a:latin typeface="Arial" panose="020B0604020202020204" pitchFamily="34" charset="0"/>
                <a:cs typeface="Arial" panose="020B0604020202020204" pitchFamily="34" charset="0"/>
              </a:rPr>
              <a:t>tư,…</a:t>
            </a:r>
            <a:endParaRPr sz="2200" dirty="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4C205C9A-AAA1-F6DE-3A4F-8A3EA128BCDB}"/>
              </a:ext>
            </a:extLst>
          </p:cNvPr>
          <p:cNvSpPr txBox="1"/>
          <p:nvPr/>
        </p:nvSpPr>
        <p:spPr>
          <a:xfrm>
            <a:off x="818554" y="228600"/>
            <a:ext cx="8383190" cy="1131848"/>
          </a:xfrm>
          <a:prstGeom prst="rect">
            <a:avLst/>
          </a:prstGeom>
          <a:noFill/>
        </p:spPr>
        <p:txBody>
          <a:bodyPr wrap="square" rtlCol="0">
            <a:spAutoFit/>
          </a:bodyPr>
          <a:lstStyle/>
          <a:p>
            <a:pPr algn="ctr">
              <a:lnSpc>
                <a:spcPct val="150000"/>
              </a:lnSpc>
            </a:pPr>
            <a:r>
              <a:rPr lang="vi-VN" sz="2400" b="1" dirty="0">
                <a:solidFill>
                  <a:schemeClr val="accent2">
                    <a:lumMod val="50000"/>
                  </a:schemeClr>
                </a:solidFill>
              </a:rPr>
              <a:t>PHẦN 2</a:t>
            </a:r>
          </a:p>
          <a:p>
            <a:pPr algn="ctr">
              <a:lnSpc>
                <a:spcPct val="150000"/>
              </a:lnSpc>
            </a:pPr>
            <a:r>
              <a:rPr lang="vi-VN" sz="2400" b="1" dirty="0">
                <a:solidFill>
                  <a:schemeClr val="accent2">
                    <a:lumMod val="50000"/>
                  </a:schemeClr>
                </a:solidFill>
              </a:rPr>
              <a:t>QUY ĐỊNH VỀ GIẤY PHÉP MÔI TRƯỜNG</a:t>
            </a:r>
          </a:p>
        </p:txBody>
      </p:sp>
    </p:spTree>
    <p:extLst>
      <p:ext uri="{BB962C8B-B14F-4D97-AF65-F5344CB8AC3E}">
        <p14:creationId xmlns:p14="http://schemas.microsoft.com/office/powerpoint/2010/main" val="12712731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539154" y="1390349"/>
            <a:ext cx="8827692" cy="4952637"/>
          </a:xfrm>
          <a:prstGeom prst="rect">
            <a:avLst/>
          </a:prstGeom>
        </p:spPr>
        <p:txBody>
          <a:bodyPr vert="horz" wrap="square" lIns="0" tIns="58419" rIns="0" bIns="0" rtlCol="0">
            <a:spAutoFit/>
          </a:bodyPr>
          <a:lstStyle/>
          <a:p>
            <a:pPr marL="12700" marR="5080" indent="-12700" algn="just">
              <a:spcBef>
                <a:spcPts val="605"/>
              </a:spcBef>
            </a:pPr>
            <a:r>
              <a:rPr sz="2200" b="1" dirty="0">
                <a:latin typeface="Arial" panose="020B0604020202020204" pitchFamily="34" charset="0"/>
                <a:cs typeface="Arial" panose="020B0604020202020204" pitchFamily="34" charset="0"/>
              </a:rPr>
              <a:t>3. Thời điểm nộp hồ sơ đề nghị cấp GPMT (</a:t>
            </a:r>
            <a:r>
              <a:rPr lang="vi-VN" sz="2200" b="1" dirty="0">
                <a:latin typeface="Arial" panose="020B0604020202020204" pitchFamily="34" charset="0"/>
                <a:cs typeface="Arial" panose="020B0604020202020204" pitchFamily="34" charset="0"/>
              </a:rPr>
              <a:t>tiếp</a:t>
            </a:r>
            <a:r>
              <a:rPr sz="2200" b="1" dirty="0">
                <a:latin typeface="Arial" panose="020B0604020202020204" pitchFamily="34" charset="0"/>
                <a:cs typeface="Arial" panose="020B0604020202020204" pitchFamily="34" charset="0"/>
              </a:rPr>
              <a:t>)</a:t>
            </a:r>
          </a:p>
          <a:p>
            <a:pPr marL="12700" marR="5080" indent="533400" algn="just">
              <a:spcBef>
                <a:spcPts val="635"/>
              </a:spcBef>
            </a:pPr>
            <a:r>
              <a:rPr lang="vi-VN" sz="2200" dirty="0">
                <a:latin typeface="Arial" panose="020B0604020202020204" pitchFamily="34" charset="0"/>
                <a:cs typeface="Arial" panose="020B0604020202020204" pitchFamily="34" charset="0"/>
              </a:rPr>
              <a:t>- Dự án đầu tư quy định tại khoản 2 Điều 39 Luật BVMT đang vận  hành thử nghiệm công trình xử lý chất thải theo quy định của pháp luật  trước ngày Luật BVMT có hiệu lực thi hành tự quyết định thời điểm nộp hồ sơ đề nghị cấp giấy phép môi trường để bảo đảm thời điểm phải có GPMT sau khi kết thúc vận hành thử nghiệm nhưng chậm nhất trước 45 ngày đối với trường hợp thuộc thẩm quyền cấp giấy phép môi trường của cấp bộ, trước 30 ngày đối với trường hợp thuộc thẩm quyền cấp giấy phép môi trường của UBND cấp tỉnh, UBND cấp huyện, tính đến thời điểm phải có GPMT.</a:t>
            </a:r>
          </a:p>
          <a:p>
            <a:pPr marL="12700" marR="5080" indent="533400" algn="just">
              <a:spcBef>
                <a:spcPts val="635"/>
              </a:spcBef>
            </a:pPr>
            <a:r>
              <a:rPr lang="vi-VN" sz="2200" spc="-45" dirty="0">
                <a:latin typeface="Arial" panose="020B0604020202020204" pitchFamily="34" charset="0"/>
                <a:cs typeface="Arial" panose="020B0604020202020204" pitchFamily="34" charset="0"/>
              </a:rPr>
              <a:t>Trường </a:t>
            </a:r>
            <a:r>
              <a:rPr lang="vi-VN" sz="2200" spc="-25" dirty="0">
                <a:latin typeface="Arial" panose="020B0604020202020204" pitchFamily="34" charset="0"/>
                <a:cs typeface="Arial" panose="020B0604020202020204" pitchFamily="34" charset="0"/>
              </a:rPr>
              <a:t>hợp không bảo đảm thời điểm </a:t>
            </a:r>
            <a:r>
              <a:rPr lang="vi-VN" sz="2200" spc="-20" dirty="0">
                <a:latin typeface="Arial" panose="020B0604020202020204" pitchFamily="34" charset="0"/>
                <a:cs typeface="Arial" panose="020B0604020202020204" pitchFamily="34" charset="0"/>
              </a:rPr>
              <a:t>nộp </a:t>
            </a:r>
            <a:r>
              <a:rPr lang="vi-VN" sz="2200" spc="-15" dirty="0">
                <a:latin typeface="Arial" panose="020B0604020202020204" pitchFamily="34" charset="0"/>
                <a:cs typeface="Arial" panose="020B0604020202020204" pitchFamily="34" charset="0"/>
              </a:rPr>
              <a:t>hồ </a:t>
            </a:r>
            <a:r>
              <a:rPr lang="vi-VN" sz="2200" spc="-20" dirty="0">
                <a:latin typeface="Arial" panose="020B0604020202020204" pitchFamily="34" charset="0"/>
                <a:cs typeface="Arial" panose="020B0604020202020204" pitchFamily="34" charset="0"/>
              </a:rPr>
              <a:t>sơ, </a:t>
            </a:r>
            <a:r>
              <a:rPr lang="vi-VN" sz="2200" spc="-25" dirty="0">
                <a:latin typeface="Arial" panose="020B0604020202020204" pitchFamily="34" charset="0"/>
                <a:cs typeface="Arial" panose="020B0604020202020204" pitchFamily="34" charset="0"/>
              </a:rPr>
              <a:t>chủ </a:t>
            </a:r>
            <a:r>
              <a:rPr lang="vi-VN" sz="2200" spc="-15" dirty="0">
                <a:latin typeface="Arial" panose="020B0604020202020204" pitchFamily="34" charset="0"/>
                <a:cs typeface="Arial" panose="020B0604020202020204" pitchFamily="34" charset="0"/>
              </a:rPr>
              <a:t>dự </a:t>
            </a:r>
            <a:r>
              <a:rPr lang="vi-VN" sz="2200" spc="-20" dirty="0">
                <a:latin typeface="Arial" panose="020B0604020202020204" pitchFamily="34" charset="0"/>
                <a:cs typeface="Arial" panose="020B0604020202020204" pitchFamily="34" charset="0"/>
              </a:rPr>
              <a:t>án </a:t>
            </a:r>
            <a:r>
              <a:rPr lang="vi-VN" sz="2200" spc="-25" dirty="0">
                <a:latin typeface="Arial" panose="020B0604020202020204" pitchFamily="34" charset="0"/>
                <a:cs typeface="Arial" panose="020B0604020202020204" pitchFamily="34" charset="0"/>
              </a:rPr>
              <a:t>đầu </a:t>
            </a:r>
            <a:r>
              <a:rPr lang="vi-VN" sz="2200" spc="-30" dirty="0">
                <a:latin typeface="Arial" panose="020B0604020202020204" pitchFamily="34" charset="0"/>
                <a:cs typeface="Arial" panose="020B0604020202020204" pitchFamily="34" charset="0"/>
              </a:rPr>
              <a:t>tư  </a:t>
            </a:r>
            <a:r>
              <a:rPr lang="vi-VN" sz="2200" spc="-25" dirty="0">
                <a:latin typeface="Arial" panose="020B0604020202020204" pitchFamily="34" charset="0"/>
                <a:cs typeface="Arial" panose="020B0604020202020204" pitchFamily="34" charset="0"/>
              </a:rPr>
              <a:t>phải </a:t>
            </a:r>
            <a:r>
              <a:rPr lang="vi-VN" sz="2200" spc="-20" dirty="0">
                <a:latin typeface="Arial" panose="020B0604020202020204" pitchFamily="34" charset="0"/>
                <a:cs typeface="Arial" panose="020B0604020202020204" pitchFamily="34" charset="0"/>
              </a:rPr>
              <a:t>có </a:t>
            </a:r>
            <a:r>
              <a:rPr lang="vi-VN" sz="2200" spc="-25" dirty="0">
                <a:latin typeface="Arial" panose="020B0604020202020204" pitchFamily="34" charset="0"/>
                <a:cs typeface="Arial" panose="020B0604020202020204" pitchFamily="34" charset="0"/>
              </a:rPr>
              <a:t>thông báo </a:t>
            </a:r>
            <a:r>
              <a:rPr lang="vi-VN" sz="2200" spc="-20" dirty="0">
                <a:latin typeface="Arial" panose="020B0604020202020204" pitchFamily="34" charset="0"/>
                <a:cs typeface="Arial" panose="020B0604020202020204" pitchFamily="34" charset="0"/>
              </a:rPr>
              <a:t>gia </a:t>
            </a:r>
            <a:r>
              <a:rPr lang="vi-VN" sz="2200" spc="-25" dirty="0">
                <a:latin typeface="Arial" panose="020B0604020202020204" pitchFamily="34" charset="0"/>
                <a:cs typeface="Arial" panose="020B0604020202020204" pitchFamily="34" charset="0"/>
              </a:rPr>
              <a:t>hạn thời gian vận hành </a:t>
            </a:r>
            <a:r>
              <a:rPr lang="vi-VN" sz="2200" spc="-20" dirty="0">
                <a:latin typeface="Arial" panose="020B0604020202020204" pitchFamily="34" charset="0"/>
                <a:cs typeface="Arial" panose="020B0604020202020204" pitchFamily="34" charset="0"/>
              </a:rPr>
              <a:t>thử </a:t>
            </a:r>
            <a:r>
              <a:rPr lang="vi-VN" sz="2200" spc="-30" dirty="0">
                <a:latin typeface="Arial" panose="020B0604020202020204" pitchFamily="34" charset="0"/>
                <a:cs typeface="Arial" panose="020B0604020202020204" pitchFamily="34" charset="0"/>
              </a:rPr>
              <a:t>nghiệm </a:t>
            </a:r>
            <a:r>
              <a:rPr lang="vi-VN" sz="2200" spc="-25" dirty="0">
                <a:latin typeface="Arial" panose="020B0604020202020204" pitchFamily="34" charset="0"/>
                <a:cs typeface="Arial" panose="020B0604020202020204" pitchFamily="34" charset="0"/>
              </a:rPr>
              <a:t>theo </a:t>
            </a:r>
            <a:r>
              <a:rPr lang="vi-VN" sz="2200" spc="-20" dirty="0">
                <a:latin typeface="Arial" panose="020B0604020202020204" pitchFamily="34" charset="0"/>
                <a:cs typeface="Arial" panose="020B0604020202020204" pitchFamily="34" charset="0"/>
              </a:rPr>
              <a:t>quy </a:t>
            </a:r>
            <a:r>
              <a:rPr lang="vi-VN" sz="2200" spc="-25" dirty="0">
                <a:latin typeface="Arial" panose="020B0604020202020204" pitchFamily="34" charset="0"/>
                <a:cs typeface="Arial" panose="020B0604020202020204" pitchFamily="34" charset="0"/>
              </a:rPr>
              <a:t>định</a:t>
            </a:r>
            <a:r>
              <a:rPr lang="vi-VN" sz="2200" spc="-120" dirty="0">
                <a:latin typeface="Arial" panose="020B0604020202020204" pitchFamily="34" charset="0"/>
                <a:cs typeface="Arial" panose="020B0604020202020204" pitchFamily="34" charset="0"/>
              </a:rPr>
              <a:t> </a:t>
            </a:r>
            <a:r>
              <a:rPr lang="vi-VN" sz="2200" spc="-25" dirty="0">
                <a:latin typeface="Arial" panose="020B0604020202020204" pitchFamily="34" charset="0"/>
                <a:cs typeface="Arial" panose="020B0604020202020204" pitchFamily="34" charset="0"/>
              </a:rPr>
              <a:t>tại  điểm</a:t>
            </a:r>
            <a:r>
              <a:rPr lang="vi-VN" sz="2200" spc="-50" dirty="0">
                <a:latin typeface="Arial" panose="020B0604020202020204" pitchFamily="34" charset="0"/>
                <a:cs typeface="Arial" panose="020B0604020202020204" pitchFamily="34" charset="0"/>
              </a:rPr>
              <a:t> </a:t>
            </a:r>
            <a:r>
              <a:rPr lang="vi-VN" sz="2200" dirty="0">
                <a:latin typeface="Arial" panose="020B0604020202020204" pitchFamily="34" charset="0"/>
                <a:cs typeface="Arial" panose="020B0604020202020204" pitchFamily="34" charset="0"/>
              </a:rPr>
              <a:t>c</a:t>
            </a:r>
            <a:r>
              <a:rPr lang="vi-VN" sz="2200" spc="-55" dirty="0">
                <a:latin typeface="Arial" panose="020B0604020202020204" pitchFamily="34" charset="0"/>
                <a:cs typeface="Arial" panose="020B0604020202020204" pitchFamily="34" charset="0"/>
              </a:rPr>
              <a:t> </a:t>
            </a:r>
            <a:r>
              <a:rPr lang="vi-VN" sz="2200" spc="-25" dirty="0">
                <a:latin typeface="Arial" panose="020B0604020202020204" pitchFamily="34" charset="0"/>
                <a:cs typeface="Arial" panose="020B0604020202020204" pitchFamily="34" charset="0"/>
              </a:rPr>
              <a:t>khoản</a:t>
            </a:r>
            <a:r>
              <a:rPr lang="vi-VN" sz="2200" spc="-55" dirty="0">
                <a:latin typeface="Arial" panose="020B0604020202020204" pitchFamily="34" charset="0"/>
                <a:cs typeface="Arial" panose="020B0604020202020204" pitchFamily="34" charset="0"/>
              </a:rPr>
              <a:t> </a:t>
            </a:r>
            <a:r>
              <a:rPr lang="vi-VN" sz="2200" dirty="0">
                <a:latin typeface="Arial" panose="020B0604020202020204" pitchFamily="34" charset="0"/>
                <a:cs typeface="Arial" panose="020B0604020202020204" pitchFamily="34" charset="0"/>
              </a:rPr>
              <a:t>6</a:t>
            </a:r>
            <a:r>
              <a:rPr lang="vi-VN" sz="2200" spc="-55" dirty="0">
                <a:latin typeface="Arial" panose="020B0604020202020204" pitchFamily="34" charset="0"/>
                <a:cs typeface="Arial" panose="020B0604020202020204" pitchFamily="34" charset="0"/>
              </a:rPr>
              <a:t> </a:t>
            </a:r>
            <a:r>
              <a:rPr lang="vi-VN" sz="2200" spc="-25" dirty="0">
                <a:latin typeface="Arial" panose="020B0604020202020204" pitchFamily="34" charset="0"/>
                <a:cs typeface="Arial" panose="020B0604020202020204" pitchFamily="34" charset="0"/>
              </a:rPr>
              <a:t>Điều</a:t>
            </a:r>
            <a:r>
              <a:rPr lang="vi-VN" sz="2200" spc="-50" dirty="0">
                <a:latin typeface="Arial" panose="020B0604020202020204" pitchFamily="34" charset="0"/>
                <a:cs typeface="Arial" panose="020B0604020202020204" pitchFamily="34" charset="0"/>
              </a:rPr>
              <a:t> </a:t>
            </a:r>
            <a:r>
              <a:rPr lang="vi-VN" sz="2200" spc="-15" dirty="0">
                <a:latin typeface="Arial" panose="020B0604020202020204" pitchFamily="34" charset="0"/>
                <a:cs typeface="Arial" panose="020B0604020202020204" pitchFamily="34" charset="0"/>
              </a:rPr>
              <a:t>31</a:t>
            </a:r>
            <a:r>
              <a:rPr lang="vi-VN" sz="2200" spc="-55" dirty="0">
                <a:latin typeface="Arial" panose="020B0604020202020204" pitchFamily="34" charset="0"/>
                <a:cs typeface="Arial" panose="020B0604020202020204" pitchFamily="34" charset="0"/>
              </a:rPr>
              <a:t> </a:t>
            </a:r>
            <a:r>
              <a:rPr lang="vi-VN" sz="2200" spc="-30" dirty="0">
                <a:latin typeface="Arial" panose="020B0604020202020204" pitchFamily="34" charset="0"/>
                <a:cs typeface="Arial" panose="020B0604020202020204" pitchFamily="34" charset="0"/>
              </a:rPr>
              <a:t>Nghị</a:t>
            </a:r>
            <a:r>
              <a:rPr lang="vi-VN" sz="2200" spc="-50" dirty="0">
                <a:latin typeface="Arial" panose="020B0604020202020204" pitchFamily="34" charset="0"/>
                <a:cs typeface="Arial" panose="020B0604020202020204" pitchFamily="34" charset="0"/>
              </a:rPr>
              <a:t> </a:t>
            </a:r>
            <a:r>
              <a:rPr lang="vi-VN" sz="2200" spc="-25" dirty="0">
                <a:latin typeface="Arial" panose="020B0604020202020204" pitchFamily="34" charset="0"/>
                <a:cs typeface="Arial" panose="020B0604020202020204" pitchFamily="34" charset="0"/>
              </a:rPr>
              <a:t>định</a:t>
            </a:r>
            <a:r>
              <a:rPr lang="vi-VN" sz="2200" spc="-55" dirty="0">
                <a:latin typeface="Arial" panose="020B0604020202020204" pitchFamily="34" charset="0"/>
                <a:cs typeface="Arial" panose="020B0604020202020204" pitchFamily="34" charset="0"/>
              </a:rPr>
              <a:t> </a:t>
            </a:r>
            <a:r>
              <a:rPr lang="vi-VN" sz="2200" spc="-30" dirty="0">
                <a:latin typeface="Arial" panose="020B0604020202020204" pitchFamily="34" charset="0"/>
                <a:cs typeface="Arial" panose="020B0604020202020204" pitchFamily="34" charset="0"/>
              </a:rPr>
              <a:t>08/2022/NĐ-CP</a:t>
            </a:r>
            <a:r>
              <a:rPr lang="vi-VN" sz="2200" spc="-135" dirty="0">
                <a:latin typeface="Arial" panose="020B0604020202020204" pitchFamily="34" charset="0"/>
                <a:cs typeface="Arial" panose="020B0604020202020204" pitchFamily="34" charset="0"/>
              </a:rPr>
              <a:t> </a:t>
            </a:r>
            <a:r>
              <a:rPr lang="vi-VN" sz="2200" spc="-15" dirty="0">
                <a:latin typeface="Arial" panose="020B0604020202020204" pitchFamily="34" charset="0"/>
                <a:cs typeface="Arial" panose="020B0604020202020204" pitchFamily="34" charset="0"/>
              </a:rPr>
              <a:t>để</a:t>
            </a:r>
            <a:r>
              <a:rPr lang="vi-VN" sz="2200" spc="-55" dirty="0">
                <a:latin typeface="Arial" panose="020B0604020202020204" pitchFamily="34" charset="0"/>
                <a:cs typeface="Arial" panose="020B0604020202020204" pitchFamily="34" charset="0"/>
              </a:rPr>
              <a:t> </a:t>
            </a:r>
            <a:r>
              <a:rPr lang="vi-VN" sz="2200" spc="-25" dirty="0">
                <a:latin typeface="Arial" panose="020B0604020202020204" pitchFamily="34" charset="0"/>
                <a:cs typeface="Arial" panose="020B0604020202020204" pitchFamily="34" charset="0"/>
              </a:rPr>
              <a:t>được</a:t>
            </a:r>
            <a:r>
              <a:rPr lang="vi-VN" sz="2200" spc="-55" dirty="0">
                <a:latin typeface="Arial" panose="020B0604020202020204" pitchFamily="34" charset="0"/>
                <a:cs typeface="Arial" panose="020B0604020202020204" pitchFamily="34" charset="0"/>
              </a:rPr>
              <a:t> </a:t>
            </a:r>
            <a:r>
              <a:rPr lang="vi-VN" sz="2200" spc="-25" dirty="0">
                <a:latin typeface="Arial" panose="020B0604020202020204" pitchFamily="34" charset="0"/>
                <a:cs typeface="Arial" panose="020B0604020202020204" pitchFamily="34" charset="0"/>
              </a:rPr>
              <a:t>cấp</a:t>
            </a:r>
            <a:r>
              <a:rPr lang="vi-VN" sz="2200" spc="-55" dirty="0">
                <a:latin typeface="Arial" panose="020B0604020202020204" pitchFamily="34" charset="0"/>
                <a:cs typeface="Arial" panose="020B0604020202020204" pitchFamily="34" charset="0"/>
              </a:rPr>
              <a:t> </a:t>
            </a:r>
            <a:r>
              <a:rPr lang="vi-VN" sz="2200" spc="-25" dirty="0">
                <a:latin typeface="Arial" panose="020B0604020202020204" pitchFamily="34" charset="0"/>
                <a:cs typeface="Arial" panose="020B0604020202020204" pitchFamily="34" charset="0"/>
              </a:rPr>
              <a:t>giấy</a:t>
            </a:r>
            <a:r>
              <a:rPr lang="vi-VN" sz="2200" spc="-45" dirty="0">
                <a:latin typeface="Arial" panose="020B0604020202020204" pitchFamily="34" charset="0"/>
                <a:cs typeface="Arial" panose="020B0604020202020204" pitchFamily="34" charset="0"/>
              </a:rPr>
              <a:t> </a:t>
            </a:r>
            <a:r>
              <a:rPr lang="vi-VN" sz="2200" spc="-25" dirty="0">
                <a:latin typeface="Arial" panose="020B0604020202020204" pitchFamily="34" charset="0"/>
                <a:cs typeface="Arial" panose="020B0604020202020204" pitchFamily="34" charset="0"/>
              </a:rPr>
              <a:t>phép </a:t>
            </a:r>
            <a:r>
              <a:rPr lang="vi-VN" sz="2200" spc="-20" dirty="0">
                <a:latin typeface="Arial" panose="020B0604020202020204" pitchFamily="34" charset="0"/>
                <a:cs typeface="Arial" panose="020B0604020202020204" pitchFamily="34" charset="0"/>
              </a:rPr>
              <a:t>môi </a:t>
            </a:r>
            <a:r>
              <a:rPr lang="vi-VN" sz="2200" spc="-30" dirty="0">
                <a:latin typeface="Arial" panose="020B0604020202020204" pitchFamily="34" charset="0"/>
                <a:cs typeface="Arial" panose="020B0604020202020204" pitchFamily="34" charset="0"/>
              </a:rPr>
              <a:t>trường </a:t>
            </a:r>
            <a:r>
              <a:rPr lang="vi-VN" sz="2200" spc="-25" dirty="0">
                <a:latin typeface="Arial" panose="020B0604020202020204" pitchFamily="34" charset="0"/>
                <a:cs typeface="Arial" panose="020B0604020202020204" pitchFamily="34" charset="0"/>
              </a:rPr>
              <a:t>sau </a:t>
            </a:r>
            <a:r>
              <a:rPr lang="vi-VN" sz="2200" spc="-20" dirty="0">
                <a:latin typeface="Arial" panose="020B0604020202020204" pitchFamily="34" charset="0"/>
                <a:cs typeface="Arial" panose="020B0604020202020204" pitchFamily="34" charset="0"/>
              </a:rPr>
              <a:t>khi </a:t>
            </a:r>
            <a:r>
              <a:rPr lang="vi-VN" sz="2200" spc="-25" dirty="0">
                <a:latin typeface="Arial" panose="020B0604020202020204" pitchFamily="34" charset="0"/>
                <a:cs typeface="Arial" panose="020B0604020202020204" pitchFamily="34" charset="0"/>
              </a:rPr>
              <a:t>kết thúc vận hành </a:t>
            </a:r>
            <a:r>
              <a:rPr lang="vi-VN" sz="2200" spc="-20" dirty="0">
                <a:latin typeface="Arial" panose="020B0604020202020204" pitchFamily="34" charset="0"/>
                <a:cs typeface="Arial" panose="020B0604020202020204" pitchFamily="34" charset="0"/>
              </a:rPr>
              <a:t>thử</a:t>
            </a:r>
            <a:r>
              <a:rPr lang="vi-VN" sz="2200" spc="-390" dirty="0">
                <a:latin typeface="Arial" panose="020B0604020202020204" pitchFamily="34" charset="0"/>
                <a:cs typeface="Arial" panose="020B0604020202020204" pitchFamily="34" charset="0"/>
              </a:rPr>
              <a:t> </a:t>
            </a:r>
            <a:r>
              <a:rPr lang="vi-VN" sz="2200" spc="-30" dirty="0">
                <a:latin typeface="Arial" panose="020B0604020202020204" pitchFamily="34" charset="0"/>
                <a:cs typeface="Arial" panose="020B0604020202020204" pitchFamily="34" charset="0"/>
              </a:rPr>
              <a:t>nghiệm.</a:t>
            </a:r>
            <a:endParaRPr lang="vi-VN" sz="2200" dirty="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4C205C9A-AAA1-F6DE-3A4F-8A3EA128BCDB}"/>
              </a:ext>
            </a:extLst>
          </p:cNvPr>
          <p:cNvSpPr txBox="1"/>
          <p:nvPr/>
        </p:nvSpPr>
        <p:spPr>
          <a:xfrm>
            <a:off x="818554" y="228600"/>
            <a:ext cx="8383190" cy="1131848"/>
          </a:xfrm>
          <a:prstGeom prst="rect">
            <a:avLst/>
          </a:prstGeom>
          <a:noFill/>
        </p:spPr>
        <p:txBody>
          <a:bodyPr wrap="square" rtlCol="0">
            <a:spAutoFit/>
          </a:bodyPr>
          <a:lstStyle/>
          <a:p>
            <a:pPr algn="ctr">
              <a:lnSpc>
                <a:spcPct val="150000"/>
              </a:lnSpc>
            </a:pPr>
            <a:r>
              <a:rPr lang="vi-VN" sz="2400" b="1" dirty="0">
                <a:solidFill>
                  <a:schemeClr val="accent2">
                    <a:lumMod val="50000"/>
                  </a:schemeClr>
                </a:solidFill>
              </a:rPr>
              <a:t>PHẦN 2</a:t>
            </a:r>
          </a:p>
          <a:p>
            <a:pPr algn="ctr">
              <a:lnSpc>
                <a:spcPct val="150000"/>
              </a:lnSpc>
            </a:pPr>
            <a:r>
              <a:rPr lang="vi-VN" sz="2400" b="1" dirty="0">
                <a:solidFill>
                  <a:schemeClr val="accent2">
                    <a:lumMod val="50000"/>
                  </a:schemeClr>
                </a:solidFill>
              </a:rPr>
              <a:t>QUY ĐỊNH VỀ GIẤY PHÉP MÔI TRƯỜNG</a:t>
            </a:r>
          </a:p>
        </p:txBody>
      </p:sp>
    </p:spTree>
    <p:extLst>
      <p:ext uri="{BB962C8B-B14F-4D97-AF65-F5344CB8AC3E}">
        <p14:creationId xmlns:p14="http://schemas.microsoft.com/office/powerpoint/2010/main" val="23611004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539154" y="1390349"/>
            <a:ext cx="8827692" cy="5291191"/>
          </a:xfrm>
          <a:prstGeom prst="rect">
            <a:avLst/>
          </a:prstGeom>
        </p:spPr>
        <p:txBody>
          <a:bodyPr vert="horz" wrap="square" lIns="0" tIns="58419" rIns="0" bIns="0" rtlCol="0">
            <a:spAutoFit/>
          </a:bodyPr>
          <a:lstStyle/>
          <a:p>
            <a:pPr marL="12700" marR="5080" indent="-12700" algn="just">
              <a:spcBef>
                <a:spcPts val="605"/>
              </a:spcBef>
            </a:pPr>
            <a:r>
              <a:rPr sz="2200" b="1" dirty="0">
                <a:latin typeface="Arial" panose="020B0604020202020204" pitchFamily="34" charset="0"/>
                <a:cs typeface="Arial" panose="020B0604020202020204" pitchFamily="34" charset="0"/>
              </a:rPr>
              <a:t>3. Thời điểm nộp hồ sơ đề nghị cấp GPMT (</a:t>
            </a:r>
            <a:r>
              <a:rPr lang="vi-VN" sz="2200" b="1" dirty="0">
                <a:latin typeface="Arial" panose="020B0604020202020204" pitchFamily="34" charset="0"/>
                <a:cs typeface="Arial" panose="020B0604020202020204" pitchFamily="34" charset="0"/>
              </a:rPr>
              <a:t>tiếp</a:t>
            </a:r>
            <a:r>
              <a:rPr sz="2200" b="1" dirty="0">
                <a:latin typeface="Arial" panose="020B0604020202020204" pitchFamily="34" charset="0"/>
                <a:cs typeface="Arial" panose="020B0604020202020204" pitchFamily="34" charset="0"/>
              </a:rPr>
              <a:t>)</a:t>
            </a:r>
          </a:p>
          <a:p>
            <a:pPr marL="12700" marR="5080" indent="533400" algn="just">
              <a:spcBef>
                <a:spcPts val="635"/>
              </a:spcBef>
            </a:pPr>
            <a:r>
              <a:rPr sz="2200" b="1" dirty="0">
                <a:solidFill>
                  <a:srgbClr val="FF0000"/>
                </a:solidFill>
                <a:latin typeface="Arial" panose="020B0604020202020204" pitchFamily="34" charset="0"/>
                <a:cs typeface="Arial" panose="020B0604020202020204" pitchFamily="34" charset="0"/>
              </a:rPr>
              <a:t>- </a:t>
            </a:r>
            <a:r>
              <a:rPr lang="vi-VN" sz="2200" spc="-5" dirty="0">
                <a:solidFill>
                  <a:srgbClr val="FF0000"/>
                </a:solidFill>
                <a:latin typeface="Arial" panose="020B0604020202020204" pitchFamily="34" charset="0"/>
                <a:cs typeface="Arial" panose="020B0604020202020204" pitchFamily="34" charset="0"/>
              </a:rPr>
              <a:t>Đối với cơ sở, khu sản xuất, kinh doanh, dịch vụ tập trung, cụm  công nghiệp: </a:t>
            </a:r>
            <a:r>
              <a:rPr lang="vi-VN" sz="2200" spc="-5" dirty="0">
                <a:latin typeface="Arial" panose="020B0604020202020204" pitchFamily="34" charset="0"/>
                <a:cs typeface="Arial" panose="020B0604020202020204" pitchFamily="34" charset="0"/>
              </a:rPr>
              <a:t>Chủ sở sở tự quyết định thời điểm nộp hồ sơ đề nghị cấp  giấy phép môi trường để bảo đảm thời điểm phải có giấy phép môi  trường theo quy định của Luật BVMT và Nghị định số 08/2022/NĐ-CP nhưng chậm nhất trước 45 ngày đối với trường hợp thuộc thẩm quyền cấp GPMT của cấp bộ, trước 30 ngày đối với trường hợp thuộc thẩm quyền cấp GPMT của UBND cấp tỉnh, UBND cấp huyện, tính  đến thời điểm phải có GPMT.</a:t>
            </a:r>
          </a:p>
          <a:p>
            <a:pPr marL="12700" marR="5080" indent="533400" algn="just">
              <a:spcBef>
                <a:spcPts val="635"/>
              </a:spcBef>
            </a:pPr>
            <a:r>
              <a:rPr lang="vi-VN" sz="2200" spc="-5" dirty="0">
                <a:latin typeface="Arial" panose="020B0604020202020204" pitchFamily="34" charset="0"/>
                <a:cs typeface="Arial" panose="020B0604020202020204" pitchFamily="34" charset="0"/>
              </a:rPr>
              <a:t>Khoản 12 Điều 168 Nghị định số 08/2022/NĐ-CP quy định:  “Trường hợp một trong các giấy phép môi trường thành phần của cơ  sở, khu sản xuất, kinh doanh, dịch vụ tập trung, cụm công nghiệp hết  hạn, chủ cơ sở, khu sản xuất, kinh doanh, dịch vụ tập trung, cụm công  nghiệp lập hồ sơ đề nghị cấp giấy phép môi trường theo quy định tại Nghị định này”.</a:t>
            </a:r>
            <a:endParaRPr sz="2200" dirty="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4C205C9A-AAA1-F6DE-3A4F-8A3EA128BCDB}"/>
              </a:ext>
            </a:extLst>
          </p:cNvPr>
          <p:cNvSpPr txBox="1"/>
          <p:nvPr/>
        </p:nvSpPr>
        <p:spPr>
          <a:xfrm>
            <a:off x="818554" y="228600"/>
            <a:ext cx="8383190" cy="1131848"/>
          </a:xfrm>
          <a:prstGeom prst="rect">
            <a:avLst/>
          </a:prstGeom>
          <a:noFill/>
        </p:spPr>
        <p:txBody>
          <a:bodyPr wrap="square" rtlCol="0">
            <a:spAutoFit/>
          </a:bodyPr>
          <a:lstStyle/>
          <a:p>
            <a:pPr algn="ctr">
              <a:lnSpc>
                <a:spcPct val="150000"/>
              </a:lnSpc>
            </a:pPr>
            <a:r>
              <a:rPr lang="vi-VN" sz="2400" b="1" dirty="0">
                <a:solidFill>
                  <a:schemeClr val="accent2">
                    <a:lumMod val="50000"/>
                  </a:schemeClr>
                </a:solidFill>
              </a:rPr>
              <a:t>PHẦN 2</a:t>
            </a:r>
          </a:p>
          <a:p>
            <a:pPr algn="ctr">
              <a:lnSpc>
                <a:spcPct val="150000"/>
              </a:lnSpc>
            </a:pPr>
            <a:r>
              <a:rPr lang="vi-VN" sz="2400" b="1" dirty="0">
                <a:solidFill>
                  <a:schemeClr val="accent2">
                    <a:lumMod val="50000"/>
                  </a:schemeClr>
                </a:solidFill>
              </a:rPr>
              <a:t>QUY ĐỊNH VỀ GIẤY PHÉP MÔI TRƯỜNG</a:t>
            </a:r>
          </a:p>
        </p:txBody>
      </p:sp>
    </p:spTree>
    <p:extLst>
      <p:ext uri="{BB962C8B-B14F-4D97-AF65-F5344CB8AC3E}">
        <p14:creationId xmlns:p14="http://schemas.microsoft.com/office/powerpoint/2010/main" val="2965831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object 2"/>
          <p:cNvSpPr txBox="1"/>
          <p:nvPr/>
        </p:nvSpPr>
        <p:spPr>
          <a:xfrm>
            <a:off x="668916" y="1761689"/>
            <a:ext cx="8551284" cy="3880773"/>
          </a:xfrm>
          <a:prstGeom prst="rect">
            <a:avLst/>
          </a:prstGeom>
        </p:spPr>
        <p:txBody>
          <a:bodyPr vert="horz" lIns="91440" tIns="45720" rIns="91440" bIns="45720" rtlCol="0">
            <a:noAutofit/>
          </a:bodyPr>
          <a:lstStyle/>
          <a:p>
            <a:pPr algn="just">
              <a:lnSpc>
                <a:spcPct val="150000"/>
              </a:lnSpc>
              <a:spcBef>
                <a:spcPts val="1000"/>
              </a:spcBef>
              <a:buClr>
                <a:schemeClr val="accent1"/>
              </a:buClr>
              <a:buSzPct val="80000"/>
            </a:pPr>
            <a:r>
              <a:rPr lang="en-US" sz="2400" b="1" spc="-5" dirty="0">
                <a:solidFill>
                  <a:schemeClr val="tx1">
                    <a:lumMod val="75000"/>
                    <a:lumOff val="25000"/>
                  </a:schemeClr>
                </a:solidFill>
                <a:latin typeface="Arial" panose="020B0604020202020204" pitchFamily="34" charset="0"/>
                <a:cs typeface="Arial" panose="020B0604020202020204" pitchFamily="34" charset="0"/>
              </a:rPr>
              <a:t>1. </a:t>
            </a:r>
            <a:r>
              <a:rPr lang="en-US" sz="2400" b="1" spc="-5" dirty="0" err="1">
                <a:solidFill>
                  <a:schemeClr val="tx1">
                    <a:lumMod val="75000"/>
                    <a:lumOff val="25000"/>
                  </a:schemeClr>
                </a:solidFill>
                <a:latin typeface="Arial" panose="020B0604020202020204" pitchFamily="34" charset="0"/>
                <a:cs typeface="Arial" panose="020B0604020202020204" pitchFamily="34" charset="0"/>
              </a:rPr>
              <a:t>Phân</a:t>
            </a:r>
            <a:r>
              <a:rPr lang="en-US" sz="2400" b="1" spc="-5" dirty="0">
                <a:solidFill>
                  <a:schemeClr val="tx1">
                    <a:lumMod val="75000"/>
                    <a:lumOff val="25000"/>
                  </a:schemeClr>
                </a:solidFill>
                <a:latin typeface="Arial" panose="020B0604020202020204" pitchFamily="34" charset="0"/>
                <a:cs typeface="Arial" panose="020B0604020202020204" pitchFamily="34" charset="0"/>
              </a:rPr>
              <a:t> </a:t>
            </a:r>
            <a:r>
              <a:rPr lang="en-US" sz="2400" b="1" spc="-5" dirty="0" err="1">
                <a:solidFill>
                  <a:schemeClr val="tx1">
                    <a:lumMod val="75000"/>
                    <a:lumOff val="25000"/>
                  </a:schemeClr>
                </a:solidFill>
                <a:latin typeface="Arial" panose="020B0604020202020204" pitchFamily="34" charset="0"/>
                <a:cs typeface="Arial" panose="020B0604020202020204" pitchFamily="34" charset="0"/>
              </a:rPr>
              <a:t>loại</a:t>
            </a:r>
            <a:r>
              <a:rPr lang="en-US" sz="2400" b="1" spc="-5" dirty="0">
                <a:solidFill>
                  <a:schemeClr val="tx1">
                    <a:lumMod val="75000"/>
                    <a:lumOff val="25000"/>
                  </a:schemeClr>
                </a:solidFill>
                <a:latin typeface="Arial" panose="020B0604020202020204" pitchFamily="34" charset="0"/>
                <a:cs typeface="Arial" panose="020B0604020202020204" pitchFamily="34" charset="0"/>
              </a:rPr>
              <a:t> </a:t>
            </a:r>
            <a:r>
              <a:rPr lang="en-US" sz="2400" b="1" dirty="0" err="1">
                <a:solidFill>
                  <a:schemeClr val="tx1">
                    <a:lumMod val="75000"/>
                    <a:lumOff val="25000"/>
                  </a:schemeClr>
                </a:solidFill>
                <a:latin typeface="Arial" panose="020B0604020202020204" pitchFamily="34" charset="0"/>
                <a:cs typeface="Arial" panose="020B0604020202020204" pitchFamily="34" charset="0"/>
              </a:rPr>
              <a:t>Dự</a:t>
            </a:r>
            <a:r>
              <a:rPr lang="en-US" sz="2400" b="1" dirty="0">
                <a:solidFill>
                  <a:schemeClr val="tx1">
                    <a:lumMod val="75000"/>
                    <a:lumOff val="25000"/>
                  </a:schemeClr>
                </a:solidFill>
                <a:latin typeface="Arial" panose="020B0604020202020204" pitchFamily="34" charset="0"/>
                <a:cs typeface="Arial" panose="020B0604020202020204" pitchFamily="34" charset="0"/>
              </a:rPr>
              <a:t> </a:t>
            </a:r>
            <a:r>
              <a:rPr lang="en-US" sz="2400" b="1" spc="-5" dirty="0" err="1">
                <a:solidFill>
                  <a:schemeClr val="tx1">
                    <a:lumMod val="75000"/>
                    <a:lumOff val="25000"/>
                  </a:schemeClr>
                </a:solidFill>
                <a:latin typeface="Arial" panose="020B0604020202020204" pitchFamily="34" charset="0"/>
                <a:cs typeface="Arial" panose="020B0604020202020204" pitchFamily="34" charset="0"/>
              </a:rPr>
              <a:t>án</a:t>
            </a:r>
            <a:r>
              <a:rPr lang="en-US" sz="2400" b="1" spc="-5" dirty="0">
                <a:solidFill>
                  <a:schemeClr val="tx1">
                    <a:lumMod val="75000"/>
                    <a:lumOff val="25000"/>
                  </a:schemeClr>
                </a:solidFill>
                <a:latin typeface="Arial" panose="020B0604020202020204" pitchFamily="34" charset="0"/>
                <a:cs typeface="Arial" panose="020B0604020202020204" pitchFamily="34" charset="0"/>
              </a:rPr>
              <a:t> </a:t>
            </a:r>
            <a:r>
              <a:rPr lang="en-US" sz="2400" b="1" spc="-5" dirty="0" err="1">
                <a:solidFill>
                  <a:schemeClr val="tx1">
                    <a:lumMod val="75000"/>
                    <a:lumOff val="25000"/>
                  </a:schemeClr>
                </a:solidFill>
                <a:latin typeface="Arial" panose="020B0604020202020204" pitchFamily="34" charset="0"/>
                <a:cs typeface="Arial" panose="020B0604020202020204" pitchFamily="34" charset="0"/>
              </a:rPr>
              <a:t>đầu</a:t>
            </a:r>
            <a:r>
              <a:rPr lang="en-US" sz="2400" b="1" spc="-5" dirty="0">
                <a:solidFill>
                  <a:schemeClr val="tx1">
                    <a:lumMod val="75000"/>
                    <a:lumOff val="25000"/>
                  </a:schemeClr>
                </a:solidFill>
                <a:latin typeface="Arial" panose="020B0604020202020204" pitchFamily="34" charset="0"/>
                <a:cs typeface="Arial" panose="020B0604020202020204" pitchFamily="34" charset="0"/>
              </a:rPr>
              <a:t> </a:t>
            </a:r>
            <a:r>
              <a:rPr lang="en-US" sz="2400" b="1" spc="-5" dirty="0" err="1">
                <a:solidFill>
                  <a:schemeClr val="tx1">
                    <a:lumMod val="75000"/>
                    <a:lumOff val="25000"/>
                  </a:schemeClr>
                </a:solidFill>
                <a:latin typeface="Arial" panose="020B0604020202020204" pitchFamily="34" charset="0"/>
                <a:cs typeface="Arial" panose="020B0604020202020204" pitchFamily="34" charset="0"/>
              </a:rPr>
              <a:t>tư</a:t>
            </a:r>
            <a:r>
              <a:rPr lang="en-US" sz="2400" b="1" spc="-5" dirty="0">
                <a:solidFill>
                  <a:schemeClr val="tx1">
                    <a:lumMod val="75000"/>
                    <a:lumOff val="25000"/>
                  </a:schemeClr>
                </a:solidFill>
                <a:latin typeface="Arial" panose="020B0604020202020204" pitchFamily="34" charset="0"/>
                <a:cs typeface="Arial" panose="020B0604020202020204" pitchFamily="34" charset="0"/>
              </a:rPr>
              <a:t> </a:t>
            </a:r>
            <a:r>
              <a:rPr lang="en-US" sz="2400" b="1" spc="-5" dirty="0" err="1">
                <a:solidFill>
                  <a:schemeClr val="tx1">
                    <a:lumMod val="75000"/>
                    <a:lumOff val="25000"/>
                  </a:schemeClr>
                </a:solidFill>
                <a:latin typeface="Arial" panose="020B0604020202020204" pitchFamily="34" charset="0"/>
                <a:cs typeface="Arial" panose="020B0604020202020204" pitchFamily="34" charset="0"/>
              </a:rPr>
              <a:t>nhóm</a:t>
            </a:r>
            <a:r>
              <a:rPr lang="en-US" sz="2400" b="1" spc="-5" dirty="0">
                <a:solidFill>
                  <a:schemeClr val="tx1">
                    <a:lumMod val="75000"/>
                    <a:lumOff val="25000"/>
                  </a:schemeClr>
                </a:solidFill>
                <a:latin typeface="Arial" panose="020B0604020202020204" pitchFamily="34" charset="0"/>
                <a:cs typeface="Arial" panose="020B0604020202020204" pitchFamily="34" charset="0"/>
              </a:rPr>
              <a:t> I, II,</a:t>
            </a:r>
            <a:r>
              <a:rPr lang="en-US" sz="2400" b="1" spc="-55" dirty="0">
                <a:solidFill>
                  <a:schemeClr val="tx1">
                    <a:lumMod val="75000"/>
                    <a:lumOff val="25000"/>
                  </a:schemeClr>
                </a:solidFill>
                <a:latin typeface="Arial" panose="020B0604020202020204" pitchFamily="34" charset="0"/>
                <a:cs typeface="Arial" panose="020B0604020202020204" pitchFamily="34" charset="0"/>
              </a:rPr>
              <a:t> </a:t>
            </a:r>
            <a:r>
              <a:rPr lang="en-US" sz="2400" b="1" spc="-5" dirty="0">
                <a:solidFill>
                  <a:schemeClr val="tx1">
                    <a:lumMod val="75000"/>
                    <a:lumOff val="25000"/>
                  </a:schemeClr>
                </a:solidFill>
                <a:latin typeface="Arial" panose="020B0604020202020204" pitchFamily="34" charset="0"/>
                <a:cs typeface="Arial" panose="020B0604020202020204" pitchFamily="34" charset="0"/>
              </a:rPr>
              <a:t>III</a:t>
            </a:r>
            <a:endParaRPr lang="en-US" sz="2400" dirty="0">
              <a:solidFill>
                <a:schemeClr val="tx1">
                  <a:lumMod val="75000"/>
                  <a:lumOff val="25000"/>
                </a:schemeClr>
              </a:solidFill>
              <a:latin typeface="Arial" panose="020B0604020202020204" pitchFamily="34" charset="0"/>
              <a:cs typeface="Arial" panose="020B0604020202020204" pitchFamily="34" charset="0"/>
            </a:endParaRPr>
          </a:p>
          <a:p>
            <a:pPr marL="298450" marR="5080" indent="-285750" algn="just">
              <a:lnSpc>
                <a:spcPct val="150000"/>
              </a:lnSpc>
              <a:spcBef>
                <a:spcPts val="1000"/>
              </a:spcBef>
              <a:buClr>
                <a:schemeClr val="accent1"/>
              </a:buClr>
              <a:buSzPct val="80000"/>
              <a:buFont typeface="Wingdings" panose="05000000000000000000" pitchFamily="2" charset="2"/>
              <a:buChar char="Ø"/>
              <a:tabLst>
                <a:tab pos="375285" algn="l"/>
              </a:tabLst>
            </a:pPr>
            <a:r>
              <a:rPr lang="en-US" sz="2400" spc="-5" dirty="0" err="1">
                <a:solidFill>
                  <a:schemeClr val="tx1">
                    <a:lumMod val="75000"/>
                    <a:lumOff val="25000"/>
                  </a:schemeClr>
                </a:solidFill>
                <a:latin typeface="Arial" panose="020B0604020202020204" pitchFamily="34" charset="0"/>
                <a:cs typeface="Arial" panose="020B0604020202020204" pitchFamily="34" charset="0"/>
              </a:rPr>
              <a:t>Căn</a:t>
            </a:r>
            <a:r>
              <a:rPr lang="en-US" sz="2400" spc="-5" dirty="0">
                <a:solidFill>
                  <a:schemeClr val="tx1">
                    <a:lumMod val="75000"/>
                    <a:lumOff val="25000"/>
                  </a:schemeClr>
                </a:solidFill>
                <a:latin typeface="Arial" panose="020B0604020202020204" pitchFamily="34" charset="0"/>
                <a:cs typeface="Arial" panose="020B0604020202020204" pitchFamily="34" charset="0"/>
              </a:rPr>
              <a:t> </a:t>
            </a:r>
            <a:r>
              <a:rPr lang="en-US" sz="2400" dirty="0" err="1">
                <a:solidFill>
                  <a:schemeClr val="tx1">
                    <a:lumMod val="75000"/>
                    <a:lumOff val="25000"/>
                  </a:schemeClr>
                </a:solidFill>
                <a:latin typeface="Arial" panose="020B0604020202020204" pitchFamily="34" charset="0"/>
                <a:cs typeface="Arial" panose="020B0604020202020204" pitchFamily="34" charset="0"/>
              </a:rPr>
              <a:t>cứ</a:t>
            </a:r>
            <a:r>
              <a:rPr lang="en-US" sz="2400" dirty="0">
                <a:solidFill>
                  <a:schemeClr val="tx1">
                    <a:lumMod val="75000"/>
                    <a:lumOff val="25000"/>
                  </a:schemeClr>
                </a:solidFill>
                <a:latin typeface="Arial" panose="020B0604020202020204" pitchFamily="34" charset="0"/>
                <a:cs typeface="Arial" panose="020B0604020202020204" pitchFamily="34" charset="0"/>
              </a:rPr>
              <a:t> </a:t>
            </a:r>
            <a:r>
              <a:rPr lang="en-US" sz="2400" spc="-5" dirty="0" err="1">
                <a:solidFill>
                  <a:schemeClr val="tx1">
                    <a:lumMod val="75000"/>
                    <a:lumOff val="25000"/>
                  </a:schemeClr>
                </a:solidFill>
                <a:latin typeface="Arial" panose="020B0604020202020204" pitchFamily="34" charset="0"/>
                <a:cs typeface="Arial" panose="020B0604020202020204" pitchFamily="34" charset="0"/>
              </a:rPr>
              <a:t>tiêu</a:t>
            </a:r>
            <a:r>
              <a:rPr lang="en-US" sz="2400" spc="-5" dirty="0">
                <a:solidFill>
                  <a:schemeClr val="tx1">
                    <a:lumMod val="75000"/>
                    <a:lumOff val="25000"/>
                  </a:schemeClr>
                </a:solidFill>
                <a:latin typeface="Arial" panose="020B0604020202020204" pitchFamily="34" charset="0"/>
                <a:cs typeface="Arial" panose="020B0604020202020204" pitchFamily="34" charset="0"/>
              </a:rPr>
              <a:t> </a:t>
            </a:r>
            <a:r>
              <a:rPr lang="en-US" sz="2400" spc="-5" dirty="0" err="1">
                <a:solidFill>
                  <a:schemeClr val="tx1">
                    <a:lumMod val="75000"/>
                    <a:lumOff val="25000"/>
                  </a:schemeClr>
                </a:solidFill>
                <a:latin typeface="Arial" panose="020B0604020202020204" pitchFamily="34" charset="0"/>
                <a:cs typeface="Arial" panose="020B0604020202020204" pitchFamily="34" charset="0"/>
              </a:rPr>
              <a:t>chí</a:t>
            </a:r>
            <a:r>
              <a:rPr lang="en-US" sz="2400" spc="-5" dirty="0">
                <a:solidFill>
                  <a:schemeClr val="tx1">
                    <a:lumMod val="75000"/>
                    <a:lumOff val="25000"/>
                  </a:schemeClr>
                </a:solidFill>
                <a:latin typeface="Arial" panose="020B0604020202020204" pitchFamily="34" charset="0"/>
                <a:cs typeface="Arial" panose="020B0604020202020204" pitchFamily="34" charset="0"/>
              </a:rPr>
              <a:t> </a:t>
            </a:r>
            <a:r>
              <a:rPr lang="en-US" sz="2400" dirty="0" err="1">
                <a:solidFill>
                  <a:schemeClr val="tx1">
                    <a:lumMod val="75000"/>
                    <a:lumOff val="25000"/>
                  </a:schemeClr>
                </a:solidFill>
                <a:latin typeface="Arial" panose="020B0604020202020204" pitchFamily="34" charset="0"/>
                <a:cs typeface="Arial" panose="020B0604020202020204" pitchFamily="34" charset="0"/>
              </a:rPr>
              <a:t>về</a:t>
            </a:r>
            <a:r>
              <a:rPr lang="en-US" sz="2400" dirty="0">
                <a:solidFill>
                  <a:schemeClr val="tx1">
                    <a:lumMod val="75000"/>
                    <a:lumOff val="25000"/>
                  </a:schemeClr>
                </a:solidFill>
                <a:latin typeface="Arial" panose="020B0604020202020204" pitchFamily="34" charset="0"/>
                <a:cs typeface="Arial" panose="020B0604020202020204" pitchFamily="34" charset="0"/>
              </a:rPr>
              <a:t> </a:t>
            </a:r>
            <a:r>
              <a:rPr lang="en-US" sz="2400" spc="-5" dirty="0" err="1">
                <a:solidFill>
                  <a:schemeClr val="tx1">
                    <a:lumMod val="75000"/>
                    <a:lumOff val="25000"/>
                  </a:schemeClr>
                </a:solidFill>
                <a:latin typeface="Arial" panose="020B0604020202020204" pitchFamily="34" charset="0"/>
                <a:cs typeface="Arial" panose="020B0604020202020204" pitchFamily="34" charset="0"/>
              </a:rPr>
              <a:t>môi</a:t>
            </a:r>
            <a:r>
              <a:rPr lang="en-US" sz="2400" spc="-5" dirty="0">
                <a:solidFill>
                  <a:schemeClr val="tx1">
                    <a:lumMod val="75000"/>
                    <a:lumOff val="25000"/>
                  </a:schemeClr>
                </a:solidFill>
                <a:latin typeface="Arial" panose="020B0604020202020204" pitchFamily="34" charset="0"/>
                <a:cs typeface="Arial" panose="020B0604020202020204" pitchFamily="34" charset="0"/>
              </a:rPr>
              <a:t> </a:t>
            </a:r>
            <a:r>
              <a:rPr lang="en-US" sz="2400" spc="-5" dirty="0" err="1">
                <a:solidFill>
                  <a:schemeClr val="tx1">
                    <a:lumMod val="75000"/>
                    <a:lumOff val="25000"/>
                  </a:schemeClr>
                </a:solidFill>
                <a:latin typeface="Arial" panose="020B0604020202020204" pitchFamily="34" charset="0"/>
                <a:cs typeface="Arial" panose="020B0604020202020204" pitchFamily="34" charset="0"/>
              </a:rPr>
              <a:t>trường</a:t>
            </a:r>
            <a:r>
              <a:rPr lang="en-US" sz="2400" spc="-5" dirty="0">
                <a:solidFill>
                  <a:schemeClr val="tx1">
                    <a:lumMod val="75000"/>
                    <a:lumOff val="25000"/>
                  </a:schemeClr>
                </a:solidFill>
                <a:latin typeface="Arial" panose="020B0604020202020204" pitchFamily="34" charset="0"/>
                <a:cs typeface="Arial" panose="020B0604020202020204" pitchFamily="34" charset="0"/>
              </a:rPr>
              <a:t>, </a:t>
            </a:r>
            <a:r>
              <a:rPr lang="en-US" sz="2400" dirty="0" err="1">
                <a:solidFill>
                  <a:schemeClr val="tx1">
                    <a:lumMod val="75000"/>
                    <a:lumOff val="25000"/>
                  </a:schemeClr>
                </a:solidFill>
                <a:latin typeface="Arial" panose="020B0604020202020204" pitchFamily="34" charset="0"/>
                <a:cs typeface="Arial" panose="020B0604020202020204" pitchFamily="34" charset="0"/>
              </a:rPr>
              <a:t>Dự</a:t>
            </a:r>
            <a:r>
              <a:rPr lang="en-US" sz="2400" dirty="0">
                <a:solidFill>
                  <a:schemeClr val="tx1">
                    <a:lumMod val="75000"/>
                    <a:lumOff val="25000"/>
                  </a:schemeClr>
                </a:solidFill>
                <a:latin typeface="Arial" panose="020B0604020202020204" pitchFamily="34" charset="0"/>
                <a:cs typeface="Arial" panose="020B0604020202020204" pitchFamily="34" charset="0"/>
              </a:rPr>
              <a:t> </a:t>
            </a:r>
            <a:r>
              <a:rPr lang="en-US" sz="2400" spc="-5" dirty="0" err="1">
                <a:solidFill>
                  <a:schemeClr val="tx1">
                    <a:lumMod val="75000"/>
                    <a:lumOff val="25000"/>
                  </a:schemeClr>
                </a:solidFill>
                <a:latin typeface="Arial" panose="020B0604020202020204" pitchFamily="34" charset="0"/>
                <a:cs typeface="Arial" panose="020B0604020202020204" pitchFamily="34" charset="0"/>
              </a:rPr>
              <a:t>án</a:t>
            </a:r>
            <a:r>
              <a:rPr lang="en-US" sz="2400" spc="-5" dirty="0">
                <a:solidFill>
                  <a:schemeClr val="tx1">
                    <a:lumMod val="75000"/>
                    <a:lumOff val="25000"/>
                  </a:schemeClr>
                </a:solidFill>
                <a:latin typeface="Arial" panose="020B0604020202020204" pitchFamily="34" charset="0"/>
                <a:cs typeface="Arial" panose="020B0604020202020204" pitchFamily="34" charset="0"/>
              </a:rPr>
              <a:t>  </a:t>
            </a:r>
            <a:r>
              <a:rPr lang="en-US" sz="2400" spc="-5" dirty="0" err="1">
                <a:solidFill>
                  <a:schemeClr val="tx1">
                    <a:lumMod val="75000"/>
                    <a:lumOff val="25000"/>
                  </a:schemeClr>
                </a:solidFill>
                <a:latin typeface="Arial" panose="020B0604020202020204" pitchFamily="34" charset="0"/>
                <a:cs typeface="Arial" panose="020B0604020202020204" pitchFamily="34" charset="0"/>
              </a:rPr>
              <a:t>được</a:t>
            </a:r>
            <a:r>
              <a:rPr lang="en-US" sz="2400" spc="-5" dirty="0">
                <a:solidFill>
                  <a:schemeClr val="tx1">
                    <a:lumMod val="75000"/>
                    <a:lumOff val="25000"/>
                  </a:schemeClr>
                </a:solidFill>
                <a:latin typeface="Arial" panose="020B0604020202020204" pitchFamily="34" charset="0"/>
                <a:cs typeface="Arial" panose="020B0604020202020204" pitchFamily="34" charset="0"/>
              </a:rPr>
              <a:t> chia </a:t>
            </a:r>
            <a:r>
              <a:rPr lang="en-US" sz="2400" spc="-10" dirty="0" err="1">
                <a:solidFill>
                  <a:schemeClr val="tx1">
                    <a:lumMod val="75000"/>
                    <a:lumOff val="25000"/>
                  </a:schemeClr>
                </a:solidFill>
                <a:latin typeface="Arial" panose="020B0604020202020204" pitchFamily="34" charset="0"/>
                <a:cs typeface="Arial" panose="020B0604020202020204" pitchFamily="34" charset="0"/>
              </a:rPr>
              <a:t>thành</a:t>
            </a:r>
            <a:r>
              <a:rPr lang="en-US" sz="2400" spc="-10" dirty="0">
                <a:solidFill>
                  <a:schemeClr val="tx1">
                    <a:lumMod val="75000"/>
                    <a:lumOff val="25000"/>
                  </a:schemeClr>
                </a:solidFill>
                <a:latin typeface="Arial" panose="020B0604020202020204" pitchFamily="34" charset="0"/>
                <a:cs typeface="Arial" panose="020B0604020202020204" pitchFamily="34" charset="0"/>
              </a:rPr>
              <a:t> </a:t>
            </a:r>
            <a:r>
              <a:rPr lang="en-US" sz="2400" spc="-5" dirty="0">
                <a:solidFill>
                  <a:schemeClr val="tx1">
                    <a:lumMod val="75000"/>
                    <a:lumOff val="25000"/>
                  </a:schemeClr>
                </a:solidFill>
                <a:latin typeface="Arial" panose="020B0604020202020204" pitchFamily="34" charset="0"/>
                <a:cs typeface="Arial" panose="020B0604020202020204" pitchFamily="34" charset="0"/>
              </a:rPr>
              <a:t>04 </a:t>
            </a:r>
            <a:r>
              <a:rPr lang="en-US" sz="2400" spc="-5" dirty="0" err="1">
                <a:solidFill>
                  <a:schemeClr val="tx1">
                    <a:lumMod val="75000"/>
                    <a:lumOff val="25000"/>
                  </a:schemeClr>
                </a:solidFill>
                <a:latin typeface="Arial" panose="020B0604020202020204" pitchFamily="34" charset="0"/>
                <a:cs typeface="Arial" panose="020B0604020202020204" pitchFamily="34" charset="0"/>
              </a:rPr>
              <a:t>nhóm</a:t>
            </a:r>
            <a:r>
              <a:rPr lang="en-US" sz="2400" spc="-5" dirty="0">
                <a:solidFill>
                  <a:schemeClr val="tx1">
                    <a:lumMod val="75000"/>
                    <a:lumOff val="25000"/>
                  </a:schemeClr>
                </a:solidFill>
                <a:latin typeface="Arial" panose="020B0604020202020204" pitchFamily="34" charset="0"/>
                <a:cs typeface="Arial" panose="020B0604020202020204" pitchFamily="34" charset="0"/>
              </a:rPr>
              <a:t>: I, II, III, </a:t>
            </a:r>
            <a:r>
              <a:rPr lang="en-US" sz="2400" spc="-45" dirty="0">
                <a:solidFill>
                  <a:schemeClr val="tx1">
                    <a:lumMod val="75000"/>
                    <a:lumOff val="25000"/>
                  </a:schemeClr>
                </a:solidFill>
                <a:latin typeface="Arial" panose="020B0604020202020204" pitchFamily="34" charset="0"/>
                <a:cs typeface="Arial" panose="020B0604020202020204" pitchFamily="34" charset="0"/>
              </a:rPr>
              <a:t>IV; </a:t>
            </a:r>
            <a:r>
              <a:rPr lang="en-US" sz="2400" spc="-5" dirty="0">
                <a:solidFill>
                  <a:schemeClr val="tx1">
                    <a:lumMod val="75000"/>
                    <a:lumOff val="25000"/>
                  </a:schemeClr>
                </a:solidFill>
                <a:latin typeface="Arial" panose="020B0604020202020204" pitchFamily="34" charset="0"/>
                <a:cs typeface="Arial" panose="020B0604020202020204" pitchFamily="34" charset="0"/>
              </a:rPr>
              <a:t>chi </a:t>
            </a:r>
            <a:r>
              <a:rPr lang="en-US" sz="2400" spc="-5" dirty="0" err="1">
                <a:solidFill>
                  <a:schemeClr val="tx1">
                    <a:lumMod val="75000"/>
                    <a:lumOff val="25000"/>
                  </a:schemeClr>
                </a:solidFill>
                <a:latin typeface="Arial" panose="020B0604020202020204" pitchFamily="34" charset="0"/>
                <a:cs typeface="Arial" panose="020B0604020202020204" pitchFamily="34" charset="0"/>
              </a:rPr>
              <a:t>tiết</a:t>
            </a:r>
            <a:r>
              <a:rPr lang="en-US" sz="2400" spc="-5" dirty="0">
                <a:solidFill>
                  <a:schemeClr val="tx1">
                    <a:lumMod val="75000"/>
                    <a:lumOff val="25000"/>
                  </a:schemeClr>
                </a:solidFill>
                <a:latin typeface="Arial" panose="020B0604020202020204" pitchFamily="34" charset="0"/>
                <a:cs typeface="Arial" panose="020B0604020202020204" pitchFamily="34" charset="0"/>
              </a:rPr>
              <a:t>  </a:t>
            </a:r>
            <a:r>
              <a:rPr lang="en-US" sz="2400" spc="-5" dirty="0" err="1">
                <a:solidFill>
                  <a:schemeClr val="tx1">
                    <a:lumMod val="75000"/>
                    <a:lumOff val="25000"/>
                  </a:schemeClr>
                </a:solidFill>
                <a:latin typeface="Arial" panose="020B0604020202020204" pitchFamily="34" charset="0"/>
                <a:cs typeface="Arial" panose="020B0604020202020204" pitchFamily="34" charset="0"/>
              </a:rPr>
              <a:t>nhóm</a:t>
            </a:r>
            <a:r>
              <a:rPr lang="en-US" sz="2400" spc="-5" dirty="0">
                <a:solidFill>
                  <a:schemeClr val="tx1">
                    <a:lumMod val="75000"/>
                    <a:lumOff val="25000"/>
                  </a:schemeClr>
                </a:solidFill>
                <a:latin typeface="Arial" panose="020B0604020202020204" pitchFamily="34" charset="0"/>
                <a:cs typeface="Arial" panose="020B0604020202020204" pitchFamily="34" charset="0"/>
              </a:rPr>
              <a:t> I, II, III </a:t>
            </a:r>
            <a:r>
              <a:rPr lang="en-US" sz="2400" spc="-5" dirty="0" err="1">
                <a:solidFill>
                  <a:schemeClr val="tx1">
                    <a:lumMod val="75000"/>
                    <a:lumOff val="25000"/>
                  </a:schemeClr>
                </a:solidFill>
                <a:latin typeface="Arial" panose="020B0604020202020204" pitchFamily="34" charset="0"/>
                <a:cs typeface="Arial" panose="020B0604020202020204" pitchFamily="34" charset="0"/>
              </a:rPr>
              <a:t>được</a:t>
            </a:r>
            <a:r>
              <a:rPr lang="en-US" sz="2400" spc="-5" dirty="0">
                <a:solidFill>
                  <a:schemeClr val="tx1">
                    <a:lumMod val="75000"/>
                    <a:lumOff val="25000"/>
                  </a:schemeClr>
                </a:solidFill>
                <a:latin typeface="Arial" panose="020B0604020202020204" pitchFamily="34" charset="0"/>
                <a:cs typeface="Arial" panose="020B0604020202020204" pitchFamily="34" charset="0"/>
              </a:rPr>
              <a:t> </a:t>
            </a:r>
            <a:r>
              <a:rPr lang="en-US" sz="2400" spc="-5" dirty="0" err="1">
                <a:solidFill>
                  <a:schemeClr val="tx1">
                    <a:lumMod val="75000"/>
                    <a:lumOff val="25000"/>
                  </a:schemeClr>
                </a:solidFill>
                <a:latin typeface="Arial" panose="020B0604020202020204" pitchFamily="34" charset="0"/>
                <a:cs typeface="Arial" panose="020B0604020202020204" pitchFamily="34" charset="0"/>
              </a:rPr>
              <a:t>quy</a:t>
            </a:r>
            <a:r>
              <a:rPr lang="en-US" sz="2400" spc="-5" dirty="0">
                <a:solidFill>
                  <a:schemeClr val="tx1">
                    <a:lumMod val="75000"/>
                    <a:lumOff val="25000"/>
                  </a:schemeClr>
                </a:solidFill>
                <a:latin typeface="Arial" panose="020B0604020202020204" pitchFamily="34" charset="0"/>
                <a:cs typeface="Arial" panose="020B0604020202020204" pitchFamily="34" charset="0"/>
              </a:rPr>
              <a:t> </a:t>
            </a:r>
            <a:r>
              <a:rPr lang="en-US" sz="2400" spc="-5" dirty="0" err="1">
                <a:solidFill>
                  <a:schemeClr val="tx1">
                    <a:lumMod val="75000"/>
                    <a:lumOff val="25000"/>
                  </a:schemeClr>
                </a:solidFill>
                <a:latin typeface="Arial" panose="020B0604020202020204" pitchFamily="34" charset="0"/>
                <a:cs typeface="Arial" panose="020B0604020202020204" pitchFamily="34" charset="0"/>
              </a:rPr>
              <a:t>định</a:t>
            </a:r>
            <a:r>
              <a:rPr lang="en-US" sz="2400" spc="-5" dirty="0">
                <a:solidFill>
                  <a:schemeClr val="tx1">
                    <a:lumMod val="75000"/>
                    <a:lumOff val="25000"/>
                  </a:schemeClr>
                </a:solidFill>
                <a:latin typeface="Arial" panose="020B0604020202020204" pitchFamily="34" charset="0"/>
                <a:cs typeface="Arial" panose="020B0604020202020204" pitchFamily="34" charset="0"/>
              </a:rPr>
              <a:t> </a:t>
            </a:r>
            <a:r>
              <a:rPr lang="en-US" sz="2400" dirty="0" err="1">
                <a:solidFill>
                  <a:schemeClr val="tx1">
                    <a:lumMod val="75000"/>
                    <a:lumOff val="25000"/>
                  </a:schemeClr>
                </a:solidFill>
                <a:latin typeface="Arial" panose="020B0604020202020204" pitchFamily="34" charset="0"/>
                <a:cs typeface="Arial" panose="020B0604020202020204" pitchFamily="34" charset="0"/>
              </a:rPr>
              <a:t>cụ</a:t>
            </a:r>
            <a:r>
              <a:rPr lang="en-US" sz="2400" dirty="0">
                <a:solidFill>
                  <a:schemeClr val="tx1">
                    <a:lumMod val="75000"/>
                    <a:lumOff val="25000"/>
                  </a:schemeClr>
                </a:solidFill>
                <a:latin typeface="Arial" panose="020B0604020202020204" pitchFamily="34" charset="0"/>
                <a:cs typeface="Arial" panose="020B0604020202020204" pitchFamily="34" charset="0"/>
              </a:rPr>
              <a:t> </a:t>
            </a:r>
            <a:r>
              <a:rPr lang="en-US" sz="2400" spc="-5" dirty="0" err="1">
                <a:solidFill>
                  <a:schemeClr val="tx1">
                    <a:lumMod val="75000"/>
                    <a:lumOff val="25000"/>
                  </a:schemeClr>
                </a:solidFill>
                <a:latin typeface="Arial" panose="020B0604020202020204" pitchFamily="34" charset="0"/>
                <a:cs typeface="Arial" panose="020B0604020202020204" pitchFamily="34" charset="0"/>
              </a:rPr>
              <a:t>thể</a:t>
            </a:r>
            <a:r>
              <a:rPr lang="en-US" sz="2400" spc="-5" dirty="0">
                <a:solidFill>
                  <a:schemeClr val="tx1">
                    <a:lumMod val="75000"/>
                    <a:lumOff val="25000"/>
                  </a:schemeClr>
                </a:solidFill>
                <a:latin typeface="Arial" panose="020B0604020202020204" pitchFamily="34" charset="0"/>
                <a:cs typeface="Arial" panose="020B0604020202020204" pitchFamily="34" charset="0"/>
              </a:rPr>
              <a:t> </a:t>
            </a:r>
            <a:r>
              <a:rPr lang="en-US" sz="2400" spc="-5" dirty="0" err="1">
                <a:solidFill>
                  <a:schemeClr val="tx1">
                    <a:lumMod val="75000"/>
                    <a:lumOff val="25000"/>
                  </a:schemeClr>
                </a:solidFill>
                <a:latin typeface="Arial" panose="020B0604020202020204" pitchFamily="34" charset="0"/>
                <a:cs typeface="Arial" panose="020B0604020202020204" pitchFamily="34" charset="0"/>
              </a:rPr>
              <a:t>tại</a:t>
            </a:r>
            <a:r>
              <a:rPr lang="en-US" sz="2400" spc="-5" dirty="0">
                <a:solidFill>
                  <a:schemeClr val="tx1">
                    <a:lumMod val="75000"/>
                    <a:lumOff val="25000"/>
                  </a:schemeClr>
                </a:solidFill>
                <a:latin typeface="Arial" panose="020B0604020202020204" pitchFamily="34" charset="0"/>
                <a:cs typeface="Arial" panose="020B0604020202020204" pitchFamily="34" charset="0"/>
              </a:rPr>
              <a:t> </a:t>
            </a:r>
            <a:r>
              <a:rPr lang="en-US" sz="2400" spc="-5" dirty="0" err="1">
                <a:solidFill>
                  <a:schemeClr val="tx1">
                    <a:lumMod val="75000"/>
                    <a:lumOff val="25000"/>
                  </a:schemeClr>
                </a:solidFill>
                <a:latin typeface="Arial" panose="020B0604020202020204" pitchFamily="34" charset="0"/>
                <a:cs typeface="Arial" panose="020B0604020202020204" pitchFamily="34" charset="0"/>
              </a:rPr>
              <a:t>Phụ</a:t>
            </a:r>
            <a:r>
              <a:rPr lang="en-US" sz="2400" spc="-5" dirty="0">
                <a:solidFill>
                  <a:schemeClr val="tx1">
                    <a:lumMod val="75000"/>
                    <a:lumOff val="25000"/>
                  </a:schemeClr>
                </a:solidFill>
                <a:latin typeface="Arial" panose="020B0604020202020204" pitchFamily="34" charset="0"/>
                <a:cs typeface="Arial" panose="020B0604020202020204" pitchFamily="34" charset="0"/>
              </a:rPr>
              <a:t>  </a:t>
            </a:r>
            <a:r>
              <a:rPr lang="en-US" sz="2400" spc="-5" dirty="0" err="1">
                <a:solidFill>
                  <a:schemeClr val="tx1">
                    <a:lumMod val="75000"/>
                    <a:lumOff val="25000"/>
                  </a:schemeClr>
                </a:solidFill>
                <a:latin typeface="Arial" panose="020B0604020202020204" pitchFamily="34" charset="0"/>
                <a:cs typeface="Arial" panose="020B0604020202020204" pitchFamily="34" charset="0"/>
              </a:rPr>
              <a:t>lục</a:t>
            </a:r>
            <a:r>
              <a:rPr lang="en-US" sz="2400" spc="-5" dirty="0">
                <a:solidFill>
                  <a:schemeClr val="tx1">
                    <a:lumMod val="75000"/>
                    <a:lumOff val="25000"/>
                  </a:schemeClr>
                </a:solidFill>
                <a:latin typeface="Arial" panose="020B0604020202020204" pitchFamily="34" charset="0"/>
                <a:cs typeface="Arial" panose="020B0604020202020204" pitchFamily="34" charset="0"/>
              </a:rPr>
              <a:t> III, </a:t>
            </a:r>
            <a:r>
              <a:rPr lang="en-US" sz="2400" spc="-105" dirty="0">
                <a:solidFill>
                  <a:schemeClr val="tx1">
                    <a:lumMod val="75000"/>
                    <a:lumOff val="25000"/>
                  </a:schemeClr>
                </a:solidFill>
                <a:latin typeface="Arial" panose="020B0604020202020204" pitchFamily="34" charset="0"/>
                <a:cs typeface="Arial" panose="020B0604020202020204" pitchFamily="34" charset="0"/>
              </a:rPr>
              <a:t>IV, </a:t>
            </a:r>
            <a:r>
              <a:rPr lang="en-US" sz="2400" dirty="0">
                <a:solidFill>
                  <a:schemeClr val="tx1">
                    <a:lumMod val="75000"/>
                    <a:lumOff val="25000"/>
                  </a:schemeClr>
                </a:solidFill>
                <a:latin typeface="Arial" panose="020B0604020202020204" pitchFamily="34" charset="0"/>
                <a:cs typeface="Arial" panose="020B0604020202020204" pitchFamily="34" charset="0"/>
              </a:rPr>
              <a:t>V </a:t>
            </a:r>
            <a:r>
              <a:rPr lang="en-US" sz="2400" spc="-5" dirty="0" err="1">
                <a:solidFill>
                  <a:schemeClr val="tx1">
                    <a:lumMod val="75000"/>
                    <a:lumOff val="25000"/>
                  </a:schemeClr>
                </a:solidFill>
                <a:latin typeface="Arial" panose="020B0604020202020204" pitchFamily="34" charset="0"/>
                <a:cs typeface="Arial" panose="020B0604020202020204" pitchFamily="34" charset="0"/>
              </a:rPr>
              <a:t>Nghị</a:t>
            </a:r>
            <a:r>
              <a:rPr lang="en-US" sz="2400" spc="-5" dirty="0">
                <a:solidFill>
                  <a:schemeClr val="tx1">
                    <a:lumMod val="75000"/>
                    <a:lumOff val="25000"/>
                  </a:schemeClr>
                </a:solidFill>
                <a:latin typeface="Arial" panose="020B0604020202020204" pitchFamily="34" charset="0"/>
                <a:cs typeface="Arial" panose="020B0604020202020204" pitchFamily="34" charset="0"/>
              </a:rPr>
              <a:t> </a:t>
            </a:r>
            <a:r>
              <a:rPr lang="en-US" sz="2400" spc="-5" dirty="0" err="1">
                <a:solidFill>
                  <a:schemeClr val="tx1">
                    <a:lumMod val="75000"/>
                    <a:lumOff val="25000"/>
                  </a:schemeClr>
                </a:solidFill>
                <a:latin typeface="Arial" panose="020B0604020202020204" pitchFamily="34" charset="0"/>
                <a:cs typeface="Arial" panose="020B0604020202020204" pitchFamily="34" charset="0"/>
              </a:rPr>
              <a:t>định</a:t>
            </a:r>
            <a:r>
              <a:rPr lang="en-US" sz="2400" spc="-5" dirty="0">
                <a:solidFill>
                  <a:schemeClr val="tx1">
                    <a:lumMod val="75000"/>
                    <a:lumOff val="25000"/>
                  </a:schemeClr>
                </a:solidFill>
                <a:latin typeface="Arial" panose="020B0604020202020204" pitchFamily="34" charset="0"/>
                <a:cs typeface="Arial" panose="020B0604020202020204" pitchFamily="34" charset="0"/>
              </a:rPr>
              <a:t> </a:t>
            </a:r>
            <a:r>
              <a:rPr lang="en-US" sz="2400" dirty="0" err="1">
                <a:solidFill>
                  <a:schemeClr val="tx1">
                    <a:lumMod val="75000"/>
                    <a:lumOff val="25000"/>
                  </a:schemeClr>
                </a:solidFill>
                <a:latin typeface="Arial" panose="020B0604020202020204" pitchFamily="34" charset="0"/>
                <a:cs typeface="Arial" panose="020B0604020202020204" pitchFamily="34" charset="0"/>
              </a:rPr>
              <a:t>số</a:t>
            </a:r>
            <a:r>
              <a:rPr lang="en-US" sz="2400" spc="70" dirty="0">
                <a:solidFill>
                  <a:schemeClr val="tx1">
                    <a:lumMod val="75000"/>
                    <a:lumOff val="25000"/>
                  </a:schemeClr>
                </a:solidFill>
                <a:latin typeface="Arial" panose="020B0604020202020204" pitchFamily="34" charset="0"/>
                <a:cs typeface="Arial" panose="020B0604020202020204" pitchFamily="34" charset="0"/>
              </a:rPr>
              <a:t> </a:t>
            </a:r>
            <a:r>
              <a:rPr lang="en-US" sz="2400" spc="-35" dirty="0">
                <a:solidFill>
                  <a:schemeClr val="tx1">
                    <a:lumMod val="75000"/>
                    <a:lumOff val="25000"/>
                  </a:schemeClr>
                </a:solidFill>
                <a:latin typeface="Arial" panose="020B0604020202020204" pitchFamily="34" charset="0"/>
                <a:cs typeface="Arial" panose="020B0604020202020204" pitchFamily="34" charset="0"/>
              </a:rPr>
              <a:t>08/2022/NĐ-CP.</a:t>
            </a:r>
            <a:endParaRPr lang="en-US" sz="2400" dirty="0">
              <a:solidFill>
                <a:schemeClr val="tx1">
                  <a:lumMod val="75000"/>
                  <a:lumOff val="25000"/>
                </a:schemeClr>
              </a:solidFill>
              <a:latin typeface="Arial" panose="020B0604020202020204" pitchFamily="34" charset="0"/>
              <a:cs typeface="Arial" panose="020B0604020202020204" pitchFamily="34" charset="0"/>
            </a:endParaRPr>
          </a:p>
          <a:p>
            <a:pPr marL="298450" marR="5080" indent="-285750" algn="just">
              <a:lnSpc>
                <a:spcPct val="150000"/>
              </a:lnSpc>
              <a:spcBef>
                <a:spcPts val="1000"/>
              </a:spcBef>
              <a:buClr>
                <a:schemeClr val="accent1"/>
              </a:buClr>
              <a:buSzPct val="80000"/>
              <a:buFont typeface="Wingdings" panose="05000000000000000000" pitchFamily="2" charset="2"/>
              <a:buChar char="Ø"/>
              <a:tabLst>
                <a:tab pos="375285" algn="l"/>
              </a:tabLst>
            </a:pPr>
            <a:r>
              <a:rPr lang="en-US" sz="2400" spc="-20" dirty="0" err="1">
                <a:solidFill>
                  <a:schemeClr val="tx1">
                    <a:lumMod val="75000"/>
                    <a:lumOff val="25000"/>
                  </a:schemeClr>
                </a:solidFill>
                <a:latin typeface="Arial" panose="020B0604020202020204" pitchFamily="34" charset="0"/>
                <a:cs typeface="Arial" panose="020B0604020202020204" pitchFamily="34" charset="0"/>
              </a:rPr>
              <a:t>Việc</a:t>
            </a:r>
            <a:r>
              <a:rPr lang="en-US" sz="2400" spc="-20" dirty="0">
                <a:solidFill>
                  <a:schemeClr val="tx1">
                    <a:lumMod val="75000"/>
                    <a:lumOff val="25000"/>
                  </a:schemeClr>
                </a:solidFill>
                <a:latin typeface="Arial" panose="020B0604020202020204" pitchFamily="34" charset="0"/>
                <a:cs typeface="Arial" panose="020B0604020202020204" pitchFamily="34" charset="0"/>
              </a:rPr>
              <a:t> </a:t>
            </a:r>
            <a:r>
              <a:rPr lang="en-US" sz="2400" spc="-5" dirty="0" err="1">
                <a:solidFill>
                  <a:schemeClr val="tx1">
                    <a:lumMod val="75000"/>
                    <a:lumOff val="25000"/>
                  </a:schemeClr>
                </a:solidFill>
                <a:latin typeface="Arial" panose="020B0604020202020204" pitchFamily="34" charset="0"/>
                <a:cs typeface="Arial" panose="020B0604020202020204" pitchFamily="34" charset="0"/>
              </a:rPr>
              <a:t>xác</a:t>
            </a:r>
            <a:r>
              <a:rPr lang="en-US" sz="2400" spc="-5" dirty="0">
                <a:solidFill>
                  <a:schemeClr val="tx1">
                    <a:lumMod val="75000"/>
                    <a:lumOff val="25000"/>
                  </a:schemeClr>
                </a:solidFill>
                <a:latin typeface="Arial" panose="020B0604020202020204" pitchFamily="34" charset="0"/>
                <a:cs typeface="Arial" panose="020B0604020202020204" pitchFamily="34" charset="0"/>
              </a:rPr>
              <a:t> </a:t>
            </a:r>
            <a:r>
              <a:rPr lang="en-US" sz="2400" spc="-5" dirty="0" err="1">
                <a:solidFill>
                  <a:schemeClr val="tx1">
                    <a:lumMod val="75000"/>
                    <a:lumOff val="25000"/>
                  </a:schemeClr>
                </a:solidFill>
                <a:latin typeface="Arial" panose="020B0604020202020204" pitchFamily="34" charset="0"/>
                <a:cs typeface="Arial" panose="020B0604020202020204" pitchFamily="34" charset="0"/>
              </a:rPr>
              <a:t>định</a:t>
            </a:r>
            <a:r>
              <a:rPr lang="en-US" sz="2400" spc="-5" dirty="0">
                <a:solidFill>
                  <a:schemeClr val="tx1">
                    <a:lumMod val="75000"/>
                    <a:lumOff val="25000"/>
                  </a:schemeClr>
                </a:solidFill>
                <a:latin typeface="Arial" panose="020B0604020202020204" pitchFamily="34" charset="0"/>
                <a:cs typeface="Arial" panose="020B0604020202020204" pitchFamily="34" charset="0"/>
              </a:rPr>
              <a:t> </a:t>
            </a:r>
            <a:r>
              <a:rPr lang="en-US" sz="2400" spc="-5" dirty="0" err="1">
                <a:solidFill>
                  <a:schemeClr val="tx1">
                    <a:lumMod val="75000"/>
                    <a:lumOff val="25000"/>
                  </a:schemeClr>
                </a:solidFill>
                <a:latin typeface="Arial" panose="020B0604020202020204" pitchFamily="34" charset="0"/>
                <a:cs typeface="Arial" panose="020B0604020202020204" pitchFamily="34" charset="0"/>
              </a:rPr>
              <a:t>được</a:t>
            </a:r>
            <a:r>
              <a:rPr lang="en-US" sz="2400" spc="-5" dirty="0">
                <a:solidFill>
                  <a:schemeClr val="tx1">
                    <a:lumMod val="75000"/>
                    <a:lumOff val="25000"/>
                  </a:schemeClr>
                </a:solidFill>
                <a:latin typeface="Arial" panose="020B0604020202020204" pitchFamily="34" charset="0"/>
                <a:cs typeface="Arial" panose="020B0604020202020204" pitchFamily="34" charset="0"/>
              </a:rPr>
              <a:t> </a:t>
            </a:r>
            <a:r>
              <a:rPr lang="en-US" sz="2400" dirty="0" err="1">
                <a:solidFill>
                  <a:schemeClr val="tx1">
                    <a:lumMod val="75000"/>
                    <a:lumOff val="25000"/>
                  </a:schemeClr>
                </a:solidFill>
                <a:latin typeface="Arial" panose="020B0604020202020204" pitchFamily="34" charset="0"/>
                <a:cs typeface="Arial" panose="020B0604020202020204" pitchFamily="34" charset="0"/>
              </a:rPr>
              <a:t>Dự</a:t>
            </a:r>
            <a:r>
              <a:rPr lang="en-US" sz="2400" dirty="0">
                <a:solidFill>
                  <a:schemeClr val="tx1">
                    <a:lumMod val="75000"/>
                    <a:lumOff val="25000"/>
                  </a:schemeClr>
                </a:solidFill>
                <a:latin typeface="Arial" panose="020B0604020202020204" pitchFamily="34" charset="0"/>
                <a:cs typeface="Arial" panose="020B0604020202020204" pitchFamily="34" charset="0"/>
              </a:rPr>
              <a:t> </a:t>
            </a:r>
            <a:r>
              <a:rPr lang="en-US" sz="2400" spc="-5" dirty="0" err="1">
                <a:solidFill>
                  <a:schemeClr val="tx1">
                    <a:lumMod val="75000"/>
                    <a:lumOff val="25000"/>
                  </a:schemeClr>
                </a:solidFill>
                <a:latin typeface="Arial" panose="020B0604020202020204" pitchFamily="34" charset="0"/>
                <a:cs typeface="Arial" panose="020B0604020202020204" pitchFamily="34" charset="0"/>
              </a:rPr>
              <a:t>án</a:t>
            </a:r>
            <a:r>
              <a:rPr lang="en-US" sz="2400" spc="-5" dirty="0">
                <a:solidFill>
                  <a:schemeClr val="tx1">
                    <a:lumMod val="75000"/>
                    <a:lumOff val="25000"/>
                  </a:schemeClr>
                </a:solidFill>
                <a:latin typeface="Arial" panose="020B0604020202020204" pitchFamily="34" charset="0"/>
                <a:cs typeface="Arial" panose="020B0604020202020204" pitchFamily="34" charset="0"/>
              </a:rPr>
              <a:t> </a:t>
            </a:r>
            <a:r>
              <a:rPr lang="en-US" sz="2400" spc="-5" dirty="0" err="1">
                <a:solidFill>
                  <a:schemeClr val="tx1">
                    <a:lumMod val="75000"/>
                    <a:lumOff val="25000"/>
                  </a:schemeClr>
                </a:solidFill>
                <a:latin typeface="Arial" panose="020B0604020202020204" pitchFamily="34" charset="0"/>
                <a:cs typeface="Arial" panose="020B0604020202020204" pitchFamily="34" charset="0"/>
              </a:rPr>
              <a:t>đầu</a:t>
            </a:r>
            <a:r>
              <a:rPr lang="en-US" sz="2400" spc="-5" dirty="0">
                <a:solidFill>
                  <a:schemeClr val="tx1">
                    <a:lumMod val="75000"/>
                    <a:lumOff val="25000"/>
                  </a:schemeClr>
                </a:solidFill>
                <a:latin typeface="Arial" panose="020B0604020202020204" pitchFamily="34" charset="0"/>
                <a:cs typeface="Arial" panose="020B0604020202020204" pitchFamily="34" charset="0"/>
              </a:rPr>
              <a:t> </a:t>
            </a:r>
            <a:r>
              <a:rPr lang="en-US" sz="2400" spc="-5" dirty="0" err="1">
                <a:solidFill>
                  <a:schemeClr val="tx1">
                    <a:lumMod val="75000"/>
                    <a:lumOff val="25000"/>
                  </a:schemeClr>
                </a:solidFill>
                <a:latin typeface="Arial" panose="020B0604020202020204" pitchFamily="34" charset="0"/>
                <a:cs typeface="Arial" panose="020B0604020202020204" pitchFamily="34" charset="0"/>
              </a:rPr>
              <a:t>tư</a:t>
            </a:r>
            <a:r>
              <a:rPr lang="en-US" sz="2400" spc="-5" dirty="0">
                <a:solidFill>
                  <a:schemeClr val="tx1">
                    <a:lumMod val="75000"/>
                    <a:lumOff val="25000"/>
                  </a:schemeClr>
                </a:solidFill>
                <a:latin typeface="Arial" panose="020B0604020202020204" pitchFamily="34" charset="0"/>
                <a:cs typeface="Arial" panose="020B0604020202020204" pitchFamily="34" charset="0"/>
              </a:rPr>
              <a:t> </a:t>
            </a:r>
            <a:r>
              <a:rPr lang="en-US" sz="2400" spc="-5" dirty="0" err="1">
                <a:solidFill>
                  <a:schemeClr val="tx1">
                    <a:lumMod val="75000"/>
                    <a:lumOff val="25000"/>
                  </a:schemeClr>
                </a:solidFill>
                <a:latin typeface="Arial" panose="020B0604020202020204" pitchFamily="34" charset="0"/>
                <a:cs typeface="Arial" panose="020B0604020202020204" pitchFamily="34" charset="0"/>
              </a:rPr>
              <a:t>thuộc</a:t>
            </a:r>
            <a:r>
              <a:rPr lang="en-US" sz="2400" spc="-5" dirty="0">
                <a:solidFill>
                  <a:schemeClr val="tx1">
                    <a:lumMod val="75000"/>
                    <a:lumOff val="25000"/>
                  </a:schemeClr>
                </a:solidFill>
                <a:latin typeface="Arial" panose="020B0604020202020204" pitchFamily="34" charset="0"/>
                <a:cs typeface="Arial" panose="020B0604020202020204" pitchFamily="34" charset="0"/>
              </a:rPr>
              <a:t> </a:t>
            </a:r>
            <a:r>
              <a:rPr lang="en-US" sz="2400" spc="-5" dirty="0" err="1">
                <a:solidFill>
                  <a:schemeClr val="tx1">
                    <a:lumMod val="75000"/>
                    <a:lumOff val="25000"/>
                  </a:schemeClr>
                </a:solidFill>
                <a:latin typeface="Arial" panose="020B0604020202020204" pitchFamily="34" charset="0"/>
                <a:cs typeface="Arial" panose="020B0604020202020204" pitchFamily="34" charset="0"/>
              </a:rPr>
              <a:t>nhóm</a:t>
            </a:r>
            <a:r>
              <a:rPr lang="en-US" sz="2400" spc="-5" dirty="0">
                <a:solidFill>
                  <a:schemeClr val="tx1">
                    <a:lumMod val="75000"/>
                    <a:lumOff val="25000"/>
                  </a:schemeClr>
                </a:solidFill>
                <a:latin typeface="Arial" panose="020B0604020202020204" pitchFamily="34" charset="0"/>
                <a:cs typeface="Arial" panose="020B0604020202020204" pitchFamily="34" charset="0"/>
              </a:rPr>
              <a:t> </a:t>
            </a:r>
            <a:r>
              <a:rPr lang="en-US" sz="2400" spc="-5" dirty="0" err="1">
                <a:solidFill>
                  <a:schemeClr val="tx1">
                    <a:lumMod val="75000"/>
                    <a:lumOff val="25000"/>
                  </a:schemeClr>
                </a:solidFill>
                <a:latin typeface="Arial" panose="020B0604020202020204" pitchFamily="34" charset="0"/>
                <a:cs typeface="Arial" panose="020B0604020202020204" pitchFamily="34" charset="0"/>
              </a:rPr>
              <a:t>nào</a:t>
            </a:r>
            <a:r>
              <a:rPr lang="en-US" sz="2400" spc="-5" dirty="0">
                <a:solidFill>
                  <a:schemeClr val="tx1">
                    <a:lumMod val="75000"/>
                    <a:lumOff val="25000"/>
                  </a:schemeClr>
                </a:solidFill>
                <a:latin typeface="Arial" panose="020B0604020202020204" pitchFamily="34" charset="0"/>
                <a:cs typeface="Arial" panose="020B0604020202020204" pitchFamily="34" charset="0"/>
              </a:rPr>
              <a:t> (I,II,II,IV) </a:t>
            </a:r>
            <a:r>
              <a:rPr lang="en-US" sz="2400" dirty="0" err="1">
                <a:solidFill>
                  <a:schemeClr val="tx1">
                    <a:lumMod val="75000"/>
                    <a:lumOff val="25000"/>
                  </a:schemeClr>
                </a:solidFill>
                <a:latin typeface="Arial" panose="020B0604020202020204" pitchFamily="34" charset="0"/>
                <a:cs typeface="Arial" panose="020B0604020202020204" pitchFamily="34" charset="0"/>
              </a:rPr>
              <a:t>là</a:t>
            </a:r>
            <a:r>
              <a:rPr lang="en-US" sz="2400" dirty="0">
                <a:solidFill>
                  <a:schemeClr val="tx1">
                    <a:lumMod val="75000"/>
                    <a:lumOff val="25000"/>
                  </a:schemeClr>
                </a:solidFill>
                <a:latin typeface="Arial" panose="020B0604020202020204" pitchFamily="34" charset="0"/>
                <a:cs typeface="Arial" panose="020B0604020202020204" pitchFamily="34" charset="0"/>
              </a:rPr>
              <a:t> </a:t>
            </a:r>
            <a:r>
              <a:rPr lang="en-US" sz="2400" spc="-5" dirty="0" err="1">
                <a:solidFill>
                  <a:schemeClr val="tx1">
                    <a:lumMod val="75000"/>
                    <a:lumOff val="25000"/>
                  </a:schemeClr>
                </a:solidFill>
                <a:latin typeface="Arial" panose="020B0604020202020204" pitchFamily="34" charset="0"/>
                <a:cs typeface="Arial" panose="020B0604020202020204" pitchFamily="34" charset="0"/>
              </a:rPr>
              <a:t>hết</a:t>
            </a:r>
            <a:r>
              <a:rPr lang="en-US" sz="2400" spc="-5" dirty="0">
                <a:solidFill>
                  <a:schemeClr val="tx1">
                    <a:lumMod val="75000"/>
                    <a:lumOff val="25000"/>
                  </a:schemeClr>
                </a:solidFill>
                <a:latin typeface="Arial" panose="020B0604020202020204" pitchFamily="34" charset="0"/>
                <a:cs typeface="Arial" panose="020B0604020202020204" pitchFamily="34" charset="0"/>
              </a:rPr>
              <a:t> </a:t>
            </a:r>
            <a:r>
              <a:rPr lang="en-US" sz="2400" spc="-5" dirty="0" err="1">
                <a:solidFill>
                  <a:schemeClr val="tx1">
                    <a:lumMod val="75000"/>
                    <a:lumOff val="25000"/>
                  </a:schemeClr>
                </a:solidFill>
                <a:latin typeface="Arial" panose="020B0604020202020204" pitchFamily="34" charset="0"/>
                <a:cs typeface="Arial" panose="020B0604020202020204" pitchFamily="34" charset="0"/>
              </a:rPr>
              <a:t>sức</a:t>
            </a:r>
            <a:r>
              <a:rPr lang="en-US" sz="2400" spc="-5" dirty="0">
                <a:solidFill>
                  <a:schemeClr val="tx1">
                    <a:lumMod val="75000"/>
                    <a:lumOff val="25000"/>
                  </a:schemeClr>
                </a:solidFill>
                <a:latin typeface="Arial" panose="020B0604020202020204" pitchFamily="34" charset="0"/>
                <a:cs typeface="Arial" panose="020B0604020202020204" pitchFamily="34" charset="0"/>
              </a:rPr>
              <a:t> </a:t>
            </a:r>
            <a:r>
              <a:rPr lang="en-US" sz="2400" spc="-5" dirty="0" err="1">
                <a:solidFill>
                  <a:schemeClr val="tx1">
                    <a:lumMod val="75000"/>
                    <a:lumOff val="25000"/>
                  </a:schemeClr>
                </a:solidFill>
                <a:latin typeface="Arial" panose="020B0604020202020204" pitchFamily="34" charset="0"/>
                <a:cs typeface="Arial" panose="020B0604020202020204" pitchFamily="34" charset="0"/>
              </a:rPr>
              <a:t>quan</a:t>
            </a:r>
            <a:r>
              <a:rPr lang="en-US" sz="2400" spc="-5" dirty="0">
                <a:solidFill>
                  <a:schemeClr val="tx1">
                    <a:lumMod val="75000"/>
                    <a:lumOff val="25000"/>
                  </a:schemeClr>
                </a:solidFill>
                <a:latin typeface="Arial" panose="020B0604020202020204" pitchFamily="34" charset="0"/>
                <a:cs typeface="Arial" panose="020B0604020202020204" pitchFamily="34" charset="0"/>
              </a:rPr>
              <a:t> </a:t>
            </a:r>
            <a:r>
              <a:rPr lang="en-US" sz="2400" spc="-5" dirty="0" err="1">
                <a:solidFill>
                  <a:schemeClr val="tx1">
                    <a:lumMod val="75000"/>
                    <a:lumOff val="25000"/>
                  </a:schemeClr>
                </a:solidFill>
                <a:latin typeface="Arial" panose="020B0604020202020204" pitchFamily="34" charset="0"/>
                <a:cs typeface="Arial" panose="020B0604020202020204" pitchFamily="34" charset="0"/>
              </a:rPr>
              <a:t>trọng</a:t>
            </a:r>
            <a:r>
              <a:rPr lang="en-US" sz="2400" spc="-5" dirty="0">
                <a:solidFill>
                  <a:schemeClr val="tx1">
                    <a:lumMod val="75000"/>
                    <a:lumOff val="25000"/>
                  </a:schemeClr>
                </a:solidFill>
                <a:latin typeface="Arial" panose="020B0604020202020204" pitchFamily="34" charset="0"/>
                <a:cs typeface="Arial" panose="020B0604020202020204" pitchFamily="34" charset="0"/>
              </a:rPr>
              <a:t>,</a:t>
            </a:r>
            <a:r>
              <a:rPr lang="en-US" sz="2400" spc="-80" dirty="0">
                <a:solidFill>
                  <a:schemeClr val="tx1">
                    <a:lumMod val="75000"/>
                    <a:lumOff val="25000"/>
                  </a:schemeClr>
                </a:solidFill>
                <a:latin typeface="Arial" panose="020B0604020202020204" pitchFamily="34" charset="0"/>
                <a:cs typeface="Arial" panose="020B0604020202020204" pitchFamily="34" charset="0"/>
              </a:rPr>
              <a:t> </a:t>
            </a:r>
            <a:r>
              <a:rPr lang="en-US" sz="2400" dirty="0" err="1">
                <a:solidFill>
                  <a:schemeClr val="tx1">
                    <a:lumMod val="75000"/>
                    <a:lumOff val="25000"/>
                  </a:schemeClr>
                </a:solidFill>
                <a:latin typeface="Arial" panose="020B0604020202020204" pitchFamily="34" charset="0"/>
                <a:cs typeface="Arial" panose="020B0604020202020204" pitchFamily="34" charset="0"/>
              </a:rPr>
              <a:t>vì</a:t>
            </a:r>
            <a:r>
              <a:rPr lang="en-US" sz="2400" dirty="0">
                <a:solidFill>
                  <a:schemeClr val="tx1">
                    <a:lumMod val="75000"/>
                    <a:lumOff val="25000"/>
                  </a:schemeClr>
                </a:solidFill>
                <a:latin typeface="Arial" panose="020B0604020202020204" pitchFamily="34" charset="0"/>
                <a:cs typeface="Arial" panose="020B0604020202020204" pitchFamily="34" charset="0"/>
              </a:rPr>
              <a:t> </a:t>
            </a:r>
            <a:r>
              <a:rPr lang="en-US" sz="2400" spc="-5" dirty="0" err="1">
                <a:solidFill>
                  <a:schemeClr val="tx1">
                    <a:lumMod val="75000"/>
                    <a:lumOff val="25000"/>
                  </a:schemeClr>
                </a:solidFill>
                <a:latin typeface="Arial" panose="020B0604020202020204" pitchFamily="34" charset="0"/>
                <a:cs typeface="Arial" panose="020B0604020202020204" pitchFamily="34" charset="0"/>
              </a:rPr>
              <a:t>căn</a:t>
            </a:r>
            <a:r>
              <a:rPr lang="en-US" sz="2400" spc="-5" dirty="0">
                <a:solidFill>
                  <a:schemeClr val="tx1">
                    <a:lumMod val="75000"/>
                    <a:lumOff val="25000"/>
                  </a:schemeClr>
                </a:solidFill>
                <a:latin typeface="Arial" panose="020B0604020202020204" pitchFamily="34" charset="0"/>
                <a:cs typeface="Arial" panose="020B0604020202020204" pitchFamily="34" charset="0"/>
              </a:rPr>
              <a:t> </a:t>
            </a:r>
            <a:r>
              <a:rPr lang="en-US" sz="2400" dirty="0" err="1">
                <a:solidFill>
                  <a:schemeClr val="tx1">
                    <a:lumMod val="75000"/>
                    <a:lumOff val="25000"/>
                  </a:schemeClr>
                </a:solidFill>
                <a:latin typeface="Arial" panose="020B0604020202020204" pitchFamily="34" charset="0"/>
                <a:cs typeface="Arial" panose="020B0604020202020204" pitchFamily="34" charset="0"/>
              </a:rPr>
              <a:t>cứ</a:t>
            </a:r>
            <a:r>
              <a:rPr lang="en-US" sz="2400" dirty="0">
                <a:solidFill>
                  <a:schemeClr val="tx1">
                    <a:lumMod val="75000"/>
                    <a:lumOff val="25000"/>
                  </a:schemeClr>
                </a:solidFill>
                <a:latin typeface="Arial" panose="020B0604020202020204" pitchFamily="34" charset="0"/>
                <a:cs typeface="Arial" panose="020B0604020202020204" pitchFamily="34" charset="0"/>
              </a:rPr>
              <a:t> </a:t>
            </a:r>
            <a:r>
              <a:rPr lang="en-US" sz="2400" spc="-5" dirty="0" err="1">
                <a:solidFill>
                  <a:schemeClr val="tx1">
                    <a:lumMod val="75000"/>
                    <a:lumOff val="25000"/>
                  </a:schemeClr>
                </a:solidFill>
                <a:latin typeface="Arial" panose="020B0604020202020204" pitchFamily="34" charset="0"/>
                <a:cs typeface="Arial" panose="020B0604020202020204" pitchFamily="34" charset="0"/>
              </a:rPr>
              <a:t>theo</a:t>
            </a:r>
            <a:r>
              <a:rPr lang="en-US" sz="2400" spc="-5" dirty="0">
                <a:solidFill>
                  <a:schemeClr val="tx1">
                    <a:lumMod val="75000"/>
                    <a:lumOff val="25000"/>
                  </a:schemeClr>
                </a:solidFill>
                <a:latin typeface="Arial" panose="020B0604020202020204" pitchFamily="34" charset="0"/>
                <a:cs typeface="Arial" panose="020B0604020202020204" pitchFamily="34" charset="0"/>
              </a:rPr>
              <a:t> </a:t>
            </a:r>
            <a:r>
              <a:rPr lang="en-US" sz="2400" spc="-5" dirty="0" err="1">
                <a:solidFill>
                  <a:schemeClr val="tx1">
                    <a:lumMod val="75000"/>
                    <a:lumOff val="25000"/>
                  </a:schemeClr>
                </a:solidFill>
                <a:latin typeface="Arial" panose="020B0604020202020204" pitchFamily="34" charset="0"/>
                <a:cs typeface="Arial" panose="020B0604020202020204" pitchFamily="34" charset="0"/>
              </a:rPr>
              <a:t>nhóm</a:t>
            </a:r>
            <a:r>
              <a:rPr lang="en-US" sz="2400" spc="-5" dirty="0">
                <a:solidFill>
                  <a:schemeClr val="tx1">
                    <a:lumMod val="75000"/>
                    <a:lumOff val="25000"/>
                  </a:schemeClr>
                </a:solidFill>
                <a:latin typeface="Arial" panose="020B0604020202020204" pitchFamily="34" charset="0"/>
                <a:cs typeface="Arial" panose="020B0604020202020204" pitchFamily="34" charset="0"/>
              </a:rPr>
              <a:t> </a:t>
            </a:r>
            <a:r>
              <a:rPr lang="en-US" sz="2400" spc="-5" dirty="0" err="1">
                <a:solidFill>
                  <a:schemeClr val="tx1">
                    <a:lumMod val="75000"/>
                    <a:lumOff val="25000"/>
                  </a:schemeClr>
                </a:solidFill>
                <a:latin typeface="Arial" panose="020B0604020202020204" pitchFamily="34" charset="0"/>
                <a:cs typeface="Arial" panose="020B0604020202020204" pitchFamily="34" charset="0"/>
              </a:rPr>
              <a:t>để</a:t>
            </a:r>
            <a:r>
              <a:rPr lang="en-US" sz="2400" spc="-5" dirty="0">
                <a:solidFill>
                  <a:schemeClr val="tx1">
                    <a:lumMod val="75000"/>
                    <a:lumOff val="25000"/>
                  </a:schemeClr>
                </a:solidFill>
                <a:latin typeface="Arial" panose="020B0604020202020204" pitchFamily="34" charset="0"/>
                <a:cs typeface="Arial" panose="020B0604020202020204" pitchFamily="34" charset="0"/>
              </a:rPr>
              <a:t> </a:t>
            </a:r>
            <a:r>
              <a:rPr lang="en-US" sz="2400" spc="-5" dirty="0" err="1">
                <a:solidFill>
                  <a:schemeClr val="tx1">
                    <a:lumMod val="75000"/>
                    <a:lumOff val="25000"/>
                  </a:schemeClr>
                </a:solidFill>
                <a:latin typeface="Arial" panose="020B0604020202020204" pitchFamily="34" charset="0"/>
                <a:cs typeface="Arial" panose="020B0604020202020204" pitchFamily="34" charset="0"/>
              </a:rPr>
              <a:t>xác</a:t>
            </a:r>
            <a:r>
              <a:rPr lang="en-US" sz="2400" spc="-5" dirty="0">
                <a:solidFill>
                  <a:schemeClr val="tx1">
                    <a:lumMod val="75000"/>
                    <a:lumOff val="25000"/>
                  </a:schemeClr>
                </a:solidFill>
                <a:latin typeface="Arial" panose="020B0604020202020204" pitchFamily="34" charset="0"/>
                <a:cs typeface="Arial" panose="020B0604020202020204" pitchFamily="34" charset="0"/>
              </a:rPr>
              <a:t> </a:t>
            </a:r>
            <a:r>
              <a:rPr lang="en-US" sz="2400" spc="-5" dirty="0" err="1">
                <a:solidFill>
                  <a:schemeClr val="tx1">
                    <a:lumMod val="75000"/>
                    <a:lumOff val="25000"/>
                  </a:schemeClr>
                </a:solidFill>
                <a:latin typeface="Arial" panose="020B0604020202020204" pitchFamily="34" charset="0"/>
                <a:cs typeface="Arial" panose="020B0604020202020204" pitchFamily="34" charset="0"/>
              </a:rPr>
              <a:t>định</a:t>
            </a:r>
            <a:r>
              <a:rPr lang="en-US" sz="2400" spc="-5" dirty="0">
                <a:solidFill>
                  <a:schemeClr val="tx1">
                    <a:lumMod val="75000"/>
                    <a:lumOff val="25000"/>
                  </a:schemeClr>
                </a:solidFill>
                <a:latin typeface="Arial" panose="020B0604020202020204" pitchFamily="34" charset="0"/>
                <a:cs typeface="Arial" panose="020B0604020202020204" pitchFamily="34" charset="0"/>
              </a:rPr>
              <a:t> </a:t>
            </a:r>
            <a:r>
              <a:rPr lang="en-US" sz="2400" spc="-5" dirty="0" err="1">
                <a:solidFill>
                  <a:schemeClr val="tx1">
                    <a:lumMod val="75000"/>
                    <a:lumOff val="25000"/>
                  </a:schemeClr>
                </a:solidFill>
                <a:latin typeface="Arial" panose="020B0604020202020204" pitchFamily="34" charset="0"/>
                <a:cs typeface="Arial" panose="020B0604020202020204" pitchFamily="34" charset="0"/>
              </a:rPr>
              <a:t>đối</a:t>
            </a:r>
            <a:r>
              <a:rPr lang="en-US" sz="2400" spc="-5" dirty="0">
                <a:solidFill>
                  <a:schemeClr val="tx1">
                    <a:lumMod val="75000"/>
                    <a:lumOff val="25000"/>
                  </a:schemeClr>
                </a:solidFill>
                <a:latin typeface="Arial" panose="020B0604020202020204" pitchFamily="34" charset="0"/>
                <a:cs typeface="Arial" panose="020B0604020202020204" pitchFamily="34" charset="0"/>
              </a:rPr>
              <a:t> </a:t>
            </a:r>
            <a:r>
              <a:rPr lang="en-US" sz="2400" spc="-5" dirty="0" err="1">
                <a:solidFill>
                  <a:schemeClr val="tx1">
                    <a:lumMod val="75000"/>
                    <a:lumOff val="25000"/>
                  </a:schemeClr>
                </a:solidFill>
                <a:latin typeface="Arial" panose="020B0604020202020204" pitchFamily="34" charset="0"/>
                <a:cs typeface="Arial" panose="020B0604020202020204" pitchFamily="34" charset="0"/>
              </a:rPr>
              <a:t>tượng</a:t>
            </a:r>
            <a:r>
              <a:rPr lang="en-US" sz="2400" spc="-5" dirty="0">
                <a:solidFill>
                  <a:schemeClr val="tx1">
                    <a:lumMod val="75000"/>
                    <a:lumOff val="25000"/>
                  </a:schemeClr>
                </a:solidFill>
                <a:latin typeface="Arial" panose="020B0604020202020204" pitchFamily="34" charset="0"/>
                <a:cs typeface="Arial" panose="020B0604020202020204" pitchFamily="34" charset="0"/>
              </a:rPr>
              <a:t> </a:t>
            </a:r>
            <a:r>
              <a:rPr lang="en-US" sz="2400" dirty="0" err="1">
                <a:solidFill>
                  <a:schemeClr val="tx1">
                    <a:lumMod val="75000"/>
                    <a:lumOff val="25000"/>
                  </a:schemeClr>
                </a:solidFill>
                <a:latin typeface="Arial" panose="020B0604020202020204" pitchFamily="34" charset="0"/>
                <a:cs typeface="Arial" panose="020B0604020202020204" pitchFamily="34" charset="0"/>
              </a:rPr>
              <a:t>và</a:t>
            </a:r>
            <a:r>
              <a:rPr lang="en-US" sz="2400" dirty="0">
                <a:solidFill>
                  <a:schemeClr val="tx1">
                    <a:lumMod val="75000"/>
                    <a:lumOff val="25000"/>
                  </a:schemeClr>
                </a:solidFill>
                <a:latin typeface="Arial" panose="020B0604020202020204" pitchFamily="34" charset="0"/>
                <a:cs typeface="Arial" panose="020B0604020202020204" pitchFamily="34" charset="0"/>
              </a:rPr>
              <a:t> </a:t>
            </a:r>
            <a:r>
              <a:rPr lang="en-US" sz="2400" spc="-5" dirty="0" err="1">
                <a:solidFill>
                  <a:schemeClr val="tx1">
                    <a:lumMod val="75000"/>
                    <a:lumOff val="25000"/>
                  </a:schemeClr>
                </a:solidFill>
                <a:latin typeface="Arial" panose="020B0604020202020204" pitchFamily="34" charset="0"/>
                <a:cs typeface="Arial" panose="020B0604020202020204" pitchFamily="34" charset="0"/>
              </a:rPr>
              <a:t>thẩm</a:t>
            </a:r>
            <a:r>
              <a:rPr lang="en-US" sz="2400" spc="-5" dirty="0">
                <a:solidFill>
                  <a:schemeClr val="tx1">
                    <a:lumMod val="75000"/>
                    <a:lumOff val="25000"/>
                  </a:schemeClr>
                </a:solidFill>
                <a:latin typeface="Arial" panose="020B0604020202020204" pitchFamily="34" charset="0"/>
                <a:cs typeface="Arial" panose="020B0604020202020204" pitchFamily="34" charset="0"/>
              </a:rPr>
              <a:t> </a:t>
            </a:r>
            <a:r>
              <a:rPr lang="en-US" sz="2400" spc="-5" dirty="0" err="1">
                <a:solidFill>
                  <a:schemeClr val="tx1">
                    <a:lumMod val="75000"/>
                    <a:lumOff val="25000"/>
                  </a:schemeClr>
                </a:solidFill>
                <a:latin typeface="Arial" panose="020B0604020202020204" pitchFamily="34" charset="0"/>
                <a:cs typeface="Arial" panose="020B0604020202020204" pitchFamily="34" charset="0"/>
              </a:rPr>
              <a:t>quyền</a:t>
            </a:r>
            <a:r>
              <a:rPr lang="en-US" sz="2400" spc="-5" dirty="0">
                <a:solidFill>
                  <a:schemeClr val="tx1">
                    <a:lumMod val="75000"/>
                    <a:lumOff val="25000"/>
                  </a:schemeClr>
                </a:solidFill>
                <a:latin typeface="Arial" panose="020B0604020202020204" pitchFamily="34" charset="0"/>
                <a:cs typeface="Arial" panose="020B0604020202020204" pitchFamily="34" charset="0"/>
              </a:rPr>
              <a:t> </a:t>
            </a:r>
            <a:r>
              <a:rPr lang="en-US" sz="2400" spc="-5" dirty="0" err="1">
                <a:solidFill>
                  <a:schemeClr val="tx1">
                    <a:lumMod val="75000"/>
                    <a:lumOff val="25000"/>
                  </a:schemeClr>
                </a:solidFill>
                <a:latin typeface="Arial" panose="020B0604020202020204" pitchFamily="34" charset="0"/>
                <a:cs typeface="Arial" panose="020B0604020202020204" pitchFamily="34" charset="0"/>
              </a:rPr>
              <a:t>thẩm</a:t>
            </a:r>
            <a:r>
              <a:rPr lang="en-US" sz="2400" spc="-5" dirty="0">
                <a:solidFill>
                  <a:schemeClr val="tx1">
                    <a:lumMod val="75000"/>
                    <a:lumOff val="25000"/>
                  </a:schemeClr>
                </a:solidFill>
                <a:latin typeface="Arial" panose="020B0604020202020204" pitchFamily="34" charset="0"/>
                <a:cs typeface="Arial" panose="020B0604020202020204" pitchFamily="34" charset="0"/>
              </a:rPr>
              <a:t> </a:t>
            </a:r>
            <a:r>
              <a:rPr lang="en-US" sz="2400" spc="-5" dirty="0" err="1">
                <a:solidFill>
                  <a:schemeClr val="tx1">
                    <a:lumMod val="75000"/>
                    <a:lumOff val="25000"/>
                  </a:schemeClr>
                </a:solidFill>
                <a:latin typeface="Arial" panose="020B0604020202020204" pitchFamily="34" charset="0"/>
                <a:cs typeface="Arial" panose="020B0604020202020204" pitchFamily="34" charset="0"/>
              </a:rPr>
              <a:t>định</a:t>
            </a:r>
            <a:r>
              <a:rPr lang="en-US" sz="2400" spc="-5" dirty="0">
                <a:solidFill>
                  <a:schemeClr val="tx1">
                    <a:lumMod val="75000"/>
                    <a:lumOff val="25000"/>
                  </a:schemeClr>
                </a:solidFill>
                <a:latin typeface="Arial" panose="020B0604020202020204" pitchFamily="34" charset="0"/>
                <a:cs typeface="Arial" panose="020B0604020202020204" pitchFamily="34" charset="0"/>
              </a:rPr>
              <a:t> </a:t>
            </a:r>
            <a:r>
              <a:rPr lang="en-US" sz="2400" spc="-5" dirty="0" err="1">
                <a:solidFill>
                  <a:schemeClr val="tx1">
                    <a:lumMod val="75000"/>
                    <a:lumOff val="25000"/>
                  </a:schemeClr>
                </a:solidFill>
                <a:latin typeface="Arial" panose="020B0604020202020204" pitchFamily="34" charset="0"/>
                <a:cs typeface="Arial" panose="020B0604020202020204" pitchFamily="34" charset="0"/>
              </a:rPr>
              <a:t>hồ</a:t>
            </a:r>
            <a:r>
              <a:rPr lang="en-US" sz="2400" spc="-5" dirty="0">
                <a:solidFill>
                  <a:schemeClr val="tx1">
                    <a:lumMod val="75000"/>
                    <a:lumOff val="25000"/>
                  </a:schemeClr>
                </a:solidFill>
                <a:latin typeface="Arial" panose="020B0604020202020204" pitchFamily="34" charset="0"/>
                <a:cs typeface="Arial" panose="020B0604020202020204" pitchFamily="34" charset="0"/>
              </a:rPr>
              <a:t> </a:t>
            </a:r>
            <a:r>
              <a:rPr lang="en-US" sz="2400" dirty="0" err="1">
                <a:solidFill>
                  <a:schemeClr val="tx1">
                    <a:lumMod val="75000"/>
                    <a:lumOff val="25000"/>
                  </a:schemeClr>
                </a:solidFill>
                <a:latin typeface="Arial" panose="020B0604020202020204" pitchFamily="34" charset="0"/>
                <a:cs typeface="Arial" panose="020B0604020202020204" pitchFamily="34" charset="0"/>
              </a:rPr>
              <a:t>sơ</a:t>
            </a:r>
            <a:r>
              <a:rPr lang="en-US" sz="2400" dirty="0">
                <a:solidFill>
                  <a:schemeClr val="tx1">
                    <a:lumMod val="75000"/>
                    <a:lumOff val="25000"/>
                  </a:schemeClr>
                </a:solidFill>
                <a:latin typeface="Arial" panose="020B0604020202020204" pitchFamily="34" charset="0"/>
                <a:cs typeface="Arial" panose="020B0604020202020204" pitchFamily="34" charset="0"/>
              </a:rPr>
              <a:t> </a:t>
            </a:r>
            <a:r>
              <a:rPr lang="en-US" sz="2400" spc="-5" dirty="0" err="1">
                <a:solidFill>
                  <a:schemeClr val="tx1">
                    <a:lumMod val="75000"/>
                    <a:lumOff val="25000"/>
                  </a:schemeClr>
                </a:solidFill>
                <a:latin typeface="Arial" panose="020B0604020202020204" pitchFamily="34" charset="0"/>
                <a:cs typeface="Arial" panose="020B0604020202020204" pitchFamily="34" charset="0"/>
              </a:rPr>
              <a:t>môi</a:t>
            </a:r>
            <a:r>
              <a:rPr lang="en-US" sz="2400" spc="-50" dirty="0">
                <a:solidFill>
                  <a:schemeClr val="tx1">
                    <a:lumMod val="75000"/>
                    <a:lumOff val="25000"/>
                  </a:schemeClr>
                </a:solidFill>
                <a:latin typeface="Arial" panose="020B0604020202020204" pitchFamily="34" charset="0"/>
                <a:cs typeface="Arial" panose="020B0604020202020204" pitchFamily="34" charset="0"/>
              </a:rPr>
              <a:t> </a:t>
            </a:r>
            <a:r>
              <a:rPr lang="en-US" sz="2400" spc="-5" dirty="0" err="1">
                <a:solidFill>
                  <a:schemeClr val="tx1">
                    <a:lumMod val="75000"/>
                    <a:lumOff val="25000"/>
                  </a:schemeClr>
                </a:solidFill>
                <a:latin typeface="Arial" panose="020B0604020202020204" pitchFamily="34" charset="0"/>
                <a:cs typeface="Arial" panose="020B0604020202020204" pitchFamily="34" charset="0"/>
              </a:rPr>
              <a:t>trường</a:t>
            </a:r>
            <a:r>
              <a:rPr lang="en-US" sz="2400" spc="-5" dirty="0">
                <a:solidFill>
                  <a:schemeClr val="tx1">
                    <a:lumMod val="75000"/>
                    <a:lumOff val="25000"/>
                  </a:schemeClr>
                </a:solidFill>
                <a:latin typeface="Arial" panose="020B0604020202020204" pitchFamily="34" charset="0"/>
                <a:cs typeface="Arial" panose="020B0604020202020204" pitchFamily="34" charset="0"/>
              </a:rPr>
              <a:t>.</a:t>
            </a:r>
            <a:endParaRPr lang="en-US" sz="24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24D488C5-EAE6-9380-216D-72CD86114939}"/>
              </a:ext>
            </a:extLst>
          </p:cNvPr>
          <p:cNvSpPr txBox="1"/>
          <p:nvPr/>
        </p:nvSpPr>
        <p:spPr>
          <a:xfrm>
            <a:off x="668916" y="430391"/>
            <a:ext cx="8383190" cy="1131848"/>
          </a:xfrm>
          <a:prstGeom prst="rect">
            <a:avLst/>
          </a:prstGeom>
          <a:noFill/>
        </p:spPr>
        <p:txBody>
          <a:bodyPr wrap="square" rtlCol="0">
            <a:spAutoFit/>
          </a:bodyPr>
          <a:lstStyle/>
          <a:p>
            <a:pPr algn="ctr">
              <a:lnSpc>
                <a:spcPct val="150000"/>
              </a:lnSpc>
            </a:pPr>
            <a:r>
              <a:rPr lang="vi-VN" sz="2400" b="1" dirty="0">
                <a:solidFill>
                  <a:schemeClr val="accent3">
                    <a:lumMod val="50000"/>
                  </a:schemeClr>
                </a:solidFill>
              </a:rPr>
              <a:t>PHẦN 1</a:t>
            </a:r>
          </a:p>
          <a:p>
            <a:pPr algn="ctr">
              <a:lnSpc>
                <a:spcPct val="150000"/>
              </a:lnSpc>
            </a:pPr>
            <a:r>
              <a:rPr lang="vi-VN" sz="2400" b="1" dirty="0">
                <a:solidFill>
                  <a:schemeClr val="accent3">
                    <a:lumMod val="50000"/>
                  </a:schemeClr>
                </a:solidFill>
              </a:rPr>
              <a:t>QUY ĐỊNH VỀ ĐÁNH GIÁ TÁC ĐỘNG MÔI TRƯỜNG</a:t>
            </a:r>
          </a:p>
        </p:txBody>
      </p:sp>
    </p:spTree>
    <p:extLst>
      <p:ext uri="{BB962C8B-B14F-4D97-AF65-F5344CB8AC3E}">
        <p14:creationId xmlns:p14="http://schemas.microsoft.com/office/powerpoint/2010/main" val="26306470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539154" y="1390349"/>
            <a:ext cx="8827692" cy="5291191"/>
          </a:xfrm>
          <a:prstGeom prst="rect">
            <a:avLst/>
          </a:prstGeom>
        </p:spPr>
        <p:txBody>
          <a:bodyPr vert="horz" wrap="square" lIns="0" tIns="58419" rIns="0" bIns="0" rtlCol="0">
            <a:spAutoFit/>
          </a:bodyPr>
          <a:lstStyle/>
          <a:p>
            <a:pPr marL="12700" marR="5080" indent="-12700" algn="just">
              <a:spcBef>
                <a:spcPts val="605"/>
              </a:spcBef>
            </a:pPr>
            <a:r>
              <a:rPr sz="2200" b="1" dirty="0">
                <a:latin typeface="Arial" panose="020B0604020202020204" pitchFamily="34" charset="0"/>
                <a:cs typeface="Arial" panose="020B0604020202020204" pitchFamily="34" charset="0"/>
              </a:rPr>
              <a:t>3. Thời điểm nộp hồ sơ đề nghị cấp GPMT (</a:t>
            </a:r>
            <a:r>
              <a:rPr lang="vi-VN" sz="2200" b="1" dirty="0">
                <a:latin typeface="Arial" panose="020B0604020202020204" pitchFamily="34" charset="0"/>
                <a:cs typeface="Arial" panose="020B0604020202020204" pitchFamily="34" charset="0"/>
              </a:rPr>
              <a:t>tiếp</a:t>
            </a:r>
            <a:r>
              <a:rPr sz="2200" b="1" dirty="0">
                <a:latin typeface="Arial" panose="020B0604020202020204" pitchFamily="34" charset="0"/>
                <a:cs typeface="Arial" panose="020B0604020202020204" pitchFamily="34" charset="0"/>
              </a:rPr>
              <a:t>)</a:t>
            </a:r>
          </a:p>
          <a:p>
            <a:pPr marL="12700" marR="5080" indent="533400" algn="just">
              <a:spcBef>
                <a:spcPts val="635"/>
              </a:spcBef>
            </a:pPr>
            <a:r>
              <a:rPr sz="2200" b="1" dirty="0">
                <a:solidFill>
                  <a:srgbClr val="FF0000"/>
                </a:solidFill>
                <a:latin typeface="Arial" panose="020B0604020202020204" pitchFamily="34" charset="0"/>
                <a:cs typeface="Arial" panose="020B0604020202020204" pitchFamily="34" charset="0"/>
              </a:rPr>
              <a:t>- </a:t>
            </a:r>
            <a:r>
              <a:rPr lang="vi-VN" sz="2200" spc="-5" dirty="0">
                <a:solidFill>
                  <a:srgbClr val="FF0000"/>
                </a:solidFill>
                <a:latin typeface="Arial" panose="020B0604020202020204" pitchFamily="34" charset="0"/>
                <a:cs typeface="Arial" panose="020B0604020202020204" pitchFamily="34" charset="0"/>
              </a:rPr>
              <a:t>Đối với cơ sở, khu sản xuất, kinh doanh, dịch vụ tập trung, cụm  công nghiệp: </a:t>
            </a:r>
            <a:r>
              <a:rPr lang="vi-VN" sz="2200" spc="-5" dirty="0">
                <a:latin typeface="Arial" panose="020B0604020202020204" pitchFamily="34" charset="0"/>
                <a:cs typeface="Arial" panose="020B0604020202020204" pitchFamily="34" charset="0"/>
              </a:rPr>
              <a:t>Chủ sở sở tự quyết định thời điểm nộp hồ sơ đề nghị cấp  giấy phép môi trường để bảo đảm thời điểm phải có giấy phép môi  trường theo quy định của Luật BVMT và Nghị định số 08/2022/NĐ-CP nhưng chậm nhất trước 45 ngày đối với trường hợp thuộc thẩm quyền cấp GPMT của cấp bộ, trước 30 ngày đối với trường hợp thuộc thẩm quyền cấp GPMT của UBND cấp tỉnh, UBND cấp huyện, tính  đến thời điểm phải có GPMT.</a:t>
            </a:r>
          </a:p>
          <a:p>
            <a:pPr marL="12700" marR="5080" indent="533400" algn="just">
              <a:spcBef>
                <a:spcPts val="635"/>
              </a:spcBef>
            </a:pPr>
            <a:r>
              <a:rPr lang="vi-VN" sz="2200" spc="-5" dirty="0">
                <a:latin typeface="Arial" panose="020B0604020202020204" pitchFamily="34" charset="0"/>
                <a:cs typeface="Arial" panose="020B0604020202020204" pitchFamily="34" charset="0"/>
              </a:rPr>
              <a:t>Khoản 12 Điều 168 Nghị định số 08/2022/NĐ-CP quy định:  “Trường hợp một trong các giấy phép môi trường thành phần của cơ  sở, khu sản xuất, kinh doanh, dịch vụ tập trung, cụm công nghiệp hết  hạn, chủ cơ sở, khu sản xuất, kinh doanh, dịch vụ tập trung, cụm công  nghiệp lập hồ sơ đề nghị cấp giấy phép môi trường theo quy định tại Nghị định này”.</a:t>
            </a:r>
            <a:endParaRPr sz="2200" dirty="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4C205C9A-AAA1-F6DE-3A4F-8A3EA128BCDB}"/>
              </a:ext>
            </a:extLst>
          </p:cNvPr>
          <p:cNvSpPr txBox="1"/>
          <p:nvPr/>
        </p:nvSpPr>
        <p:spPr>
          <a:xfrm>
            <a:off x="818554" y="228600"/>
            <a:ext cx="8383190" cy="1131848"/>
          </a:xfrm>
          <a:prstGeom prst="rect">
            <a:avLst/>
          </a:prstGeom>
          <a:noFill/>
        </p:spPr>
        <p:txBody>
          <a:bodyPr wrap="square" rtlCol="0">
            <a:spAutoFit/>
          </a:bodyPr>
          <a:lstStyle/>
          <a:p>
            <a:pPr algn="ctr">
              <a:lnSpc>
                <a:spcPct val="150000"/>
              </a:lnSpc>
            </a:pPr>
            <a:r>
              <a:rPr lang="vi-VN" sz="2400" b="1" dirty="0">
                <a:solidFill>
                  <a:schemeClr val="accent2">
                    <a:lumMod val="50000"/>
                  </a:schemeClr>
                </a:solidFill>
              </a:rPr>
              <a:t>PHẦN 2</a:t>
            </a:r>
          </a:p>
          <a:p>
            <a:pPr algn="ctr">
              <a:lnSpc>
                <a:spcPct val="150000"/>
              </a:lnSpc>
            </a:pPr>
            <a:r>
              <a:rPr lang="vi-VN" sz="2400" b="1" dirty="0">
                <a:solidFill>
                  <a:schemeClr val="accent2">
                    <a:lumMod val="50000"/>
                  </a:schemeClr>
                </a:solidFill>
              </a:rPr>
              <a:t>QUY ĐỊNH VỀ GIẤY PHÉP MÔI TRƯỜNG</a:t>
            </a:r>
          </a:p>
        </p:txBody>
      </p:sp>
    </p:spTree>
    <p:extLst>
      <p:ext uri="{BB962C8B-B14F-4D97-AF65-F5344CB8AC3E}">
        <p14:creationId xmlns:p14="http://schemas.microsoft.com/office/powerpoint/2010/main" val="28363996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539154" y="1390349"/>
            <a:ext cx="8827692" cy="4289699"/>
          </a:xfrm>
          <a:prstGeom prst="rect">
            <a:avLst/>
          </a:prstGeom>
        </p:spPr>
        <p:txBody>
          <a:bodyPr vert="horz" wrap="square" lIns="0" tIns="58419" rIns="0" bIns="0" rtlCol="0">
            <a:spAutoFit/>
          </a:bodyPr>
          <a:lstStyle/>
          <a:p>
            <a:pPr marL="12700" marR="7620" algn="just">
              <a:lnSpc>
                <a:spcPct val="150000"/>
              </a:lnSpc>
              <a:spcBef>
                <a:spcPts val="640"/>
              </a:spcBef>
              <a:tabLst>
                <a:tab pos="737870" algn="l"/>
              </a:tabLst>
            </a:pPr>
            <a:r>
              <a:rPr lang="vi-VN" sz="2200" b="1" spc="-30" dirty="0">
                <a:latin typeface="Arial" panose="020B0604020202020204" pitchFamily="34" charset="0"/>
                <a:cs typeface="Arial" panose="020B0604020202020204" pitchFamily="34" charset="0"/>
              </a:rPr>
              <a:t>4. Thành phần hồ sơ đề nghị cấp GPMT (Khoản 1 Điều 43 Luật BVMT; Khoản 1 Điều 29 Nghị định số  08/2022/NĐ-CP)</a:t>
            </a:r>
          </a:p>
          <a:p>
            <a:pPr marL="12700" marR="7620" algn="just">
              <a:lnSpc>
                <a:spcPct val="150000"/>
              </a:lnSpc>
              <a:spcBef>
                <a:spcPts val="640"/>
              </a:spcBef>
              <a:tabLst>
                <a:tab pos="737870" algn="l"/>
              </a:tabLst>
            </a:pPr>
            <a:r>
              <a:rPr lang="vi-VN" sz="2200" spc="-30" dirty="0">
                <a:latin typeface="Arial" panose="020B0604020202020204" pitchFamily="34" charset="0"/>
                <a:cs typeface="Arial" panose="020B0604020202020204" pitchFamily="34" charset="0"/>
              </a:rPr>
              <a:t>1. Văn bản đề nghị cấp GPMT (Phụ lục XIII Nghị định số 08/2022/NĐ-CP).</a:t>
            </a:r>
          </a:p>
          <a:p>
            <a:pPr marR="7620" algn="just">
              <a:lnSpc>
                <a:spcPct val="150000"/>
              </a:lnSpc>
              <a:spcBef>
                <a:spcPts val="640"/>
              </a:spcBef>
              <a:tabLst>
                <a:tab pos="737870" algn="l"/>
              </a:tabLst>
            </a:pPr>
            <a:r>
              <a:rPr lang="vi-VN" sz="2200" spc="-30" dirty="0">
                <a:latin typeface="Arial" panose="020B0604020202020204" pitchFamily="34" charset="0"/>
                <a:cs typeface="Arial" panose="020B0604020202020204" pitchFamily="34" charset="0"/>
              </a:rPr>
              <a:t>2. Báo cáo đề xuất cấp GPMT: 5 trường hợp:</a:t>
            </a:r>
          </a:p>
          <a:p>
            <a:pPr marL="12700" marR="7620" algn="just">
              <a:lnSpc>
                <a:spcPct val="150000"/>
              </a:lnSpc>
              <a:spcBef>
                <a:spcPts val="640"/>
              </a:spcBef>
              <a:tabLst>
                <a:tab pos="737870" algn="l"/>
              </a:tabLst>
            </a:pPr>
            <a:r>
              <a:rPr lang="vi-VN" sz="2200" spc="-30" dirty="0">
                <a:latin typeface="Arial" panose="020B0604020202020204" pitchFamily="34" charset="0"/>
                <a:cs typeface="Arial" panose="020B0604020202020204" pitchFamily="34" charset="0"/>
              </a:rPr>
              <a:t>- Báo cáo </a:t>
            </a:r>
            <a:r>
              <a:rPr lang="vi-VN" sz="2200" spc="-20" dirty="0">
                <a:latin typeface="Arial" panose="020B0604020202020204" pitchFamily="34" charset="0"/>
                <a:cs typeface="Arial" panose="020B0604020202020204" pitchFamily="34" charset="0"/>
              </a:rPr>
              <a:t>đề </a:t>
            </a:r>
            <a:r>
              <a:rPr lang="vi-VN" sz="2200" spc="-35" dirty="0">
                <a:latin typeface="Arial" panose="020B0604020202020204" pitchFamily="34" charset="0"/>
                <a:cs typeface="Arial" panose="020B0604020202020204" pitchFamily="34" charset="0"/>
              </a:rPr>
              <a:t>xuất </a:t>
            </a:r>
            <a:r>
              <a:rPr lang="vi-VN" sz="2200" spc="-30" dirty="0">
                <a:latin typeface="Arial" panose="020B0604020202020204" pitchFamily="34" charset="0"/>
                <a:cs typeface="Arial" panose="020B0604020202020204" pitchFamily="34" charset="0"/>
              </a:rPr>
              <a:t>cho </a:t>
            </a:r>
            <a:r>
              <a:rPr lang="vi-VN" sz="2200" spc="-20" dirty="0">
                <a:latin typeface="Arial" panose="020B0604020202020204" pitchFamily="34" charset="0"/>
                <a:cs typeface="Arial" panose="020B0604020202020204" pitchFamily="34" charset="0"/>
              </a:rPr>
              <a:t>dự </a:t>
            </a:r>
            <a:r>
              <a:rPr lang="vi-VN" sz="2200" spc="-25" dirty="0">
                <a:latin typeface="Arial" panose="020B0604020202020204" pitchFamily="34" charset="0"/>
                <a:cs typeface="Arial" panose="020B0604020202020204" pitchFamily="34" charset="0"/>
              </a:rPr>
              <a:t>án </a:t>
            </a:r>
            <a:r>
              <a:rPr lang="vi-VN" sz="2200" spc="-30" dirty="0">
                <a:latin typeface="Arial" panose="020B0604020202020204" pitchFamily="34" charset="0"/>
                <a:cs typeface="Arial" panose="020B0604020202020204" pitchFamily="34" charset="0"/>
              </a:rPr>
              <a:t>đầu </a:t>
            </a:r>
            <a:r>
              <a:rPr lang="vi-VN" sz="2200" spc="-20" dirty="0">
                <a:latin typeface="Arial" panose="020B0604020202020204" pitchFamily="34" charset="0"/>
                <a:cs typeface="Arial" panose="020B0604020202020204" pitchFamily="34" charset="0"/>
              </a:rPr>
              <a:t>tư đã </a:t>
            </a:r>
            <a:r>
              <a:rPr lang="vi-VN" sz="2200" spc="-25" dirty="0">
                <a:latin typeface="Arial" panose="020B0604020202020204" pitchFamily="34" charset="0"/>
                <a:cs typeface="Arial" panose="020B0604020202020204" pitchFamily="34" charset="0"/>
              </a:rPr>
              <a:t>có </a:t>
            </a:r>
            <a:r>
              <a:rPr lang="vi-VN" sz="2200" spc="-35" dirty="0">
                <a:latin typeface="Arial" panose="020B0604020202020204" pitchFamily="34" charset="0"/>
                <a:cs typeface="Arial" panose="020B0604020202020204" pitchFamily="34" charset="0"/>
              </a:rPr>
              <a:t>quyết </a:t>
            </a:r>
            <a:r>
              <a:rPr lang="vi-VN" sz="2200" spc="-30" dirty="0">
                <a:latin typeface="Arial" panose="020B0604020202020204" pitchFamily="34" charset="0"/>
                <a:cs typeface="Arial" panose="020B0604020202020204" pitchFamily="34" charset="0"/>
              </a:rPr>
              <a:t>định phê </a:t>
            </a:r>
            <a:r>
              <a:rPr lang="vi-VN" sz="2200" spc="-35" dirty="0">
                <a:latin typeface="Arial" panose="020B0604020202020204" pitchFamily="34" charset="0"/>
                <a:cs typeface="Arial" panose="020B0604020202020204" pitchFamily="34" charset="0"/>
              </a:rPr>
              <a:t>duyệt </a:t>
            </a:r>
            <a:r>
              <a:rPr lang="vi-VN" sz="2200" spc="-30" dirty="0">
                <a:latin typeface="Arial" panose="020B0604020202020204" pitchFamily="34" charset="0"/>
                <a:cs typeface="Arial" panose="020B0604020202020204" pitchFamily="34" charset="0"/>
              </a:rPr>
              <a:t>kết </a:t>
            </a:r>
            <a:r>
              <a:rPr lang="vi-VN" sz="2200" spc="-40" dirty="0">
                <a:latin typeface="Arial" panose="020B0604020202020204" pitchFamily="34" charset="0"/>
                <a:cs typeface="Arial" panose="020B0604020202020204" pitchFamily="34" charset="0"/>
              </a:rPr>
              <a:t>quả  </a:t>
            </a:r>
            <a:r>
              <a:rPr lang="vi-VN" sz="2200" spc="-35" dirty="0">
                <a:latin typeface="Arial" panose="020B0604020202020204" pitchFamily="34" charset="0"/>
                <a:cs typeface="Arial" panose="020B0604020202020204" pitchFamily="34" charset="0"/>
              </a:rPr>
              <a:t>thẩm </a:t>
            </a:r>
            <a:r>
              <a:rPr lang="vi-VN" sz="2200" spc="-30" dirty="0">
                <a:latin typeface="Arial" panose="020B0604020202020204" pitchFamily="34" charset="0"/>
                <a:cs typeface="Arial" panose="020B0604020202020204" pitchFamily="34" charset="0"/>
              </a:rPr>
              <a:t>định báo cáo </a:t>
            </a:r>
            <a:r>
              <a:rPr lang="vi-VN" sz="2200" spc="-35" dirty="0">
                <a:latin typeface="Arial" panose="020B0604020202020204" pitchFamily="34" charset="0"/>
                <a:cs typeface="Arial" panose="020B0604020202020204" pitchFamily="34" charset="0"/>
              </a:rPr>
              <a:t>đánh </a:t>
            </a:r>
            <a:r>
              <a:rPr lang="vi-VN" sz="2200" spc="-30" dirty="0">
                <a:latin typeface="Arial" panose="020B0604020202020204" pitchFamily="34" charset="0"/>
                <a:cs typeface="Arial" panose="020B0604020202020204" pitchFamily="34" charset="0"/>
              </a:rPr>
              <a:t>giá tác động môi </a:t>
            </a:r>
            <a:r>
              <a:rPr lang="vi-VN" sz="2200" spc="-35" dirty="0">
                <a:latin typeface="Arial" panose="020B0604020202020204" pitchFamily="34" charset="0"/>
                <a:cs typeface="Arial" panose="020B0604020202020204" pitchFamily="34" charset="0"/>
              </a:rPr>
              <a:t>trường trước </a:t>
            </a:r>
            <a:r>
              <a:rPr lang="vi-VN" sz="2200" spc="-30" dirty="0">
                <a:latin typeface="Arial" panose="020B0604020202020204" pitchFamily="34" charset="0"/>
                <a:cs typeface="Arial" panose="020B0604020202020204" pitchFamily="34" charset="0"/>
              </a:rPr>
              <a:t>khi </a:t>
            </a:r>
            <a:r>
              <a:rPr lang="vi-VN" sz="2200" spc="-20" dirty="0">
                <a:latin typeface="Arial" panose="020B0604020202020204" pitchFamily="34" charset="0"/>
                <a:cs typeface="Arial" panose="020B0604020202020204" pitchFamily="34" charset="0"/>
              </a:rPr>
              <a:t>đi </a:t>
            </a:r>
            <a:r>
              <a:rPr lang="vi-VN" sz="2200" spc="-30" dirty="0">
                <a:latin typeface="Arial" panose="020B0604020202020204" pitchFamily="34" charset="0"/>
                <a:cs typeface="Arial" panose="020B0604020202020204" pitchFamily="34" charset="0"/>
              </a:rPr>
              <a:t>vào vận </a:t>
            </a:r>
            <a:r>
              <a:rPr lang="vi-VN" sz="2200" spc="-35" dirty="0">
                <a:latin typeface="Arial" panose="020B0604020202020204" pitchFamily="34" charset="0"/>
                <a:cs typeface="Arial" panose="020B0604020202020204" pitchFamily="34" charset="0"/>
              </a:rPr>
              <a:t>hành </a:t>
            </a:r>
            <a:r>
              <a:rPr lang="vi-VN" sz="2200" spc="-40" dirty="0">
                <a:latin typeface="Arial" panose="020B0604020202020204" pitchFamily="34" charset="0"/>
                <a:cs typeface="Arial" panose="020B0604020202020204" pitchFamily="34" charset="0"/>
              </a:rPr>
              <a:t>thử  </a:t>
            </a:r>
            <a:r>
              <a:rPr lang="vi-VN" sz="2200" spc="-35" dirty="0">
                <a:latin typeface="Arial" panose="020B0604020202020204" pitchFamily="34" charset="0"/>
                <a:cs typeface="Arial" panose="020B0604020202020204" pitchFamily="34" charset="0"/>
              </a:rPr>
              <a:t>nghiệm (Phụ </a:t>
            </a:r>
            <a:r>
              <a:rPr lang="vi-VN" sz="2200" spc="-30" dirty="0">
                <a:latin typeface="Arial" panose="020B0604020202020204" pitchFamily="34" charset="0"/>
                <a:cs typeface="Arial" panose="020B0604020202020204" pitchFamily="34" charset="0"/>
              </a:rPr>
              <a:t>lục </a:t>
            </a:r>
            <a:r>
              <a:rPr lang="vi-VN" sz="2200" spc="-420" dirty="0">
                <a:latin typeface="Arial" panose="020B0604020202020204" pitchFamily="34" charset="0"/>
                <a:cs typeface="Arial" panose="020B0604020202020204" pitchFamily="34" charset="0"/>
              </a:rPr>
              <a:t> </a:t>
            </a:r>
            <a:r>
              <a:rPr lang="vi-VN" sz="2200" spc="-30" dirty="0">
                <a:latin typeface="Arial" panose="020B0604020202020204" pitchFamily="34" charset="0"/>
                <a:cs typeface="Arial" panose="020B0604020202020204" pitchFamily="34" charset="0"/>
              </a:rPr>
              <a:t>VIII </a:t>
            </a:r>
            <a:r>
              <a:rPr lang="vi-VN" sz="2200" spc="-35" dirty="0">
                <a:latin typeface="Arial" panose="020B0604020202020204" pitchFamily="34" charset="0"/>
                <a:cs typeface="Arial" panose="020B0604020202020204" pitchFamily="34" charset="0"/>
              </a:rPr>
              <a:t>Nghị </a:t>
            </a:r>
            <a:r>
              <a:rPr lang="vi-VN" sz="2200" spc="-30" dirty="0">
                <a:latin typeface="Arial" panose="020B0604020202020204" pitchFamily="34" charset="0"/>
                <a:cs typeface="Arial" panose="020B0604020202020204" pitchFamily="34" charset="0"/>
              </a:rPr>
              <a:t>định </a:t>
            </a:r>
            <a:r>
              <a:rPr lang="vi-VN" sz="2200" spc="-25" dirty="0">
                <a:latin typeface="Arial" panose="020B0604020202020204" pitchFamily="34" charset="0"/>
                <a:cs typeface="Arial" panose="020B0604020202020204" pitchFamily="34" charset="0"/>
              </a:rPr>
              <a:t>số </a:t>
            </a:r>
            <a:r>
              <a:rPr lang="vi-VN" sz="2200" spc="-40" dirty="0">
                <a:latin typeface="Arial" panose="020B0604020202020204" pitchFamily="34" charset="0"/>
                <a:cs typeface="Arial" panose="020B0604020202020204" pitchFamily="34" charset="0"/>
              </a:rPr>
              <a:t>08/2022/NĐ-CP).</a:t>
            </a:r>
            <a:endParaRPr lang="vi-VN" sz="2200" dirty="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4C205C9A-AAA1-F6DE-3A4F-8A3EA128BCDB}"/>
              </a:ext>
            </a:extLst>
          </p:cNvPr>
          <p:cNvSpPr txBox="1"/>
          <p:nvPr/>
        </p:nvSpPr>
        <p:spPr>
          <a:xfrm>
            <a:off x="818554" y="228600"/>
            <a:ext cx="8383190" cy="1131848"/>
          </a:xfrm>
          <a:prstGeom prst="rect">
            <a:avLst/>
          </a:prstGeom>
          <a:noFill/>
        </p:spPr>
        <p:txBody>
          <a:bodyPr wrap="square" rtlCol="0">
            <a:spAutoFit/>
          </a:bodyPr>
          <a:lstStyle/>
          <a:p>
            <a:pPr algn="ctr">
              <a:lnSpc>
                <a:spcPct val="150000"/>
              </a:lnSpc>
            </a:pPr>
            <a:r>
              <a:rPr lang="vi-VN" sz="2400" b="1" dirty="0">
                <a:solidFill>
                  <a:schemeClr val="accent2">
                    <a:lumMod val="50000"/>
                  </a:schemeClr>
                </a:solidFill>
              </a:rPr>
              <a:t>PHẦN 2</a:t>
            </a:r>
          </a:p>
          <a:p>
            <a:pPr algn="ctr">
              <a:lnSpc>
                <a:spcPct val="150000"/>
              </a:lnSpc>
            </a:pPr>
            <a:r>
              <a:rPr lang="vi-VN" sz="2400" b="1" dirty="0">
                <a:solidFill>
                  <a:schemeClr val="accent2">
                    <a:lumMod val="50000"/>
                  </a:schemeClr>
                </a:solidFill>
              </a:rPr>
              <a:t>QUY ĐỊNH VỀ GIẤY PHÉP MÔI TRƯỜNG</a:t>
            </a:r>
          </a:p>
        </p:txBody>
      </p:sp>
    </p:spTree>
    <p:extLst>
      <p:ext uri="{BB962C8B-B14F-4D97-AF65-F5344CB8AC3E}">
        <p14:creationId xmlns:p14="http://schemas.microsoft.com/office/powerpoint/2010/main" val="33471387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539154" y="1390349"/>
            <a:ext cx="8827692" cy="4784707"/>
          </a:xfrm>
          <a:prstGeom prst="rect">
            <a:avLst/>
          </a:prstGeom>
        </p:spPr>
        <p:txBody>
          <a:bodyPr vert="horz" wrap="square" lIns="0" tIns="58419" rIns="0" bIns="0" rtlCol="0">
            <a:spAutoFit/>
          </a:bodyPr>
          <a:lstStyle/>
          <a:p>
            <a:pPr marL="12700" marR="7620" algn="just">
              <a:lnSpc>
                <a:spcPct val="150000"/>
              </a:lnSpc>
              <a:spcBef>
                <a:spcPts val="640"/>
              </a:spcBef>
              <a:tabLst>
                <a:tab pos="737870" algn="l"/>
              </a:tabLst>
            </a:pPr>
            <a:r>
              <a:rPr lang="vi-VN" sz="2200" b="1" spc="-30" dirty="0">
                <a:latin typeface="Arial" panose="020B0604020202020204" pitchFamily="34" charset="0"/>
                <a:cs typeface="Arial" panose="020B0604020202020204" pitchFamily="34" charset="0"/>
              </a:rPr>
              <a:t>4. Thành phần hồ sơ đề nghị cấp GPMT (tiếp)</a:t>
            </a:r>
          </a:p>
          <a:p>
            <a:pPr marL="12700" marR="5080" algn="just">
              <a:lnSpc>
                <a:spcPct val="150000"/>
              </a:lnSpc>
              <a:spcBef>
                <a:spcPts val="505"/>
              </a:spcBef>
              <a:tabLst>
                <a:tab pos="727075" algn="l"/>
              </a:tabLst>
            </a:pPr>
            <a:r>
              <a:rPr lang="vi-VN" sz="2200" spc="-30" dirty="0">
                <a:latin typeface="Arial" panose="020B0604020202020204" pitchFamily="34" charset="0"/>
                <a:cs typeface="Arial" panose="020B0604020202020204" pitchFamily="34" charset="0"/>
              </a:rPr>
              <a:t>2. Báo cáo đề xuất cấp GPMT: 5 trường hợp:</a:t>
            </a:r>
          </a:p>
          <a:p>
            <a:pPr marL="12700" marR="5080" algn="just">
              <a:lnSpc>
                <a:spcPct val="150000"/>
              </a:lnSpc>
              <a:spcBef>
                <a:spcPts val="505"/>
              </a:spcBef>
              <a:tabLst>
                <a:tab pos="727075" algn="l"/>
              </a:tabLst>
            </a:pPr>
            <a:r>
              <a:rPr lang="vi-VN" sz="2200" spc="-25" dirty="0">
                <a:latin typeface="Arial" panose="020B0604020202020204" pitchFamily="34" charset="0"/>
                <a:cs typeface="Arial" panose="020B0604020202020204" pitchFamily="34" charset="0"/>
              </a:rPr>
              <a:t>- Báo cáo </a:t>
            </a:r>
            <a:r>
              <a:rPr lang="vi-VN" sz="2200" spc="-15" dirty="0">
                <a:latin typeface="Arial" panose="020B0604020202020204" pitchFamily="34" charset="0"/>
                <a:cs typeface="Arial" panose="020B0604020202020204" pitchFamily="34" charset="0"/>
              </a:rPr>
              <a:t>đề </a:t>
            </a:r>
            <a:r>
              <a:rPr lang="vi-VN" sz="2200" spc="-25" dirty="0">
                <a:latin typeface="Arial" panose="020B0604020202020204" pitchFamily="34" charset="0"/>
                <a:cs typeface="Arial" panose="020B0604020202020204" pitchFamily="34" charset="0"/>
              </a:rPr>
              <a:t>xuất cho </a:t>
            </a:r>
            <a:r>
              <a:rPr lang="vi-VN" sz="2200" spc="-15" dirty="0">
                <a:latin typeface="Arial" panose="020B0604020202020204" pitchFamily="34" charset="0"/>
                <a:cs typeface="Arial" panose="020B0604020202020204" pitchFamily="34" charset="0"/>
              </a:rPr>
              <a:t>dự </a:t>
            </a:r>
            <a:r>
              <a:rPr lang="vi-VN" sz="2200" spc="-20" dirty="0">
                <a:latin typeface="Arial" panose="020B0604020202020204" pitchFamily="34" charset="0"/>
                <a:cs typeface="Arial" panose="020B0604020202020204" pitchFamily="34" charset="0"/>
              </a:rPr>
              <a:t>án </a:t>
            </a:r>
            <a:r>
              <a:rPr lang="vi-VN" sz="2200" spc="-25" dirty="0">
                <a:latin typeface="Arial" panose="020B0604020202020204" pitchFamily="34" charset="0"/>
                <a:cs typeface="Arial" panose="020B0604020202020204" pitchFamily="34" charset="0"/>
              </a:rPr>
              <a:t>đầu </a:t>
            </a:r>
            <a:r>
              <a:rPr lang="vi-VN" sz="2200" spc="-15" dirty="0">
                <a:latin typeface="Arial" panose="020B0604020202020204" pitchFamily="34" charset="0"/>
                <a:cs typeface="Arial" panose="020B0604020202020204" pitchFamily="34" charset="0"/>
              </a:rPr>
              <a:t>tư </a:t>
            </a:r>
            <a:r>
              <a:rPr lang="vi-VN" sz="2200" spc="-25" dirty="0">
                <a:latin typeface="Arial" panose="020B0604020202020204" pitchFamily="34" charset="0"/>
                <a:cs typeface="Arial" panose="020B0604020202020204" pitchFamily="34" charset="0"/>
              </a:rPr>
              <a:t>nhóm </a:t>
            </a:r>
            <a:r>
              <a:rPr lang="vi-VN" sz="2200" spc="-15" dirty="0">
                <a:latin typeface="Arial" panose="020B0604020202020204" pitchFamily="34" charset="0"/>
                <a:cs typeface="Arial" panose="020B0604020202020204" pitchFamily="34" charset="0"/>
              </a:rPr>
              <a:t>II </a:t>
            </a:r>
            <a:r>
              <a:rPr lang="vi-VN" sz="2200" spc="-25" dirty="0">
                <a:latin typeface="Arial" panose="020B0604020202020204" pitchFamily="34" charset="0"/>
                <a:cs typeface="Arial" panose="020B0604020202020204" pitchFamily="34" charset="0"/>
              </a:rPr>
              <a:t>không thuộc </a:t>
            </a:r>
            <a:r>
              <a:rPr lang="vi-VN" sz="2200" spc="-20" dirty="0">
                <a:latin typeface="Arial" panose="020B0604020202020204" pitchFamily="34" charset="0"/>
                <a:cs typeface="Arial" panose="020B0604020202020204" pitchFamily="34" charset="0"/>
              </a:rPr>
              <a:t>đối </a:t>
            </a:r>
            <a:r>
              <a:rPr lang="vi-VN" sz="2200" spc="-30" dirty="0">
                <a:latin typeface="Arial" panose="020B0604020202020204" pitchFamily="34" charset="0"/>
                <a:cs typeface="Arial" panose="020B0604020202020204" pitchFamily="34" charset="0"/>
              </a:rPr>
              <a:t>tượng </a:t>
            </a:r>
            <a:r>
              <a:rPr lang="vi-VN" sz="2200" spc="-25" dirty="0">
                <a:latin typeface="Arial" panose="020B0604020202020204" pitchFamily="34" charset="0"/>
                <a:cs typeface="Arial" panose="020B0604020202020204" pitchFamily="34" charset="0"/>
              </a:rPr>
              <a:t>phải  thực hiện đánh </a:t>
            </a:r>
            <a:r>
              <a:rPr lang="vi-VN" sz="2200" spc="-20" dirty="0">
                <a:latin typeface="Arial" panose="020B0604020202020204" pitchFamily="34" charset="0"/>
                <a:cs typeface="Arial" panose="020B0604020202020204" pitchFamily="34" charset="0"/>
              </a:rPr>
              <a:t>giá </a:t>
            </a:r>
            <a:r>
              <a:rPr lang="vi-VN" sz="2200" spc="-25" dirty="0">
                <a:latin typeface="Arial" panose="020B0604020202020204" pitchFamily="34" charset="0"/>
                <a:cs typeface="Arial" panose="020B0604020202020204" pitchFamily="34" charset="0"/>
              </a:rPr>
              <a:t>tác động </a:t>
            </a:r>
            <a:r>
              <a:rPr lang="vi-VN" sz="2200" spc="-20" dirty="0">
                <a:latin typeface="Arial" panose="020B0604020202020204" pitchFamily="34" charset="0"/>
                <a:cs typeface="Arial" panose="020B0604020202020204" pitchFamily="34" charset="0"/>
              </a:rPr>
              <a:t>môi </a:t>
            </a:r>
            <a:r>
              <a:rPr lang="vi-VN" sz="2200" spc="-30" dirty="0">
                <a:latin typeface="Arial" panose="020B0604020202020204" pitchFamily="34" charset="0"/>
                <a:cs typeface="Arial" panose="020B0604020202020204" pitchFamily="34" charset="0"/>
              </a:rPr>
              <a:t>trường </a:t>
            </a:r>
            <a:r>
              <a:rPr lang="vi-VN" sz="2200" spc="-25" dirty="0">
                <a:latin typeface="Arial" panose="020B0604020202020204" pitchFamily="34" charset="0"/>
                <a:cs typeface="Arial" panose="020B0604020202020204" pitchFamily="34" charset="0"/>
              </a:rPr>
              <a:t>(Phụ </a:t>
            </a:r>
            <a:r>
              <a:rPr lang="vi-VN" sz="2200" spc="-20" dirty="0">
                <a:latin typeface="Arial" panose="020B0604020202020204" pitchFamily="34" charset="0"/>
                <a:cs typeface="Arial" panose="020B0604020202020204" pitchFamily="34" charset="0"/>
              </a:rPr>
              <a:t>lục </a:t>
            </a:r>
            <a:r>
              <a:rPr lang="vi-VN" sz="2200" spc="-15" dirty="0">
                <a:latin typeface="Arial" panose="020B0604020202020204" pitchFamily="34" charset="0"/>
                <a:cs typeface="Arial" panose="020B0604020202020204" pitchFamily="34" charset="0"/>
              </a:rPr>
              <a:t>IX </a:t>
            </a:r>
            <a:r>
              <a:rPr lang="vi-VN" sz="2200" spc="-30" dirty="0">
                <a:latin typeface="Arial" panose="020B0604020202020204" pitchFamily="34" charset="0"/>
                <a:cs typeface="Arial" panose="020B0604020202020204" pitchFamily="34" charset="0"/>
              </a:rPr>
              <a:t>Nghị </a:t>
            </a:r>
            <a:r>
              <a:rPr lang="vi-VN" sz="2200" spc="-25" dirty="0">
                <a:latin typeface="Arial" panose="020B0604020202020204" pitchFamily="34" charset="0"/>
                <a:cs typeface="Arial" panose="020B0604020202020204" pitchFamily="34" charset="0"/>
              </a:rPr>
              <a:t>định số  </a:t>
            </a:r>
            <a:r>
              <a:rPr lang="vi-VN" sz="2200" spc="-30" dirty="0">
                <a:latin typeface="Arial" panose="020B0604020202020204" pitchFamily="34" charset="0"/>
                <a:cs typeface="Arial" panose="020B0604020202020204" pitchFamily="34" charset="0"/>
              </a:rPr>
              <a:t>08/2022/NĐ-CP).</a:t>
            </a:r>
            <a:endParaRPr lang="vi-VN" sz="2200" dirty="0">
              <a:latin typeface="Arial" panose="020B0604020202020204" pitchFamily="34" charset="0"/>
              <a:cs typeface="Arial" panose="020B0604020202020204" pitchFamily="34" charset="0"/>
            </a:endParaRPr>
          </a:p>
          <a:p>
            <a:pPr marL="12700" marR="5080" algn="just">
              <a:lnSpc>
                <a:spcPct val="150000"/>
              </a:lnSpc>
              <a:spcBef>
                <a:spcPts val="680"/>
              </a:spcBef>
              <a:tabLst>
                <a:tab pos="720090" algn="l"/>
              </a:tabLst>
            </a:pPr>
            <a:r>
              <a:rPr lang="vi-VN" sz="2200" spc="-25" dirty="0">
                <a:solidFill>
                  <a:srgbClr val="FF0000"/>
                </a:solidFill>
                <a:latin typeface="Arial" panose="020B0604020202020204" pitchFamily="34" charset="0"/>
                <a:cs typeface="Arial" panose="020B0604020202020204" pitchFamily="34" charset="0"/>
              </a:rPr>
              <a:t>- Báo cáo </a:t>
            </a:r>
            <a:r>
              <a:rPr lang="vi-VN" sz="2200" spc="-15" dirty="0">
                <a:solidFill>
                  <a:srgbClr val="FF0000"/>
                </a:solidFill>
                <a:latin typeface="Arial" panose="020B0604020202020204" pitchFamily="34" charset="0"/>
                <a:cs typeface="Arial" panose="020B0604020202020204" pitchFamily="34" charset="0"/>
              </a:rPr>
              <a:t>đề </a:t>
            </a:r>
            <a:r>
              <a:rPr lang="vi-VN" sz="2200" spc="-25" dirty="0">
                <a:solidFill>
                  <a:srgbClr val="FF0000"/>
                </a:solidFill>
                <a:latin typeface="Arial" panose="020B0604020202020204" pitchFamily="34" charset="0"/>
                <a:cs typeface="Arial" panose="020B0604020202020204" pitchFamily="34" charset="0"/>
              </a:rPr>
              <a:t>xuất cho </a:t>
            </a:r>
            <a:r>
              <a:rPr lang="vi-VN" sz="2200" spc="-20" dirty="0">
                <a:solidFill>
                  <a:srgbClr val="FF0000"/>
                </a:solidFill>
                <a:latin typeface="Arial" panose="020B0604020202020204" pitchFamily="34" charset="0"/>
                <a:cs typeface="Arial" panose="020B0604020202020204" pitchFamily="34" charset="0"/>
              </a:rPr>
              <a:t>cơ </a:t>
            </a:r>
            <a:r>
              <a:rPr lang="vi-VN" sz="2200" spc="-25" dirty="0">
                <a:solidFill>
                  <a:srgbClr val="FF0000"/>
                </a:solidFill>
                <a:latin typeface="Arial" panose="020B0604020202020204" pitchFamily="34" charset="0"/>
                <a:cs typeface="Arial" panose="020B0604020202020204" pitchFamily="34" charset="0"/>
              </a:rPr>
              <a:t>sở, </a:t>
            </a:r>
            <a:r>
              <a:rPr lang="vi-VN" sz="2200" spc="-20" dirty="0">
                <a:solidFill>
                  <a:srgbClr val="FF0000"/>
                </a:solidFill>
                <a:latin typeface="Arial" panose="020B0604020202020204" pitchFamily="34" charset="0"/>
                <a:cs typeface="Arial" panose="020B0604020202020204" pitchFamily="34" charset="0"/>
              </a:rPr>
              <a:t>khu </a:t>
            </a:r>
            <a:r>
              <a:rPr lang="vi-VN" sz="2200" spc="-25" dirty="0">
                <a:solidFill>
                  <a:srgbClr val="FF0000"/>
                </a:solidFill>
                <a:latin typeface="Arial" panose="020B0604020202020204" pitchFamily="34" charset="0"/>
                <a:cs typeface="Arial" panose="020B0604020202020204" pitchFamily="34" charset="0"/>
              </a:rPr>
              <a:t>sản xuất, kinh </a:t>
            </a:r>
            <a:r>
              <a:rPr lang="vi-VN" sz="2200" spc="-30" dirty="0">
                <a:solidFill>
                  <a:srgbClr val="FF0000"/>
                </a:solidFill>
                <a:latin typeface="Arial" panose="020B0604020202020204" pitchFamily="34" charset="0"/>
                <a:cs typeface="Arial" panose="020B0604020202020204" pitchFamily="34" charset="0"/>
              </a:rPr>
              <a:t>doanh, </a:t>
            </a:r>
            <a:r>
              <a:rPr lang="vi-VN" sz="2200" spc="-25" dirty="0">
                <a:solidFill>
                  <a:srgbClr val="FF0000"/>
                </a:solidFill>
                <a:latin typeface="Arial" panose="020B0604020202020204" pitchFamily="34" charset="0"/>
                <a:cs typeface="Arial" panose="020B0604020202020204" pitchFamily="34" charset="0"/>
              </a:rPr>
              <a:t>dịch </a:t>
            </a:r>
            <a:r>
              <a:rPr lang="vi-VN" sz="2200" spc="-15" dirty="0">
                <a:solidFill>
                  <a:srgbClr val="FF0000"/>
                </a:solidFill>
                <a:latin typeface="Arial" panose="020B0604020202020204" pitchFamily="34" charset="0"/>
                <a:cs typeface="Arial" panose="020B0604020202020204" pitchFamily="34" charset="0"/>
              </a:rPr>
              <a:t>vụ </a:t>
            </a:r>
            <a:r>
              <a:rPr lang="vi-VN" sz="2200" spc="-25" dirty="0">
                <a:solidFill>
                  <a:srgbClr val="FF0000"/>
                </a:solidFill>
                <a:latin typeface="Arial" panose="020B0604020202020204" pitchFamily="34" charset="0"/>
                <a:cs typeface="Arial" panose="020B0604020202020204" pitchFamily="34" charset="0"/>
              </a:rPr>
              <a:t>tập </a:t>
            </a:r>
            <a:r>
              <a:rPr lang="vi-VN" sz="2200" spc="-30" dirty="0">
                <a:solidFill>
                  <a:srgbClr val="FF0000"/>
                </a:solidFill>
                <a:latin typeface="Arial" panose="020B0604020202020204" pitchFamily="34" charset="0"/>
                <a:cs typeface="Arial" panose="020B0604020202020204" pitchFamily="34" charset="0"/>
              </a:rPr>
              <a:t>trung, </a:t>
            </a:r>
            <a:r>
              <a:rPr lang="vi-VN" sz="2200" spc="-25" dirty="0">
                <a:solidFill>
                  <a:srgbClr val="FF0000"/>
                </a:solidFill>
                <a:latin typeface="Arial" panose="020B0604020202020204" pitchFamily="34" charset="0"/>
                <a:cs typeface="Arial" panose="020B0604020202020204" pitchFamily="34" charset="0"/>
              </a:rPr>
              <a:t>cụm</a:t>
            </a:r>
            <a:r>
              <a:rPr lang="vi-VN" sz="2200" spc="85" dirty="0">
                <a:solidFill>
                  <a:srgbClr val="FF0000"/>
                </a:solidFill>
                <a:latin typeface="Arial" panose="020B0604020202020204" pitchFamily="34" charset="0"/>
                <a:cs typeface="Arial" panose="020B0604020202020204" pitchFamily="34" charset="0"/>
              </a:rPr>
              <a:t> </a:t>
            </a:r>
            <a:r>
              <a:rPr lang="vi-VN" sz="2200" spc="-25" dirty="0">
                <a:solidFill>
                  <a:srgbClr val="FF0000"/>
                </a:solidFill>
                <a:latin typeface="Arial" panose="020B0604020202020204" pitchFamily="34" charset="0"/>
                <a:cs typeface="Arial" panose="020B0604020202020204" pitchFamily="34" charset="0"/>
              </a:rPr>
              <a:t>công</a:t>
            </a:r>
            <a:r>
              <a:rPr lang="vi-VN" sz="2200" spc="85" dirty="0">
                <a:solidFill>
                  <a:srgbClr val="FF0000"/>
                </a:solidFill>
                <a:latin typeface="Arial" panose="020B0604020202020204" pitchFamily="34" charset="0"/>
                <a:cs typeface="Arial" panose="020B0604020202020204" pitchFamily="34" charset="0"/>
              </a:rPr>
              <a:t> </a:t>
            </a:r>
            <a:r>
              <a:rPr lang="vi-VN" sz="2200" spc="-30" dirty="0">
                <a:solidFill>
                  <a:srgbClr val="FF0000"/>
                </a:solidFill>
                <a:latin typeface="Arial" panose="020B0604020202020204" pitchFamily="34" charset="0"/>
                <a:cs typeface="Arial" panose="020B0604020202020204" pitchFamily="34" charset="0"/>
              </a:rPr>
              <a:t>nghiệp</a:t>
            </a:r>
            <a:r>
              <a:rPr lang="vi-VN" sz="2200" spc="85" dirty="0">
                <a:solidFill>
                  <a:srgbClr val="FF0000"/>
                </a:solidFill>
                <a:latin typeface="Arial" panose="020B0604020202020204" pitchFamily="34" charset="0"/>
                <a:cs typeface="Arial" panose="020B0604020202020204" pitchFamily="34" charset="0"/>
              </a:rPr>
              <a:t> </a:t>
            </a:r>
            <a:r>
              <a:rPr lang="vi-VN" sz="2200" spc="-25" dirty="0">
                <a:solidFill>
                  <a:srgbClr val="FF0000"/>
                </a:solidFill>
                <a:latin typeface="Arial" panose="020B0604020202020204" pitchFamily="34" charset="0"/>
                <a:cs typeface="Arial" panose="020B0604020202020204" pitchFamily="34" charset="0"/>
              </a:rPr>
              <a:t>đang</a:t>
            </a:r>
            <a:r>
              <a:rPr lang="vi-VN" sz="2200" spc="90" dirty="0">
                <a:solidFill>
                  <a:srgbClr val="FF0000"/>
                </a:solidFill>
                <a:latin typeface="Arial" panose="020B0604020202020204" pitchFamily="34" charset="0"/>
                <a:cs typeface="Arial" panose="020B0604020202020204" pitchFamily="34" charset="0"/>
              </a:rPr>
              <a:t> </a:t>
            </a:r>
            <a:r>
              <a:rPr lang="vi-VN" sz="2200" spc="-25" dirty="0">
                <a:solidFill>
                  <a:srgbClr val="FF0000"/>
                </a:solidFill>
                <a:latin typeface="Arial" panose="020B0604020202020204" pitchFamily="34" charset="0"/>
                <a:cs typeface="Arial" panose="020B0604020202020204" pitchFamily="34" charset="0"/>
              </a:rPr>
              <a:t>hoạt</a:t>
            </a:r>
            <a:r>
              <a:rPr lang="vi-VN" sz="2200" spc="90" dirty="0">
                <a:solidFill>
                  <a:srgbClr val="FF0000"/>
                </a:solidFill>
                <a:latin typeface="Arial" panose="020B0604020202020204" pitchFamily="34" charset="0"/>
                <a:cs typeface="Arial" panose="020B0604020202020204" pitchFamily="34" charset="0"/>
              </a:rPr>
              <a:t> </a:t>
            </a:r>
            <a:r>
              <a:rPr lang="vi-VN" sz="2200" spc="-25" dirty="0">
                <a:solidFill>
                  <a:srgbClr val="FF0000"/>
                </a:solidFill>
                <a:latin typeface="Arial" panose="020B0604020202020204" pitchFamily="34" charset="0"/>
                <a:cs typeface="Arial" panose="020B0604020202020204" pitchFamily="34" charset="0"/>
              </a:rPr>
              <a:t>động</a:t>
            </a:r>
            <a:r>
              <a:rPr lang="vi-VN" sz="2200" spc="85" dirty="0">
                <a:solidFill>
                  <a:srgbClr val="FF0000"/>
                </a:solidFill>
                <a:latin typeface="Arial" panose="020B0604020202020204" pitchFamily="34" charset="0"/>
                <a:cs typeface="Arial" panose="020B0604020202020204" pitchFamily="34" charset="0"/>
              </a:rPr>
              <a:t> </a:t>
            </a:r>
            <a:r>
              <a:rPr lang="vi-VN" sz="2200" spc="-20" dirty="0">
                <a:solidFill>
                  <a:srgbClr val="FF0000"/>
                </a:solidFill>
                <a:latin typeface="Arial" panose="020B0604020202020204" pitchFamily="34" charset="0"/>
                <a:cs typeface="Arial" panose="020B0604020202020204" pitchFamily="34" charset="0"/>
              </a:rPr>
              <a:t>có</a:t>
            </a:r>
            <a:r>
              <a:rPr lang="vi-VN" sz="2200" spc="90" dirty="0">
                <a:solidFill>
                  <a:srgbClr val="FF0000"/>
                </a:solidFill>
                <a:latin typeface="Arial" panose="020B0604020202020204" pitchFamily="34" charset="0"/>
                <a:cs typeface="Arial" panose="020B0604020202020204" pitchFamily="34" charset="0"/>
              </a:rPr>
              <a:t> </a:t>
            </a:r>
            <a:r>
              <a:rPr lang="vi-VN" sz="2200" spc="-25" dirty="0">
                <a:solidFill>
                  <a:srgbClr val="FF0000"/>
                </a:solidFill>
                <a:latin typeface="Arial" panose="020B0604020202020204" pitchFamily="34" charset="0"/>
                <a:cs typeface="Arial" panose="020B0604020202020204" pitchFamily="34" charset="0"/>
              </a:rPr>
              <a:t>tiêu</a:t>
            </a:r>
            <a:r>
              <a:rPr lang="vi-VN" sz="2200" spc="85" dirty="0">
                <a:solidFill>
                  <a:srgbClr val="FF0000"/>
                </a:solidFill>
                <a:latin typeface="Arial" panose="020B0604020202020204" pitchFamily="34" charset="0"/>
                <a:cs typeface="Arial" panose="020B0604020202020204" pitchFamily="34" charset="0"/>
              </a:rPr>
              <a:t> </a:t>
            </a:r>
            <a:r>
              <a:rPr lang="vi-VN" sz="2200" spc="-25" dirty="0">
                <a:solidFill>
                  <a:srgbClr val="FF0000"/>
                </a:solidFill>
                <a:latin typeface="Arial" panose="020B0604020202020204" pitchFamily="34" charset="0"/>
                <a:cs typeface="Arial" panose="020B0604020202020204" pitchFamily="34" charset="0"/>
              </a:rPr>
              <a:t>chí</a:t>
            </a:r>
            <a:r>
              <a:rPr lang="vi-VN" sz="2200" spc="85" dirty="0">
                <a:solidFill>
                  <a:srgbClr val="FF0000"/>
                </a:solidFill>
                <a:latin typeface="Arial" panose="020B0604020202020204" pitchFamily="34" charset="0"/>
                <a:cs typeface="Arial" panose="020B0604020202020204" pitchFamily="34" charset="0"/>
              </a:rPr>
              <a:t> </a:t>
            </a:r>
            <a:r>
              <a:rPr lang="vi-VN" sz="2200" spc="-15" dirty="0">
                <a:solidFill>
                  <a:srgbClr val="FF0000"/>
                </a:solidFill>
                <a:latin typeface="Arial" panose="020B0604020202020204" pitchFamily="34" charset="0"/>
                <a:cs typeface="Arial" panose="020B0604020202020204" pitchFamily="34" charset="0"/>
              </a:rPr>
              <a:t>về</a:t>
            </a:r>
            <a:r>
              <a:rPr lang="vi-VN" sz="2200" spc="85" dirty="0">
                <a:solidFill>
                  <a:srgbClr val="FF0000"/>
                </a:solidFill>
                <a:latin typeface="Arial" panose="020B0604020202020204" pitchFamily="34" charset="0"/>
                <a:cs typeface="Arial" panose="020B0604020202020204" pitchFamily="34" charset="0"/>
              </a:rPr>
              <a:t> </a:t>
            </a:r>
            <a:r>
              <a:rPr lang="vi-VN" sz="2200" spc="-20" dirty="0">
                <a:solidFill>
                  <a:srgbClr val="FF0000"/>
                </a:solidFill>
                <a:latin typeface="Arial" panose="020B0604020202020204" pitchFamily="34" charset="0"/>
                <a:cs typeface="Arial" panose="020B0604020202020204" pitchFamily="34" charset="0"/>
              </a:rPr>
              <a:t>môi</a:t>
            </a:r>
            <a:r>
              <a:rPr lang="vi-VN" sz="2200" spc="85" dirty="0">
                <a:solidFill>
                  <a:srgbClr val="FF0000"/>
                </a:solidFill>
                <a:latin typeface="Arial" panose="020B0604020202020204" pitchFamily="34" charset="0"/>
                <a:cs typeface="Arial" panose="020B0604020202020204" pitchFamily="34" charset="0"/>
              </a:rPr>
              <a:t> </a:t>
            </a:r>
            <a:r>
              <a:rPr lang="vi-VN" sz="2200" spc="-30" dirty="0">
                <a:solidFill>
                  <a:srgbClr val="FF0000"/>
                </a:solidFill>
                <a:latin typeface="Arial" panose="020B0604020202020204" pitchFamily="34" charset="0"/>
                <a:cs typeface="Arial" panose="020B0604020202020204" pitchFamily="34" charset="0"/>
              </a:rPr>
              <a:t>trường</a:t>
            </a:r>
            <a:r>
              <a:rPr lang="vi-VN" sz="2200" spc="85" dirty="0">
                <a:solidFill>
                  <a:srgbClr val="FF0000"/>
                </a:solidFill>
                <a:latin typeface="Arial" panose="020B0604020202020204" pitchFamily="34" charset="0"/>
                <a:cs typeface="Arial" panose="020B0604020202020204" pitchFamily="34" charset="0"/>
              </a:rPr>
              <a:t> </a:t>
            </a:r>
            <a:r>
              <a:rPr lang="vi-VN" sz="2200" spc="-30" dirty="0">
                <a:solidFill>
                  <a:srgbClr val="FF0000"/>
                </a:solidFill>
                <a:latin typeface="Arial" panose="020B0604020202020204" pitchFamily="34" charset="0"/>
                <a:cs typeface="Arial" panose="020B0604020202020204" pitchFamily="34" charset="0"/>
              </a:rPr>
              <a:t>tương</a:t>
            </a:r>
            <a:r>
              <a:rPr lang="vi-VN" sz="2200" spc="85" dirty="0">
                <a:solidFill>
                  <a:srgbClr val="FF0000"/>
                </a:solidFill>
                <a:latin typeface="Arial" panose="020B0604020202020204" pitchFamily="34" charset="0"/>
                <a:cs typeface="Arial" panose="020B0604020202020204" pitchFamily="34" charset="0"/>
              </a:rPr>
              <a:t> </a:t>
            </a:r>
            <a:r>
              <a:rPr lang="vi-VN" sz="2200" spc="-30" dirty="0">
                <a:solidFill>
                  <a:srgbClr val="FF0000"/>
                </a:solidFill>
                <a:latin typeface="Arial" panose="020B0604020202020204" pitchFamily="34" charset="0"/>
                <a:cs typeface="Arial" panose="020B0604020202020204" pitchFamily="34" charset="0"/>
              </a:rPr>
              <a:t>đương</a:t>
            </a:r>
            <a:r>
              <a:rPr lang="vi-VN" sz="2200" spc="85" dirty="0">
                <a:solidFill>
                  <a:srgbClr val="FF0000"/>
                </a:solidFill>
                <a:latin typeface="Arial" panose="020B0604020202020204" pitchFamily="34" charset="0"/>
                <a:cs typeface="Arial" panose="020B0604020202020204" pitchFamily="34" charset="0"/>
              </a:rPr>
              <a:t> </a:t>
            </a:r>
            <a:r>
              <a:rPr lang="vi-VN" sz="2200" spc="-25" dirty="0">
                <a:solidFill>
                  <a:srgbClr val="FF0000"/>
                </a:solidFill>
                <a:latin typeface="Arial" panose="020B0604020202020204" pitchFamily="34" charset="0"/>
                <a:cs typeface="Arial" panose="020B0604020202020204" pitchFamily="34" charset="0"/>
              </a:rPr>
              <a:t>với </a:t>
            </a:r>
            <a:r>
              <a:rPr lang="vi-VN" sz="2200" spc="-15" dirty="0">
                <a:solidFill>
                  <a:srgbClr val="FF0000"/>
                </a:solidFill>
                <a:latin typeface="Arial" panose="020B0604020202020204" pitchFamily="34" charset="0"/>
                <a:cs typeface="Arial" panose="020B0604020202020204" pitchFamily="34" charset="0"/>
              </a:rPr>
              <a:t>dự</a:t>
            </a:r>
            <a:r>
              <a:rPr lang="vi-VN" sz="2200" spc="-70" dirty="0">
                <a:solidFill>
                  <a:srgbClr val="FF0000"/>
                </a:solidFill>
                <a:latin typeface="Arial" panose="020B0604020202020204" pitchFamily="34" charset="0"/>
                <a:cs typeface="Arial" panose="020B0604020202020204" pitchFamily="34" charset="0"/>
              </a:rPr>
              <a:t> </a:t>
            </a:r>
            <a:r>
              <a:rPr lang="vi-VN" sz="2200" spc="-20" dirty="0">
                <a:solidFill>
                  <a:srgbClr val="FF0000"/>
                </a:solidFill>
                <a:latin typeface="Arial" panose="020B0604020202020204" pitchFamily="34" charset="0"/>
                <a:cs typeface="Arial" panose="020B0604020202020204" pitchFamily="34" charset="0"/>
              </a:rPr>
              <a:t>án</a:t>
            </a:r>
            <a:r>
              <a:rPr lang="vi-VN" sz="2200" spc="-65" dirty="0">
                <a:solidFill>
                  <a:srgbClr val="FF0000"/>
                </a:solidFill>
                <a:latin typeface="Arial" panose="020B0604020202020204" pitchFamily="34" charset="0"/>
                <a:cs typeface="Arial" panose="020B0604020202020204" pitchFamily="34" charset="0"/>
              </a:rPr>
              <a:t> </a:t>
            </a:r>
            <a:r>
              <a:rPr lang="vi-VN" sz="2200" spc="-25" dirty="0">
                <a:solidFill>
                  <a:srgbClr val="FF0000"/>
                </a:solidFill>
                <a:latin typeface="Arial" panose="020B0604020202020204" pitchFamily="34" charset="0"/>
                <a:cs typeface="Arial" panose="020B0604020202020204" pitchFamily="34" charset="0"/>
              </a:rPr>
              <a:t>nhóm</a:t>
            </a:r>
            <a:r>
              <a:rPr lang="vi-VN" sz="2200" spc="-60" dirty="0">
                <a:solidFill>
                  <a:srgbClr val="FF0000"/>
                </a:solidFill>
                <a:latin typeface="Arial" panose="020B0604020202020204" pitchFamily="34" charset="0"/>
                <a:cs typeface="Arial" panose="020B0604020202020204" pitchFamily="34" charset="0"/>
              </a:rPr>
              <a:t> </a:t>
            </a:r>
            <a:r>
              <a:rPr lang="vi-VN" sz="2200" dirty="0">
                <a:solidFill>
                  <a:srgbClr val="FF0000"/>
                </a:solidFill>
                <a:latin typeface="Arial" panose="020B0604020202020204" pitchFamily="34" charset="0"/>
                <a:cs typeface="Arial" panose="020B0604020202020204" pitchFamily="34" charset="0"/>
              </a:rPr>
              <a:t>I</a:t>
            </a:r>
            <a:r>
              <a:rPr lang="vi-VN" sz="2200" spc="-65" dirty="0">
                <a:solidFill>
                  <a:srgbClr val="FF0000"/>
                </a:solidFill>
                <a:latin typeface="Arial" panose="020B0604020202020204" pitchFamily="34" charset="0"/>
                <a:cs typeface="Arial" panose="020B0604020202020204" pitchFamily="34" charset="0"/>
              </a:rPr>
              <a:t> </a:t>
            </a:r>
            <a:r>
              <a:rPr lang="vi-VN" sz="2200" spc="-25" dirty="0">
                <a:solidFill>
                  <a:srgbClr val="FF0000"/>
                </a:solidFill>
                <a:latin typeface="Arial" panose="020B0604020202020204" pitchFamily="34" charset="0"/>
                <a:cs typeface="Arial" panose="020B0604020202020204" pitchFamily="34" charset="0"/>
              </a:rPr>
              <a:t>hoặc</a:t>
            </a:r>
            <a:r>
              <a:rPr lang="vi-VN" sz="2200" spc="-65" dirty="0">
                <a:solidFill>
                  <a:srgbClr val="FF0000"/>
                </a:solidFill>
                <a:latin typeface="Arial" panose="020B0604020202020204" pitchFamily="34" charset="0"/>
                <a:cs typeface="Arial" panose="020B0604020202020204" pitchFamily="34" charset="0"/>
              </a:rPr>
              <a:t> </a:t>
            </a:r>
            <a:r>
              <a:rPr lang="vi-VN" sz="2200" spc="-25" dirty="0">
                <a:solidFill>
                  <a:srgbClr val="FF0000"/>
                </a:solidFill>
                <a:latin typeface="Arial" panose="020B0604020202020204" pitchFamily="34" charset="0"/>
                <a:cs typeface="Arial" panose="020B0604020202020204" pitchFamily="34" charset="0"/>
              </a:rPr>
              <a:t>nhóm</a:t>
            </a:r>
            <a:r>
              <a:rPr lang="vi-VN" sz="2200" spc="-65" dirty="0">
                <a:solidFill>
                  <a:srgbClr val="FF0000"/>
                </a:solidFill>
                <a:latin typeface="Arial" panose="020B0604020202020204" pitchFamily="34" charset="0"/>
                <a:cs typeface="Arial" panose="020B0604020202020204" pitchFamily="34" charset="0"/>
              </a:rPr>
              <a:t> </a:t>
            </a:r>
            <a:r>
              <a:rPr lang="vi-VN" sz="2200" spc="-15" dirty="0">
                <a:solidFill>
                  <a:srgbClr val="FF0000"/>
                </a:solidFill>
                <a:latin typeface="Arial" panose="020B0604020202020204" pitchFamily="34" charset="0"/>
                <a:cs typeface="Arial" panose="020B0604020202020204" pitchFamily="34" charset="0"/>
              </a:rPr>
              <a:t>II</a:t>
            </a:r>
            <a:r>
              <a:rPr lang="vi-VN" sz="2200" spc="-60" dirty="0">
                <a:solidFill>
                  <a:srgbClr val="FF0000"/>
                </a:solidFill>
                <a:latin typeface="Arial" panose="020B0604020202020204" pitchFamily="34" charset="0"/>
                <a:cs typeface="Arial" panose="020B0604020202020204" pitchFamily="34" charset="0"/>
              </a:rPr>
              <a:t> </a:t>
            </a:r>
            <a:r>
              <a:rPr lang="vi-VN" sz="2200" spc="-25" dirty="0">
                <a:solidFill>
                  <a:srgbClr val="FF0000"/>
                </a:solidFill>
                <a:latin typeface="Arial" panose="020B0604020202020204" pitchFamily="34" charset="0"/>
                <a:cs typeface="Arial" panose="020B0604020202020204" pitchFamily="34" charset="0"/>
              </a:rPr>
              <a:t>(Phụ</a:t>
            </a:r>
            <a:r>
              <a:rPr lang="vi-VN" sz="2200" spc="-65" dirty="0">
                <a:solidFill>
                  <a:srgbClr val="FF0000"/>
                </a:solidFill>
                <a:latin typeface="Arial" panose="020B0604020202020204" pitchFamily="34" charset="0"/>
                <a:cs typeface="Arial" panose="020B0604020202020204" pitchFamily="34" charset="0"/>
              </a:rPr>
              <a:t> </a:t>
            </a:r>
            <a:r>
              <a:rPr lang="vi-VN" sz="2200" spc="-20" dirty="0">
                <a:solidFill>
                  <a:srgbClr val="FF0000"/>
                </a:solidFill>
                <a:latin typeface="Arial" panose="020B0604020202020204" pitchFamily="34" charset="0"/>
                <a:cs typeface="Arial" panose="020B0604020202020204" pitchFamily="34" charset="0"/>
              </a:rPr>
              <a:t>lục</a:t>
            </a:r>
            <a:r>
              <a:rPr lang="vi-VN" sz="2200" spc="-65" dirty="0">
                <a:solidFill>
                  <a:srgbClr val="FF0000"/>
                </a:solidFill>
                <a:latin typeface="Arial" panose="020B0604020202020204" pitchFamily="34" charset="0"/>
                <a:cs typeface="Arial" panose="020B0604020202020204" pitchFamily="34" charset="0"/>
              </a:rPr>
              <a:t> </a:t>
            </a:r>
            <a:r>
              <a:rPr lang="vi-VN" sz="2200" dirty="0">
                <a:solidFill>
                  <a:srgbClr val="FF0000"/>
                </a:solidFill>
                <a:latin typeface="Arial" panose="020B0604020202020204" pitchFamily="34" charset="0"/>
                <a:cs typeface="Arial" panose="020B0604020202020204" pitchFamily="34" charset="0"/>
              </a:rPr>
              <a:t>X</a:t>
            </a:r>
            <a:r>
              <a:rPr lang="vi-VN" sz="2200" spc="-70" dirty="0">
                <a:solidFill>
                  <a:srgbClr val="FF0000"/>
                </a:solidFill>
                <a:latin typeface="Arial" panose="020B0604020202020204" pitchFamily="34" charset="0"/>
                <a:cs typeface="Arial" panose="020B0604020202020204" pitchFamily="34" charset="0"/>
              </a:rPr>
              <a:t> </a:t>
            </a:r>
            <a:r>
              <a:rPr lang="vi-VN" sz="2200" spc="-30" dirty="0">
                <a:solidFill>
                  <a:srgbClr val="FF0000"/>
                </a:solidFill>
                <a:latin typeface="Arial" panose="020B0604020202020204" pitchFamily="34" charset="0"/>
                <a:cs typeface="Arial" panose="020B0604020202020204" pitchFamily="34" charset="0"/>
              </a:rPr>
              <a:t>Nghị</a:t>
            </a:r>
            <a:r>
              <a:rPr lang="vi-VN" sz="2200" spc="-60" dirty="0">
                <a:solidFill>
                  <a:srgbClr val="FF0000"/>
                </a:solidFill>
                <a:latin typeface="Arial" panose="020B0604020202020204" pitchFamily="34" charset="0"/>
                <a:cs typeface="Arial" panose="020B0604020202020204" pitchFamily="34" charset="0"/>
              </a:rPr>
              <a:t> </a:t>
            </a:r>
            <a:r>
              <a:rPr lang="vi-VN" sz="2200" spc="-25" dirty="0">
                <a:solidFill>
                  <a:srgbClr val="FF0000"/>
                </a:solidFill>
                <a:latin typeface="Arial" panose="020B0604020202020204" pitchFamily="34" charset="0"/>
                <a:cs typeface="Arial" panose="020B0604020202020204" pitchFamily="34" charset="0"/>
              </a:rPr>
              <a:t>định</a:t>
            </a:r>
            <a:r>
              <a:rPr lang="vi-VN" sz="2200" spc="-65" dirty="0">
                <a:solidFill>
                  <a:srgbClr val="FF0000"/>
                </a:solidFill>
                <a:latin typeface="Arial" panose="020B0604020202020204" pitchFamily="34" charset="0"/>
                <a:cs typeface="Arial" panose="020B0604020202020204" pitchFamily="34" charset="0"/>
              </a:rPr>
              <a:t> </a:t>
            </a:r>
            <a:r>
              <a:rPr lang="vi-VN" sz="2200" spc="-20" dirty="0">
                <a:solidFill>
                  <a:srgbClr val="FF0000"/>
                </a:solidFill>
                <a:latin typeface="Arial" panose="020B0604020202020204" pitchFamily="34" charset="0"/>
                <a:cs typeface="Arial" panose="020B0604020202020204" pitchFamily="34" charset="0"/>
              </a:rPr>
              <a:t>số</a:t>
            </a:r>
            <a:r>
              <a:rPr lang="vi-VN" sz="2200" spc="-60" dirty="0">
                <a:solidFill>
                  <a:srgbClr val="FF0000"/>
                </a:solidFill>
                <a:latin typeface="Arial" panose="020B0604020202020204" pitchFamily="34" charset="0"/>
                <a:cs typeface="Arial" panose="020B0604020202020204" pitchFamily="34" charset="0"/>
              </a:rPr>
              <a:t> </a:t>
            </a:r>
            <a:r>
              <a:rPr lang="vi-VN" sz="2200" spc="-30" dirty="0">
                <a:solidFill>
                  <a:srgbClr val="FF0000"/>
                </a:solidFill>
                <a:latin typeface="Arial" panose="020B0604020202020204" pitchFamily="34" charset="0"/>
                <a:cs typeface="Arial" panose="020B0604020202020204" pitchFamily="34" charset="0"/>
              </a:rPr>
              <a:t>08/2022/NĐ-CP).</a:t>
            </a:r>
            <a:endParaRPr lang="vi-VN" sz="2200" dirty="0">
              <a:solidFill>
                <a:srgbClr val="FF0000"/>
              </a:solidFill>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4C205C9A-AAA1-F6DE-3A4F-8A3EA128BCDB}"/>
              </a:ext>
            </a:extLst>
          </p:cNvPr>
          <p:cNvSpPr txBox="1"/>
          <p:nvPr/>
        </p:nvSpPr>
        <p:spPr>
          <a:xfrm>
            <a:off x="818554" y="228600"/>
            <a:ext cx="8383190" cy="1131848"/>
          </a:xfrm>
          <a:prstGeom prst="rect">
            <a:avLst/>
          </a:prstGeom>
          <a:noFill/>
        </p:spPr>
        <p:txBody>
          <a:bodyPr wrap="square" rtlCol="0">
            <a:spAutoFit/>
          </a:bodyPr>
          <a:lstStyle/>
          <a:p>
            <a:pPr algn="ctr">
              <a:lnSpc>
                <a:spcPct val="150000"/>
              </a:lnSpc>
            </a:pPr>
            <a:r>
              <a:rPr lang="vi-VN" sz="2400" b="1" dirty="0">
                <a:solidFill>
                  <a:schemeClr val="accent2">
                    <a:lumMod val="50000"/>
                  </a:schemeClr>
                </a:solidFill>
              </a:rPr>
              <a:t>PHẦN 2</a:t>
            </a:r>
          </a:p>
          <a:p>
            <a:pPr algn="ctr">
              <a:lnSpc>
                <a:spcPct val="150000"/>
              </a:lnSpc>
            </a:pPr>
            <a:r>
              <a:rPr lang="vi-VN" sz="2400" b="1" dirty="0">
                <a:solidFill>
                  <a:schemeClr val="accent2">
                    <a:lumMod val="50000"/>
                  </a:schemeClr>
                </a:solidFill>
              </a:rPr>
              <a:t>QUY ĐỊNH VỀ GIẤY PHÉP MÔI TRƯỜNG</a:t>
            </a:r>
          </a:p>
        </p:txBody>
      </p:sp>
    </p:spTree>
    <p:extLst>
      <p:ext uri="{BB962C8B-B14F-4D97-AF65-F5344CB8AC3E}">
        <p14:creationId xmlns:p14="http://schemas.microsoft.com/office/powerpoint/2010/main" val="13455569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539154" y="1390349"/>
            <a:ext cx="8827692" cy="5110950"/>
          </a:xfrm>
          <a:prstGeom prst="rect">
            <a:avLst/>
          </a:prstGeom>
        </p:spPr>
        <p:txBody>
          <a:bodyPr vert="horz" wrap="square" lIns="0" tIns="58419" rIns="0" bIns="0" rtlCol="0">
            <a:spAutoFit/>
          </a:bodyPr>
          <a:lstStyle/>
          <a:p>
            <a:pPr marL="12700" marR="7620" algn="just">
              <a:lnSpc>
                <a:spcPct val="130000"/>
              </a:lnSpc>
              <a:spcBef>
                <a:spcPts val="640"/>
              </a:spcBef>
              <a:tabLst>
                <a:tab pos="737870" algn="l"/>
              </a:tabLst>
            </a:pPr>
            <a:r>
              <a:rPr lang="vi-VN" sz="2200" b="1" spc="-30" dirty="0">
                <a:latin typeface="Arial" panose="020B0604020202020204" pitchFamily="34" charset="0"/>
                <a:cs typeface="Arial" panose="020B0604020202020204" pitchFamily="34" charset="0"/>
              </a:rPr>
              <a:t>4. Thành phần hồ sơ đề nghị cấp GPMT (tiếp)</a:t>
            </a:r>
          </a:p>
          <a:p>
            <a:pPr marL="12700" marR="5080" algn="just">
              <a:lnSpc>
                <a:spcPct val="130000"/>
              </a:lnSpc>
              <a:spcBef>
                <a:spcPts val="505"/>
              </a:spcBef>
              <a:tabLst>
                <a:tab pos="727075" algn="l"/>
              </a:tabLst>
            </a:pPr>
            <a:r>
              <a:rPr lang="vi-VN" sz="2200" spc="-30" dirty="0">
                <a:latin typeface="Arial" panose="020B0604020202020204" pitchFamily="34" charset="0"/>
                <a:cs typeface="Arial" panose="020B0604020202020204" pitchFamily="34" charset="0"/>
              </a:rPr>
              <a:t>2. Báo cáo đề xuất cấp GPMT: 5 trường hợp:</a:t>
            </a:r>
          </a:p>
          <a:p>
            <a:pPr marL="12700" marR="5080" algn="just">
              <a:lnSpc>
                <a:spcPct val="130000"/>
              </a:lnSpc>
              <a:spcBef>
                <a:spcPts val="505"/>
              </a:spcBef>
              <a:tabLst>
                <a:tab pos="727075" algn="l"/>
              </a:tabLst>
            </a:pPr>
            <a:r>
              <a:rPr lang="vi-VN" sz="2200" spc="-25" dirty="0">
                <a:latin typeface="Arial" panose="020B0604020202020204" pitchFamily="34" charset="0"/>
                <a:cs typeface="Arial" panose="020B0604020202020204" pitchFamily="34" charset="0"/>
              </a:rPr>
              <a:t>- Báo cáo đề xuất cho dự án nhóm III (Phụ lục XI Nghị định số  08/2022/NĐ-CP).</a:t>
            </a:r>
          </a:p>
          <a:p>
            <a:pPr marL="12700" marR="5080" algn="just">
              <a:lnSpc>
                <a:spcPct val="130000"/>
              </a:lnSpc>
              <a:spcBef>
                <a:spcPts val="505"/>
              </a:spcBef>
              <a:tabLst>
                <a:tab pos="727075" algn="l"/>
              </a:tabLst>
            </a:pPr>
            <a:r>
              <a:rPr lang="vi-VN" sz="2200" spc="-25" dirty="0">
                <a:solidFill>
                  <a:srgbClr val="FF0000"/>
                </a:solidFill>
                <a:latin typeface="Arial" panose="020B0604020202020204" pitchFamily="34" charset="0"/>
                <a:cs typeface="Arial" panose="020B0604020202020204" pitchFamily="34" charset="0"/>
              </a:rPr>
              <a:t>- Báo cáo đề xuất cho cơ sở đang hoạt động có tiêu chí về môi  trường tương đương với dự án nhóm III (Phụ lục XII Nghị định số  08/2022/NĐ-CP).</a:t>
            </a:r>
          </a:p>
          <a:p>
            <a:pPr marL="12700" marR="5080" algn="just">
              <a:lnSpc>
                <a:spcPct val="130000"/>
              </a:lnSpc>
              <a:spcBef>
                <a:spcPts val="505"/>
              </a:spcBef>
              <a:tabLst>
                <a:tab pos="727075" algn="l"/>
              </a:tabLst>
            </a:pPr>
            <a:r>
              <a:rPr lang="vi-VN" sz="2200" spc="-25" dirty="0">
                <a:latin typeface="Arial" panose="020B0604020202020204" pitchFamily="34" charset="0"/>
                <a:cs typeface="Arial" panose="020B0604020202020204" pitchFamily="34" charset="0"/>
              </a:rPr>
              <a:t>3. Bản sao báo cáo nghiên cứu khả thi hoặc tài liệu tương đương với  báo cáo nghiên cứu khả thi của dự án đầu tư theo quy định của pháp luật  về đầu tư, đầu tư công, đầu tư theo phương thức đối tác công tư, xây  dựng (dự án đầu tư không thuộc đối tượng phải thực hiện ĐTM).</a:t>
            </a:r>
          </a:p>
        </p:txBody>
      </p:sp>
      <p:sp>
        <p:nvSpPr>
          <p:cNvPr id="8" name="TextBox 7">
            <a:extLst>
              <a:ext uri="{FF2B5EF4-FFF2-40B4-BE49-F238E27FC236}">
                <a16:creationId xmlns:a16="http://schemas.microsoft.com/office/drawing/2014/main" id="{4C205C9A-AAA1-F6DE-3A4F-8A3EA128BCDB}"/>
              </a:ext>
            </a:extLst>
          </p:cNvPr>
          <p:cNvSpPr txBox="1"/>
          <p:nvPr/>
        </p:nvSpPr>
        <p:spPr>
          <a:xfrm>
            <a:off x="818554" y="228600"/>
            <a:ext cx="8383190" cy="1131848"/>
          </a:xfrm>
          <a:prstGeom prst="rect">
            <a:avLst/>
          </a:prstGeom>
          <a:noFill/>
        </p:spPr>
        <p:txBody>
          <a:bodyPr wrap="square" rtlCol="0">
            <a:spAutoFit/>
          </a:bodyPr>
          <a:lstStyle/>
          <a:p>
            <a:pPr algn="ctr">
              <a:lnSpc>
                <a:spcPct val="150000"/>
              </a:lnSpc>
            </a:pPr>
            <a:r>
              <a:rPr lang="vi-VN" sz="2400" b="1" dirty="0">
                <a:solidFill>
                  <a:schemeClr val="accent2">
                    <a:lumMod val="50000"/>
                  </a:schemeClr>
                </a:solidFill>
              </a:rPr>
              <a:t>PHẦN 2</a:t>
            </a:r>
          </a:p>
          <a:p>
            <a:pPr algn="ctr">
              <a:lnSpc>
                <a:spcPct val="150000"/>
              </a:lnSpc>
            </a:pPr>
            <a:r>
              <a:rPr lang="vi-VN" sz="2400" b="1" dirty="0">
                <a:solidFill>
                  <a:schemeClr val="accent2">
                    <a:lumMod val="50000"/>
                  </a:schemeClr>
                </a:solidFill>
              </a:rPr>
              <a:t>QUY ĐỊNH VỀ GIẤY PHÉP MÔI TRƯỜNG</a:t>
            </a:r>
          </a:p>
        </p:txBody>
      </p:sp>
    </p:spTree>
    <p:extLst>
      <p:ext uri="{BB962C8B-B14F-4D97-AF65-F5344CB8AC3E}">
        <p14:creationId xmlns:p14="http://schemas.microsoft.com/office/powerpoint/2010/main" val="5420929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644206" y="1398066"/>
            <a:ext cx="8731885" cy="3822906"/>
          </a:xfrm>
          <a:prstGeom prst="rect">
            <a:avLst/>
          </a:prstGeom>
        </p:spPr>
        <p:txBody>
          <a:bodyPr vert="horz" wrap="square" lIns="0" tIns="60960" rIns="0" bIns="0" rtlCol="0">
            <a:spAutoFit/>
          </a:bodyPr>
          <a:lstStyle/>
          <a:p>
            <a:pPr marL="12700" marR="5080" algn="just">
              <a:lnSpc>
                <a:spcPct val="150000"/>
              </a:lnSpc>
              <a:spcBef>
                <a:spcPts val="509"/>
              </a:spcBef>
              <a:tabLst>
                <a:tab pos="704850" algn="l"/>
              </a:tabLst>
            </a:pPr>
            <a:r>
              <a:rPr sz="2200" b="1" spc="-35" dirty="0">
                <a:latin typeface="Arial" panose="020B0604020202020204" pitchFamily="34" charset="0"/>
                <a:cs typeface="Arial" panose="020B0604020202020204" pitchFamily="34" charset="0"/>
              </a:rPr>
              <a:t>5. Nội dung của GPMT (Điều 40 Luật Bảo vệ môi </a:t>
            </a:r>
            <a:r>
              <a:rPr sz="2200" b="1" spc="-35" dirty="0" err="1">
                <a:latin typeface="Arial" panose="020B0604020202020204" pitchFamily="34" charset="0"/>
                <a:cs typeface="Arial" panose="020B0604020202020204" pitchFamily="34" charset="0"/>
              </a:rPr>
              <a:t>trường</a:t>
            </a:r>
            <a:r>
              <a:rPr sz="2200" b="1" spc="-35" dirty="0">
                <a:latin typeface="Arial" panose="020B0604020202020204" pitchFamily="34" charset="0"/>
                <a:cs typeface="Arial" panose="020B0604020202020204" pitchFamily="34" charset="0"/>
              </a:rPr>
              <a:t>)</a:t>
            </a:r>
            <a:endParaRPr lang="vi-VN" sz="2200" b="1" spc="-35" dirty="0">
              <a:latin typeface="Arial" panose="020B0604020202020204" pitchFamily="34" charset="0"/>
              <a:cs typeface="Arial" panose="020B0604020202020204" pitchFamily="34" charset="0"/>
            </a:endParaRPr>
          </a:p>
          <a:p>
            <a:pPr marL="12700" marR="5080" algn="just">
              <a:lnSpc>
                <a:spcPct val="150000"/>
              </a:lnSpc>
              <a:spcBef>
                <a:spcPts val="509"/>
              </a:spcBef>
              <a:tabLst>
                <a:tab pos="704850" algn="l"/>
              </a:tabLst>
            </a:pPr>
            <a:r>
              <a:rPr lang="vi-VN" sz="2200" spc="-35" dirty="0">
                <a:latin typeface="Arial" panose="020B0604020202020204" pitchFamily="34" charset="0"/>
                <a:cs typeface="Arial" panose="020B0604020202020204" pitchFamily="34" charset="0"/>
              </a:rPr>
              <a:t>Nội dung của GPMT gồm các nội dung chính như sau:</a:t>
            </a:r>
          </a:p>
          <a:p>
            <a:pPr marL="12700" marR="5080" algn="just">
              <a:lnSpc>
                <a:spcPct val="150000"/>
              </a:lnSpc>
              <a:spcBef>
                <a:spcPts val="509"/>
              </a:spcBef>
              <a:tabLst>
                <a:tab pos="704850" algn="l"/>
              </a:tabLst>
            </a:pPr>
            <a:r>
              <a:rPr lang="vi-VN" sz="2200" spc="-35" dirty="0">
                <a:latin typeface="Arial" panose="020B0604020202020204" pitchFamily="34" charset="0"/>
                <a:cs typeface="Arial" panose="020B0604020202020204" pitchFamily="34" charset="0"/>
              </a:rPr>
              <a:t>- </a:t>
            </a:r>
            <a:r>
              <a:rPr sz="2200" spc="-35" dirty="0">
                <a:latin typeface="Arial" panose="020B0604020202020204" pitchFamily="34" charset="0"/>
                <a:cs typeface="Arial" panose="020B0604020202020204" pitchFamily="34" charset="0"/>
              </a:rPr>
              <a:t>Thông tin về chủ dự án, cơ sở; thông tin về dự án, cơ sở;</a:t>
            </a:r>
          </a:p>
          <a:p>
            <a:pPr marL="12700" marR="5080" algn="just">
              <a:lnSpc>
                <a:spcPct val="150000"/>
              </a:lnSpc>
              <a:spcBef>
                <a:spcPts val="620"/>
              </a:spcBef>
              <a:tabLst>
                <a:tab pos="725805" algn="l"/>
              </a:tabLst>
            </a:pPr>
            <a:r>
              <a:rPr lang="vi-VN" sz="2200" spc="-35" dirty="0">
                <a:latin typeface="Arial" panose="020B0604020202020204" pitchFamily="34" charset="0"/>
                <a:cs typeface="Arial" panose="020B0604020202020204" pitchFamily="34" charset="0"/>
              </a:rPr>
              <a:t>- </a:t>
            </a:r>
            <a:r>
              <a:rPr sz="2200" spc="-35" dirty="0">
                <a:latin typeface="Arial" panose="020B0604020202020204" pitchFamily="34" charset="0"/>
                <a:cs typeface="Arial" panose="020B0604020202020204" pitchFamily="34" charset="0"/>
              </a:rPr>
              <a:t>Nội </a:t>
            </a:r>
            <a:r>
              <a:rPr sz="2200" spc="-40" dirty="0">
                <a:latin typeface="Arial" panose="020B0604020202020204" pitchFamily="34" charset="0"/>
                <a:cs typeface="Arial" panose="020B0604020202020204" pitchFamily="34" charset="0"/>
              </a:rPr>
              <a:t>dung </a:t>
            </a:r>
            <a:r>
              <a:rPr sz="2200" spc="-30" dirty="0">
                <a:latin typeface="Arial" panose="020B0604020202020204" pitchFamily="34" charset="0"/>
                <a:cs typeface="Arial" panose="020B0604020202020204" pitchFamily="34" charset="0"/>
              </a:rPr>
              <a:t>cấp </a:t>
            </a:r>
            <a:r>
              <a:rPr sz="2200" spc="-40" dirty="0">
                <a:latin typeface="Arial" panose="020B0604020202020204" pitchFamily="34" charset="0"/>
                <a:cs typeface="Arial" panose="020B0604020202020204" pitchFamily="34" charset="0"/>
              </a:rPr>
              <a:t>phép </a:t>
            </a:r>
            <a:r>
              <a:rPr sz="2200" spc="-35" dirty="0">
                <a:latin typeface="Arial" panose="020B0604020202020204" pitchFamily="34" charset="0"/>
                <a:cs typeface="Arial" panose="020B0604020202020204" pitchFamily="34" charset="0"/>
              </a:rPr>
              <a:t>môi </a:t>
            </a:r>
            <a:r>
              <a:rPr sz="2200" spc="-45" dirty="0">
                <a:latin typeface="Arial" panose="020B0604020202020204" pitchFamily="34" charset="0"/>
                <a:cs typeface="Arial" panose="020B0604020202020204" pitchFamily="34" charset="0"/>
              </a:rPr>
              <a:t>trường: </a:t>
            </a:r>
            <a:r>
              <a:rPr sz="2200" spc="-40" dirty="0">
                <a:latin typeface="Arial" panose="020B0604020202020204" pitchFamily="34" charset="0"/>
                <a:cs typeface="Arial" panose="020B0604020202020204" pitchFamily="34" charset="0"/>
              </a:rPr>
              <a:t>Nước thải; </a:t>
            </a:r>
            <a:r>
              <a:rPr sz="2200" spc="-35" dirty="0">
                <a:latin typeface="Arial" panose="020B0604020202020204" pitchFamily="34" charset="0"/>
                <a:cs typeface="Arial" panose="020B0604020202020204" pitchFamily="34" charset="0"/>
              </a:rPr>
              <a:t>khí </a:t>
            </a:r>
            <a:r>
              <a:rPr sz="2200" spc="-40" dirty="0">
                <a:latin typeface="Arial" panose="020B0604020202020204" pitchFamily="34" charset="0"/>
                <a:cs typeface="Arial" panose="020B0604020202020204" pitchFamily="34" charset="0"/>
              </a:rPr>
              <a:t>thải; tiếng </a:t>
            </a:r>
            <a:r>
              <a:rPr sz="2200" spc="-35" dirty="0">
                <a:latin typeface="Arial" panose="020B0604020202020204" pitchFamily="34" charset="0"/>
                <a:cs typeface="Arial" panose="020B0604020202020204" pitchFamily="34" charset="0"/>
              </a:rPr>
              <a:t>ồn; </a:t>
            </a:r>
            <a:r>
              <a:rPr sz="2200" spc="-25" dirty="0">
                <a:latin typeface="Arial" panose="020B0604020202020204" pitchFamily="34" charset="0"/>
                <a:cs typeface="Arial" panose="020B0604020202020204" pitchFamily="34" charset="0"/>
              </a:rPr>
              <a:t>độ </a:t>
            </a:r>
            <a:r>
              <a:rPr sz="2200" spc="-45" dirty="0">
                <a:latin typeface="Arial" panose="020B0604020202020204" pitchFamily="34" charset="0"/>
                <a:cs typeface="Arial" panose="020B0604020202020204" pitchFamily="34" charset="0"/>
              </a:rPr>
              <a:t>rung; </a:t>
            </a:r>
            <a:r>
              <a:rPr sz="2200" spc="-40" dirty="0">
                <a:latin typeface="Arial" panose="020B0604020202020204" pitchFamily="34" charset="0"/>
                <a:cs typeface="Arial" panose="020B0604020202020204" pitchFamily="34" charset="0"/>
              </a:rPr>
              <a:t>công  </a:t>
            </a:r>
            <a:r>
              <a:rPr sz="2200" spc="-45" dirty="0">
                <a:latin typeface="Arial" panose="020B0604020202020204" pitchFamily="34" charset="0"/>
                <a:cs typeface="Arial" panose="020B0604020202020204" pitchFamily="34" charset="0"/>
              </a:rPr>
              <a:t>trình,</a:t>
            </a:r>
            <a:r>
              <a:rPr sz="2200" spc="-105" dirty="0">
                <a:latin typeface="Arial" panose="020B0604020202020204" pitchFamily="34" charset="0"/>
                <a:cs typeface="Arial" panose="020B0604020202020204" pitchFamily="34" charset="0"/>
              </a:rPr>
              <a:t> </a:t>
            </a:r>
            <a:r>
              <a:rPr sz="2200" spc="-40" dirty="0">
                <a:latin typeface="Arial" panose="020B0604020202020204" pitchFamily="34" charset="0"/>
                <a:cs typeface="Arial" panose="020B0604020202020204" pitchFamily="34" charset="0"/>
              </a:rPr>
              <a:t>thiết</a:t>
            </a:r>
            <a:r>
              <a:rPr sz="2200" spc="-100" dirty="0">
                <a:latin typeface="Arial" panose="020B0604020202020204" pitchFamily="34" charset="0"/>
                <a:cs typeface="Arial" panose="020B0604020202020204" pitchFamily="34" charset="0"/>
              </a:rPr>
              <a:t> </a:t>
            </a:r>
            <a:r>
              <a:rPr sz="2200" spc="-25" dirty="0">
                <a:latin typeface="Arial" panose="020B0604020202020204" pitchFamily="34" charset="0"/>
                <a:cs typeface="Arial" panose="020B0604020202020204" pitchFamily="34" charset="0"/>
              </a:rPr>
              <a:t>bị</a:t>
            </a:r>
            <a:r>
              <a:rPr sz="2200" spc="-100" dirty="0">
                <a:latin typeface="Arial" panose="020B0604020202020204" pitchFamily="34" charset="0"/>
                <a:cs typeface="Arial" panose="020B0604020202020204" pitchFamily="34" charset="0"/>
              </a:rPr>
              <a:t> </a:t>
            </a:r>
            <a:r>
              <a:rPr sz="2200" spc="-25" dirty="0">
                <a:latin typeface="Arial" panose="020B0604020202020204" pitchFamily="34" charset="0"/>
                <a:cs typeface="Arial" panose="020B0604020202020204" pitchFamily="34" charset="0"/>
              </a:rPr>
              <a:t>xử</a:t>
            </a:r>
            <a:r>
              <a:rPr sz="2200" spc="-105" dirty="0">
                <a:latin typeface="Arial" panose="020B0604020202020204" pitchFamily="34" charset="0"/>
                <a:cs typeface="Arial" panose="020B0604020202020204" pitchFamily="34" charset="0"/>
              </a:rPr>
              <a:t> </a:t>
            </a:r>
            <a:r>
              <a:rPr sz="2200" spc="-25" dirty="0">
                <a:latin typeface="Arial" panose="020B0604020202020204" pitchFamily="34" charset="0"/>
                <a:cs typeface="Arial" panose="020B0604020202020204" pitchFamily="34" charset="0"/>
              </a:rPr>
              <a:t>lý</a:t>
            </a:r>
            <a:r>
              <a:rPr sz="2200" spc="-105" dirty="0">
                <a:latin typeface="Arial" panose="020B0604020202020204" pitchFamily="34" charset="0"/>
                <a:cs typeface="Arial" panose="020B0604020202020204" pitchFamily="34" charset="0"/>
              </a:rPr>
              <a:t> </a:t>
            </a:r>
            <a:r>
              <a:rPr sz="2200" spc="-45" dirty="0">
                <a:latin typeface="Arial" panose="020B0604020202020204" pitchFamily="34" charset="0"/>
                <a:cs typeface="Arial" panose="020B0604020202020204" pitchFamily="34" charset="0"/>
              </a:rPr>
              <a:t>CTNH;</a:t>
            </a:r>
            <a:r>
              <a:rPr sz="2200" spc="-100" dirty="0">
                <a:latin typeface="Arial" panose="020B0604020202020204" pitchFamily="34" charset="0"/>
                <a:cs typeface="Arial" panose="020B0604020202020204" pitchFamily="34" charset="0"/>
              </a:rPr>
              <a:t> </a:t>
            </a:r>
            <a:r>
              <a:rPr sz="2200" spc="-40" dirty="0">
                <a:latin typeface="Arial" panose="020B0604020202020204" pitchFamily="34" charset="0"/>
                <a:cs typeface="Arial" panose="020B0604020202020204" pitchFamily="34" charset="0"/>
              </a:rPr>
              <a:t>loại,</a:t>
            </a:r>
            <a:r>
              <a:rPr sz="2200" spc="-100" dirty="0">
                <a:latin typeface="Arial" panose="020B0604020202020204" pitchFamily="34" charset="0"/>
                <a:cs typeface="Arial" panose="020B0604020202020204" pitchFamily="34" charset="0"/>
              </a:rPr>
              <a:t> </a:t>
            </a:r>
            <a:r>
              <a:rPr sz="2200" spc="-40" dirty="0">
                <a:latin typeface="Arial" panose="020B0604020202020204" pitchFamily="34" charset="0"/>
                <a:cs typeface="Arial" panose="020B0604020202020204" pitchFamily="34" charset="0"/>
              </a:rPr>
              <a:t>khối</a:t>
            </a:r>
            <a:r>
              <a:rPr sz="2200" spc="-100" dirty="0">
                <a:latin typeface="Arial" panose="020B0604020202020204" pitchFamily="34" charset="0"/>
                <a:cs typeface="Arial" panose="020B0604020202020204" pitchFamily="34" charset="0"/>
              </a:rPr>
              <a:t> </a:t>
            </a:r>
            <a:r>
              <a:rPr sz="2200" spc="-45" dirty="0">
                <a:latin typeface="Arial" panose="020B0604020202020204" pitchFamily="34" charset="0"/>
                <a:cs typeface="Arial" panose="020B0604020202020204" pitchFamily="34" charset="0"/>
              </a:rPr>
              <a:t>lượng</a:t>
            </a:r>
            <a:r>
              <a:rPr sz="2200" spc="-105" dirty="0">
                <a:latin typeface="Arial" panose="020B0604020202020204" pitchFamily="34" charset="0"/>
                <a:cs typeface="Arial" panose="020B0604020202020204" pitchFamily="34" charset="0"/>
              </a:rPr>
              <a:t> </a:t>
            </a:r>
            <a:r>
              <a:rPr sz="2200" spc="-35" dirty="0">
                <a:latin typeface="Arial" panose="020B0604020202020204" pitchFamily="34" charset="0"/>
                <a:cs typeface="Arial" panose="020B0604020202020204" pitchFamily="34" charset="0"/>
              </a:rPr>
              <a:t>phế</a:t>
            </a:r>
            <a:r>
              <a:rPr sz="2200" spc="-95" dirty="0">
                <a:latin typeface="Arial" panose="020B0604020202020204" pitchFamily="34" charset="0"/>
                <a:cs typeface="Arial" panose="020B0604020202020204" pitchFamily="34" charset="0"/>
              </a:rPr>
              <a:t> </a:t>
            </a:r>
            <a:r>
              <a:rPr sz="2200" spc="-40" dirty="0">
                <a:latin typeface="Arial" panose="020B0604020202020204" pitchFamily="34" charset="0"/>
                <a:cs typeface="Arial" panose="020B0604020202020204" pitchFamily="34" charset="0"/>
              </a:rPr>
              <a:t>liệu</a:t>
            </a:r>
            <a:r>
              <a:rPr sz="2200" spc="-105" dirty="0">
                <a:latin typeface="Arial" panose="020B0604020202020204" pitchFamily="34" charset="0"/>
                <a:cs typeface="Arial" panose="020B0604020202020204" pitchFamily="34" charset="0"/>
              </a:rPr>
              <a:t> </a:t>
            </a:r>
            <a:r>
              <a:rPr sz="2200" spc="-40" dirty="0">
                <a:latin typeface="Arial" panose="020B0604020202020204" pitchFamily="34" charset="0"/>
                <a:cs typeface="Arial" panose="020B0604020202020204" pitchFamily="34" charset="0"/>
              </a:rPr>
              <a:t>nhập</a:t>
            </a:r>
            <a:r>
              <a:rPr sz="2200" spc="-100" dirty="0">
                <a:latin typeface="Arial" panose="020B0604020202020204" pitchFamily="34" charset="0"/>
                <a:cs typeface="Arial" panose="020B0604020202020204" pitchFamily="34" charset="0"/>
              </a:rPr>
              <a:t> </a:t>
            </a:r>
            <a:r>
              <a:rPr sz="2200" spc="-40" dirty="0">
                <a:latin typeface="Arial" panose="020B0604020202020204" pitchFamily="34" charset="0"/>
                <a:cs typeface="Arial" panose="020B0604020202020204" pitchFamily="34" charset="0"/>
              </a:rPr>
              <a:t>khẩu.</a:t>
            </a:r>
            <a:endParaRPr sz="2200" dirty="0">
              <a:latin typeface="Arial" panose="020B0604020202020204" pitchFamily="34" charset="0"/>
              <a:cs typeface="Arial" panose="020B0604020202020204" pitchFamily="34" charset="0"/>
            </a:endParaRPr>
          </a:p>
          <a:p>
            <a:pPr marL="12700" marR="5080" algn="just">
              <a:lnSpc>
                <a:spcPct val="150000"/>
              </a:lnSpc>
              <a:spcBef>
                <a:spcPts val="509"/>
              </a:spcBef>
              <a:tabLst>
                <a:tab pos="704850" algn="l"/>
              </a:tabLst>
            </a:pPr>
            <a:r>
              <a:rPr lang="vi-VN" sz="2200" spc="-35" dirty="0">
                <a:latin typeface="Arial" panose="020B0604020202020204" pitchFamily="34" charset="0"/>
                <a:cs typeface="Arial" panose="020B0604020202020204" pitchFamily="34" charset="0"/>
              </a:rPr>
              <a:t>- </a:t>
            </a:r>
            <a:r>
              <a:rPr sz="2200" spc="-35" dirty="0" err="1">
                <a:latin typeface="Arial" panose="020B0604020202020204" pitchFamily="34" charset="0"/>
                <a:cs typeface="Arial" panose="020B0604020202020204" pitchFamily="34" charset="0"/>
              </a:rPr>
              <a:t>Yêu</a:t>
            </a:r>
            <a:r>
              <a:rPr sz="2200" spc="-35" dirty="0">
                <a:latin typeface="Arial" panose="020B0604020202020204" pitchFamily="34" charset="0"/>
                <a:cs typeface="Arial" panose="020B0604020202020204" pitchFamily="34" charset="0"/>
              </a:rPr>
              <a:t> </a:t>
            </a:r>
            <a:r>
              <a:rPr sz="2200" spc="-30" dirty="0">
                <a:latin typeface="Arial" panose="020B0604020202020204" pitchFamily="34" charset="0"/>
                <a:cs typeface="Arial" panose="020B0604020202020204" pitchFamily="34" charset="0"/>
              </a:rPr>
              <a:t>cầu </a:t>
            </a:r>
            <a:r>
              <a:rPr sz="2200" spc="-25" dirty="0">
                <a:latin typeface="Arial" panose="020B0604020202020204" pitchFamily="34" charset="0"/>
                <a:cs typeface="Arial" panose="020B0604020202020204" pitchFamily="34" charset="0"/>
              </a:rPr>
              <a:t>về </a:t>
            </a:r>
            <a:r>
              <a:rPr sz="2200" spc="-35" dirty="0">
                <a:latin typeface="Arial" panose="020B0604020202020204" pitchFamily="34" charset="0"/>
                <a:cs typeface="Arial" panose="020B0604020202020204" pitchFamily="34" charset="0"/>
              </a:rPr>
              <a:t>bảo </a:t>
            </a:r>
            <a:r>
              <a:rPr sz="2200" spc="-25" dirty="0">
                <a:latin typeface="Arial" panose="020B0604020202020204" pitchFamily="34" charset="0"/>
                <a:cs typeface="Arial" panose="020B0604020202020204" pitchFamily="34" charset="0"/>
              </a:rPr>
              <a:t>vệ </a:t>
            </a:r>
            <a:r>
              <a:rPr sz="2200" spc="-35" dirty="0">
                <a:latin typeface="Arial" panose="020B0604020202020204" pitchFamily="34" charset="0"/>
                <a:cs typeface="Arial" panose="020B0604020202020204" pitchFamily="34" charset="0"/>
              </a:rPr>
              <a:t>môi </a:t>
            </a:r>
            <a:r>
              <a:rPr sz="2200" spc="-45" dirty="0">
                <a:latin typeface="Arial" panose="020B0604020202020204" pitchFamily="34" charset="0"/>
                <a:cs typeface="Arial" panose="020B0604020202020204" pitchFamily="34" charset="0"/>
              </a:rPr>
              <a:t>trường: Công trình, </a:t>
            </a:r>
            <a:r>
              <a:rPr sz="2200" spc="-40" dirty="0">
                <a:latin typeface="Arial" panose="020B0604020202020204" pitchFamily="34" charset="0"/>
                <a:cs typeface="Arial" panose="020B0604020202020204" pitchFamily="34" charset="0"/>
              </a:rPr>
              <a:t>biện pháp </a:t>
            </a:r>
            <a:r>
              <a:rPr sz="2200" spc="-25" dirty="0">
                <a:latin typeface="Arial" panose="020B0604020202020204" pitchFamily="34" charset="0"/>
                <a:cs typeface="Arial" panose="020B0604020202020204" pitchFamily="34" charset="0"/>
              </a:rPr>
              <a:t>xử lý </a:t>
            </a:r>
            <a:r>
              <a:rPr sz="2200" spc="-40" dirty="0">
                <a:latin typeface="Arial" panose="020B0604020202020204" pitchFamily="34" charset="0"/>
                <a:cs typeface="Arial" panose="020B0604020202020204" pitchFamily="34" charset="0"/>
              </a:rPr>
              <a:t>nước thải, </a:t>
            </a:r>
            <a:r>
              <a:rPr sz="2200" spc="-35" dirty="0">
                <a:latin typeface="Arial" panose="020B0604020202020204" pitchFamily="34" charset="0"/>
                <a:cs typeface="Arial" panose="020B0604020202020204" pitchFamily="34" charset="0"/>
              </a:rPr>
              <a:t>khí</a:t>
            </a:r>
            <a:r>
              <a:rPr sz="2200" spc="-340" dirty="0">
                <a:latin typeface="Arial" panose="020B0604020202020204" pitchFamily="34" charset="0"/>
                <a:cs typeface="Arial" panose="020B0604020202020204" pitchFamily="34" charset="0"/>
              </a:rPr>
              <a:t> </a:t>
            </a:r>
            <a:r>
              <a:rPr sz="2200" spc="-40" dirty="0">
                <a:latin typeface="Arial" panose="020B0604020202020204" pitchFamily="34" charset="0"/>
                <a:cs typeface="Arial" panose="020B0604020202020204" pitchFamily="34" charset="0"/>
              </a:rPr>
              <a:t>thải,  giảm</a:t>
            </a:r>
            <a:r>
              <a:rPr sz="2200" spc="-105" dirty="0">
                <a:latin typeface="Arial" panose="020B0604020202020204" pitchFamily="34" charset="0"/>
                <a:cs typeface="Arial" panose="020B0604020202020204" pitchFamily="34" charset="0"/>
              </a:rPr>
              <a:t> </a:t>
            </a:r>
            <a:r>
              <a:rPr sz="2200" spc="-40" dirty="0">
                <a:latin typeface="Arial" panose="020B0604020202020204" pitchFamily="34" charset="0"/>
                <a:cs typeface="Arial" panose="020B0604020202020204" pitchFamily="34" charset="0"/>
              </a:rPr>
              <a:t>thiểu</a:t>
            </a:r>
            <a:r>
              <a:rPr sz="2200" spc="-105" dirty="0">
                <a:latin typeface="Arial" panose="020B0604020202020204" pitchFamily="34" charset="0"/>
                <a:cs typeface="Arial" panose="020B0604020202020204" pitchFamily="34" charset="0"/>
              </a:rPr>
              <a:t> </a:t>
            </a:r>
            <a:r>
              <a:rPr sz="2200" spc="-40" dirty="0">
                <a:latin typeface="Arial" panose="020B0604020202020204" pitchFamily="34" charset="0"/>
                <a:cs typeface="Arial" panose="020B0604020202020204" pitchFamily="34" charset="0"/>
              </a:rPr>
              <a:t>tiếng</a:t>
            </a:r>
            <a:r>
              <a:rPr sz="2200" spc="-105" dirty="0">
                <a:latin typeface="Arial" panose="020B0604020202020204" pitchFamily="34" charset="0"/>
                <a:cs typeface="Arial" panose="020B0604020202020204" pitchFamily="34" charset="0"/>
              </a:rPr>
              <a:t> </a:t>
            </a:r>
            <a:r>
              <a:rPr sz="2200" spc="-35" dirty="0">
                <a:latin typeface="Arial" panose="020B0604020202020204" pitchFamily="34" charset="0"/>
                <a:cs typeface="Arial" panose="020B0604020202020204" pitchFamily="34" charset="0"/>
              </a:rPr>
              <a:t>ồn,</a:t>
            </a:r>
            <a:r>
              <a:rPr sz="2200" spc="-100" dirty="0">
                <a:latin typeface="Arial" panose="020B0604020202020204" pitchFamily="34" charset="0"/>
                <a:cs typeface="Arial" panose="020B0604020202020204" pitchFamily="34" charset="0"/>
              </a:rPr>
              <a:t> </a:t>
            </a:r>
            <a:r>
              <a:rPr sz="2200" spc="-25" dirty="0">
                <a:latin typeface="Arial" panose="020B0604020202020204" pitchFamily="34" charset="0"/>
                <a:cs typeface="Arial" panose="020B0604020202020204" pitchFamily="34" charset="0"/>
              </a:rPr>
              <a:t>độ</a:t>
            </a:r>
            <a:r>
              <a:rPr sz="2200" spc="-100" dirty="0">
                <a:latin typeface="Arial" panose="020B0604020202020204" pitchFamily="34" charset="0"/>
                <a:cs typeface="Arial" panose="020B0604020202020204" pitchFamily="34" charset="0"/>
              </a:rPr>
              <a:t> </a:t>
            </a:r>
            <a:r>
              <a:rPr sz="2200" spc="-45" dirty="0">
                <a:latin typeface="Arial" panose="020B0604020202020204" pitchFamily="34" charset="0"/>
                <a:cs typeface="Arial" panose="020B0604020202020204" pitchFamily="34" charset="0"/>
              </a:rPr>
              <a:t>rung;</a:t>
            </a:r>
            <a:r>
              <a:rPr sz="2200" spc="-100" dirty="0">
                <a:latin typeface="Arial" panose="020B0604020202020204" pitchFamily="34" charset="0"/>
                <a:cs typeface="Arial" panose="020B0604020202020204" pitchFamily="34" charset="0"/>
              </a:rPr>
              <a:t> </a:t>
            </a:r>
            <a:r>
              <a:rPr sz="2200" spc="-40" dirty="0">
                <a:latin typeface="Arial" panose="020B0604020202020204" pitchFamily="34" charset="0"/>
                <a:cs typeface="Arial" panose="020B0604020202020204" pitchFamily="34" charset="0"/>
              </a:rPr>
              <a:t>công</a:t>
            </a:r>
            <a:r>
              <a:rPr sz="2200" spc="-105" dirty="0">
                <a:latin typeface="Arial" panose="020B0604020202020204" pitchFamily="34" charset="0"/>
                <a:cs typeface="Arial" panose="020B0604020202020204" pitchFamily="34" charset="0"/>
              </a:rPr>
              <a:t> </a:t>
            </a:r>
            <a:r>
              <a:rPr sz="2200" spc="-40" dirty="0">
                <a:latin typeface="Arial" panose="020B0604020202020204" pitchFamily="34" charset="0"/>
                <a:cs typeface="Arial" panose="020B0604020202020204" pitchFamily="34" charset="0"/>
              </a:rPr>
              <a:t>trình</a:t>
            </a:r>
            <a:r>
              <a:rPr sz="2200" spc="-100" dirty="0">
                <a:latin typeface="Arial" panose="020B0604020202020204" pitchFamily="34" charset="0"/>
                <a:cs typeface="Arial" panose="020B0604020202020204" pitchFamily="34" charset="0"/>
              </a:rPr>
              <a:t> </a:t>
            </a:r>
            <a:r>
              <a:rPr sz="2200" spc="-35" dirty="0">
                <a:latin typeface="Arial" panose="020B0604020202020204" pitchFamily="34" charset="0"/>
                <a:cs typeface="Arial" panose="020B0604020202020204" pitchFamily="34" charset="0"/>
              </a:rPr>
              <a:t>lưu</a:t>
            </a:r>
            <a:r>
              <a:rPr sz="2200" spc="-105" dirty="0">
                <a:latin typeface="Arial" panose="020B0604020202020204" pitchFamily="34" charset="0"/>
                <a:cs typeface="Arial" panose="020B0604020202020204" pitchFamily="34" charset="0"/>
              </a:rPr>
              <a:t> </a:t>
            </a:r>
            <a:r>
              <a:rPr sz="2200" spc="-35" dirty="0">
                <a:latin typeface="Arial" panose="020B0604020202020204" pitchFamily="34" charset="0"/>
                <a:cs typeface="Arial" panose="020B0604020202020204" pitchFamily="34" charset="0"/>
              </a:rPr>
              <a:t>giữ</a:t>
            </a:r>
            <a:r>
              <a:rPr sz="2200" spc="-105" dirty="0">
                <a:latin typeface="Arial" panose="020B0604020202020204" pitchFamily="34" charset="0"/>
                <a:cs typeface="Arial" panose="020B0604020202020204" pitchFamily="34" charset="0"/>
              </a:rPr>
              <a:t> </a:t>
            </a:r>
            <a:r>
              <a:rPr sz="2200" spc="-35" dirty="0">
                <a:latin typeface="Arial" panose="020B0604020202020204" pitchFamily="34" charset="0"/>
                <a:cs typeface="Arial" panose="020B0604020202020204" pitchFamily="34" charset="0"/>
              </a:rPr>
              <a:t>chất</a:t>
            </a:r>
            <a:r>
              <a:rPr sz="2200" spc="-100" dirty="0">
                <a:latin typeface="Arial" panose="020B0604020202020204" pitchFamily="34" charset="0"/>
                <a:cs typeface="Arial" panose="020B0604020202020204" pitchFamily="34" charset="0"/>
              </a:rPr>
              <a:t> </a:t>
            </a:r>
            <a:r>
              <a:rPr sz="2200" spc="-45" dirty="0" err="1">
                <a:latin typeface="Arial" panose="020B0604020202020204" pitchFamily="34" charset="0"/>
                <a:cs typeface="Arial" panose="020B0604020202020204" pitchFamily="34" charset="0"/>
              </a:rPr>
              <a:t>thải</a:t>
            </a:r>
            <a:r>
              <a:rPr sz="2200" spc="-45" dirty="0">
                <a:latin typeface="Arial" panose="020B0604020202020204" pitchFamily="34" charset="0"/>
                <a:cs typeface="Arial" panose="020B0604020202020204" pitchFamily="34" charset="0"/>
              </a:rPr>
              <a:t>,…</a:t>
            </a:r>
            <a:endParaRPr lang="vi-VN" sz="2200" dirty="0">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4E4A9D15-75DC-B619-621B-6173D44DF95B}"/>
              </a:ext>
            </a:extLst>
          </p:cNvPr>
          <p:cNvSpPr txBox="1"/>
          <p:nvPr/>
        </p:nvSpPr>
        <p:spPr>
          <a:xfrm>
            <a:off x="818554" y="228600"/>
            <a:ext cx="8383190" cy="1131848"/>
          </a:xfrm>
          <a:prstGeom prst="rect">
            <a:avLst/>
          </a:prstGeom>
          <a:noFill/>
        </p:spPr>
        <p:txBody>
          <a:bodyPr wrap="square" rtlCol="0">
            <a:spAutoFit/>
          </a:bodyPr>
          <a:lstStyle/>
          <a:p>
            <a:pPr algn="ctr">
              <a:lnSpc>
                <a:spcPct val="150000"/>
              </a:lnSpc>
            </a:pPr>
            <a:r>
              <a:rPr lang="vi-VN" sz="2400" b="1" dirty="0">
                <a:solidFill>
                  <a:schemeClr val="accent2">
                    <a:lumMod val="50000"/>
                  </a:schemeClr>
                </a:solidFill>
              </a:rPr>
              <a:t>PHẦN 2</a:t>
            </a:r>
          </a:p>
          <a:p>
            <a:pPr algn="ctr">
              <a:lnSpc>
                <a:spcPct val="150000"/>
              </a:lnSpc>
            </a:pPr>
            <a:r>
              <a:rPr lang="vi-VN" sz="2400" b="1" dirty="0">
                <a:solidFill>
                  <a:schemeClr val="accent2">
                    <a:lumMod val="50000"/>
                  </a:schemeClr>
                </a:solidFill>
              </a:rPr>
              <a:t>QUY ĐỊNH VỀ GIẤY PHÉP MÔI TRƯỜNG</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644206" y="1398066"/>
            <a:ext cx="8731885" cy="4941161"/>
          </a:xfrm>
          <a:prstGeom prst="rect">
            <a:avLst/>
          </a:prstGeom>
        </p:spPr>
        <p:txBody>
          <a:bodyPr vert="horz" wrap="square" lIns="0" tIns="60960" rIns="0" bIns="0" rtlCol="0">
            <a:spAutoFit/>
          </a:bodyPr>
          <a:lstStyle/>
          <a:p>
            <a:pPr marL="12700" marR="5080" algn="just">
              <a:lnSpc>
                <a:spcPct val="150000"/>
              </a:lnSpc>
              <a:spcBef>
                <a:spcPts val="509"/>
              </a:spcBef>
              <a:tabLst>
                <a:tab pos="704850" algn="l"/>
              </a:tabLst>
            </a:pPr>
            <a:r>
              <a:rPr sz="2200" b="1" spc="-35" dirty="0">
                <a:latin typeface="Arial" panose="020B0604020202020204" pitchFamily="34" charset="0"/>
                <a:cs typeface="Arial" panose="020B0604020202020204" pitchFamily="34" charset="0"/>
              </a:rPr>
              <a:t>5. Nội dung của GPMT (</a:t>
            </a:r>
            <a:r>
              <a:rPr lang="vi-VN" sz="2200" b="1" spc="-35" dirty="0">
                <a:latin typeface="Arial" panose="020B0604020202020204" pitchFamily="34" charset="0"/>
                <a:cs typeface="Arial" panose="020B0604020202020204" pitchFamily="34" charset="0"/>
              </a:rPr>
              <a:t>tiếp</a:t>
            </a:r>
            <a:r>
              <a:rPr sz="2200" b="1" spc="-35" dirty="0">
                <a:latin typeface="Arial" panose="020B0604020202020204" pitchFamily="34" charset="0"/>
                <a:cs typeface="Arial" panose="020B0604020202020204" pitchFamily="34" charset="0"/>
              </a:rPr>
              <a:t>)</a:t>
            </a:r>
            <a:endParaRPr lang="vi-VN" sz="2200" b="1" spc="-35" dirty="0">
              <a:latin typeface="Arial" panose="020B0604020202020204" pitchFamily="34" charset="0"/>
              <a:cs typeface="Arial" panose="020B0604020202020204" pitchFamily="34" charset="0"/>
            </a:endParaRPr>
          </a:p>
          <a:p>
            <a:pPr marL="12700" marR="5080" algn="just">
              <a:lnSpc>
                <a:spcPct val="150000"/>
              </a:lnSpc>
              <a:spcBef>
                <a:spcPts val="509"/>
              </a:spcBef>
              <a:tabLst>
                <a:tab pos="704850" algn="l"/>
              </a:tabLst>
            </a:pPr>
            <a:r>
              <a:rPr lang="vi-VN" sz="2200" spc="-40" dirty="0">
                <a:latin typeface="Arial" panose="020B0604020202020204" pitchFamily="34" charset="0"/>
                <a:cs typeface="Arial" panose="020B0604020202020204" pitchFamily="34" charset="0"/>
              </a:rPr>
              <a:t>- </a:t>
            </a:r>
            <a:r>
              <a:rPr sz="2200" spc="-40" dirty="0" err="1">
                <a:latin typeface="Arial" panose="020B0604020202020204" pitchFamily="34" charset="0"/>
                <a:cs typeface="Arial" panose="020B0604020202020204" pitchFamily="34" charset="0"/>
              </a:rPr>
              <a:t>Thời</a:t>
            </a:r>
            <a:r>
              <a:rPr sz="2200" spc="-40" dirty="0">
                <a:latin typeface="Arial" panose="020B0604020202020204" pitchFamily="34" charset="0"/>
                <a:cs typeface="Arial" panose="020B0604020202020204" pitchFamily="34" charset="0"/>
              </a:rPr>
              <a:t> </a:t>
            </a:r>
            <a:r>
              <a:rPr sz="2200" spc="-35" dirty="0">
                <a:latin typeface="Arial" panose="020B0604020202020204" pitchFamily="34" charset="0"/>
                <a:cs typeface="Arial" panose="020B0604020202020204" pitchFamily="34" charset="0"/>
              </a:rPr>
              <a:t>hạn của</a:t>
            </a:r>
            <a:r>
              <a:rPr sz="2200" spc="-229" dirty="0">
                <a:latin typeface="Arial" panose="020B0604020202020204" pitchFamily="34" charset="0"/>
                <a:cs typeface="Arial" panose="020B0604020202020204" pitchFamily="34" charset="0"/>
              </a:rPr>
              <a:t> </a:t>
            </a:r>
            <a:r>
              <a:rPr sz="2200" spc="-70" dirty="0">
                <a:latin typeface="Arial" panose="020B0604020202020204" pitchFamily="34" charset="0"/>
                <a:cs typeface="Arial" panose="020B0604020202020204" pitchFamily="34" charset="0"/>
              </a:rPr>
              <a:t>GPMT:</a:t>
            </a:r>
            <a:endParaRPr sz="2200" dirty="0">
              <a:latin typeface="Arial" panose="020B0604020202020204" pitchFamily="34" charset="0"/>
              <a:cs typeface="Arial" panose="020B0604020202020204" pitchFamily="34" charset="0"/>
            </a:endParaRPr>
          </a:p>
          <a:p>
            <a:pPr marL="554990" algn="just">
              <a:lnSpc>
                <a:spcPct val="150000"/>
              </a:lnSpc>
              <a:spcBef>
                <a:spcPts val="260"/>
              </a:spcBef>
            </a:pPr>
            <a:r>
              <a:rPr sz="2200" dirty="0">
                <a:latin typeface="Arial" panose="020B0604020202020204" pitchFamily="34" charset="0"/>
                <a:cs typeface="Arial" panose="020B0604020202020204" pitchFamily="34" charset="0"/>
              </a:rPr>
              <a:t>+</a:t>
            </a:r>
            <a:r>
              <a:rPr sz="2200" spc="-105" dirty="0">
                <a:latin typeface="Arial" panose="020B0604020202020204" pitchFamily="34" charset="0"/>
                <a:cs typeface="Arial" panose="020B0604020202020204" pitchFamily="34" charset="0"/>
              </a:rPr>
              <a:t> </a:t>
            </a:r>
            <a:r>
              <a:rPr sz="2200" spc="-25" dirty="0">
                <a:latin typeface="Arial" panose="020B0604020202020204" pitchFamily="34" charset="0"/>
                <a:cs typeface="Arial" panose="020B0604020202020204" pitchFamily="34" charset="0"/>
              </a:rPr>
              <a:t>07</a:t>
            </a:r>
            <a:r>
              <a:rPr sz="2200" spc="-100" dirty="0">
                <a:latin typeface="Arial" panose="020B0604020202020204" pitchFamily="34" charset="0"/>
                <a:cs typeface="Arial" panose="020B0604020202020204" pitchFamily="34" charset="0"/>
              </a:rPr>
              <a:t> </a:t>
            </a:r>
            <a:r>
              <a:rPr sz="2200" spc="-35" dirty="0">
                <a:latin typeface="Arial" panose="020B0604020202020204" pitchFamily="34" charset="0"/>
                <a:cs typeface="Arial" panose="020B0604020202020204" pitchFamily="34" charset="0"/>
              </a:rPr>
              <a:t>năm</a:t>
            </a:r>
            <a:r>
              <a:rPr sz="2200" spc="-95" dirty="0">
                <a:latin typeface="Arial" panose="020B0604020202020204" pitchFamily="34" charset="0"/>
                <a:cs typeface="Arial" panose="020B0604020202020204" pitchFamily="34" charset="0"/>
              </a:rPr>
              <a:t> </a:t>
            </a:r>
            <a:r>
              <a:rPr sz="2200" spc="-35" dirty="0">
                <a:latin typeface="Arial" panose="020B0604020202020204" pitchFamily="34" charset="0"/>
                <a:cs typeface="Arial" panose="020B0604020202020204" pitchFamily="34" charset="0"/>
              </a:rPr>
              <a:t>đối</a:t>
            </a:r>
            <a:r>
              <a:rPr sz="2200" spc="-100" dirty="0">
                <a:latin typeface="Arial" panose="020B0604020202020204" pitchFamily="34" charset="0"/>
                <a:cs typeface="Arial" panose="020B0604020202020204" pitchFamily="34" charset="0"/>
              </a:rPr>
              <a:t> </a:t>
            </a:r>
            <a:r>
              <a:rPr sz="2200" spc="-35" dirty="0">
                <a:latin typeface="Arial" panose="020B0604020202020204" pitchFamily="34" charset="0"/>
                <a:cs typeface="Arial" panose="020B0604020202020204" pitchFamily="34" charset="0"/>
              </a:rPr>
              <a:t>với</a:t>
            </a:r>
            <a:r>
              <a:rPr sz="2200" spc="-100" dirty="0">
                <a:latin typeface="Arial" panose="020B0604020202020204" pitchFamily="34" charset="0"/>
                <a:cs typeface="Arial" panose="020B0604020202020204" pitchFamily="34" charset="0"/>
              </a:rPr>
              <a:t> </a:t>
            </a:r>
            <a:r>
              <a:rPr sz="2200" spc="-25" dirty="0">
                <a:latin typeface="Arial" panose="020B0604020202020204" pitchFamily="34" charset="0"/>
                <a:cs typeface="Arial" panose="020B0604020202020204" pitchFamily="34" charset="0"/>
              </a:rPr>
              <a:t>dự</a:t>
            </a:r>
            <a:r>
              <a:rPr sz="2200" spc="-105" dirty="0">
                <a:latin typeface="Arial" panose="020B0604020202020204" pitchFamily="34" charset="0"/>
                <a:cs typeface="Arial" panose="020B0604020202020204" pitchFamily="34" charset="0"/>
              </a:rPr>
              <a:t> </a:t>
            </a:r>
            <a:r>
              <a:rPr sz="2200" spc="-25" dirty="0">
                <a:latin typeface="Arial" panose="020B0604020202020204" pitchFamily="34" charset="0"/>
                <a:cs typeface="Arial" panose="020B0604020202020204" pitchFamily="34" charset="0"/>
              </a:rPr>
              <a:t>án</a:t>
            </a:r>
            <a:r>
              <a:rPr sz="2200" spc="-105" dirty="0">
                <a:latin typeface="Arial" panose="020B0604020202020204" pitchFamily="34" charset="0"/>
                <a:cs typeface="Arial" panose="020B0604020202020204" pitchFamily="34" charset="0"/>
              </a:rPr>
              <a:t> </a:t>
            </a:r>
            <a:r>
              <a:rPr sz="2200" spc="-35" dirty="0">
                <a:latin typeface="Arial" panose="020B0604020202020204" pitchFamily="34" charset="0"/>
                <a:cs typeface="Arial" panose="020B0604020202020204" pitchFamily="34" charset="0"/>
              </a:rPr>
              <a:t>đầu</a:t>
            </a:r>
            <a:r>
              <a:rPr sz="2200" spc="-100" dirty="0">
                <a:latin typeface="Arial" panose="020B0604020202020204" pitchFamily="34" charset="0"/>
                <a:cs typeface="Arial" panose="020B0604020202020204" pitchFamily="34" charset="0"/>
              </a:rPr>
              <a:t> </a:t>
            </a:r>
            <a:r>
              <a:rPr sz="2200" spc="-25" dirty="0">
                <a:latin typeface="Arial" panose="020B0604020202020204" pitchFamily="34" charset="0"/>
                <a:cs typeface="Arial" panose="020B0604020202020204" pitchFamily="34" charset="0"/>
              </a:rPr>
              <a:t>tư</a:t>
            </a:r>
            <a:r>
              <a:rPr sz="2200" spc="-105" dirty="0">
                <a:latin typeface="Arial" panose="020B0604020202020204" pitchFamily="34" charset="0"/>
                <a:cs typeface="Arial" panose="020B0604020202020204" pitchFamily="34" charset="0"/>
              </a:rPr>
              <a:t> </a:t>
            </a:r>
            <a:r>
              <a:rPr sz="2200" spc="-40" dirty="0">
                <a:latin typeface="Arial" panose="020B0604020202020204" pitchFamily="34" charset="0"/>
                <a:cs typeface="Arial" panose="020B0604020202020204" pitchFamily="34" charset="0"/>
              </a:rPr>
              <a:t>nhóm</a:t>
            </a:r>
            <a:r>
              <a:rPr sz="2200" spc="-100" dirty="0">
                <a:latin typeface="Arial" panose="020B0604020202020204" pitchFamily="34" charset="0"/>
                <a:cs typeface="Arial" panose="020B0604020202020204" pitchFamily="34" charset="0"/>
              </a:rPr>
              <a:t> </a:t>
            </a:r>
            <a:r>
              <a:rPr sz="2200" spc="-25" dirty="0">
                <a:latin typeface="Arial" panose="020B0604020202020204" pitchFamily="34" charset="0"/>
                <a:cs typeface="Arial" panose="020B0604020202020204" pitchFamily="34" charset="0"/>
              </a:rPr>
              <a:t>I;</a:t>
            </a:r>
            <a:endParaRPr sz="2200" dirty="0">
              <a:latin typeface="Arial" panose="020B0604020202020204" pitchFamily="34" charset="0"/>
              <a:cs typeface="Arial" panose="020B0604020202020204" pitchFamily="34" charset="0"/>
            </a:endParaRPr>
          </a:p>
          <a:p>
            <a:pPr marL="12700" marR="10795" indent="542925" algn="just">
              <a:lnSpc>
                <a:spcPct val="150000"/>
              </a:lnSpc>
              <a:spcBef>
                <a:spcPts val="645"/>
              </a:spcBef>
            </a:pPr>
            <a:r>
              <a:rPr sz="2200" dirty="0">
                <a:latin typeface="Arial" panose="020B0604020202020204" pitchFamily="34" charset="0"/>
                <a:cs typeface="Arial" panose="020B0604020202020204" pitchFamily="34" charset="0"/>
              </a:rPr>
              <a:t>+ </a:t>
            </a:r>
            <a:r>
              <a:rPr sz="2200" spc="-25" dirty="0">
                <a:latin typeface="Arial" panose="020B0604020202020204" pitchFamily="34" charset="0"/>
                <a:cs typeface="Arial" panose="020B0604020202020204" pitchFamily="34" charset="0"/>
              </a:rPr>
              <a:t>07 </a:t>
            </a:r>
            <a:r>
              <a:rPr sz="2200" spc="-35" dirty="0">
                <a:latin typeface="Arial" panose="020B0604020202020204" pitchFamily="34" charset="0"/>
                <a:cs typeface="Arial" panose="020B0604020202020204" pitchFamily="34" charset="0"/>
              </a:rPr>
              <a:t>năm đối với </a:t>
            </a:r>
            <a:r>
              <a:rPr sz="2200" spc="-25" dirty="0">
                <a:latin typeface="Arial" panose="020B0604020202020204" pitchFamily="34" charset="0"/>
                <a:cs typeface="Arial" panose="020B0604020202020204" pitchFamily="34" charset="0"/>
              </a:rPr>
              <a:t>cơ </a:t>
            </a:r>
            <a:r>
              <a:rPr sz="2200" spc="-30" dirty="0">
                <a:latin typeface="Arial" panose="020B0604020202020204" pitchFamily="34" charset="0"/>
                <a:cs typeface="Arial" panose="020B0604020202020204" pitchFamily="34" charset="0"/>
              </a:rPr>
              <a:t>sở </a:t>
            </a:r>
            <a:r>
              <a:rPr sz="2200" spc="-40" dirty="0">
                <a:latin typeface="Arial" panose="020B0604020202020204" pitchFamily="34" charset="0"/>
                <a:cs typeface="Arial" panose="020B0604020202020204" pitchFamily="34" charset="0"/>
              </a:rPr>
              <a:t>hoạt động </a:t>
            </a:r>
            <a:r>
              <a:rPr sz="2200" spc="-45" dirty="0">
                <a:latin typeface="Arial" panose="020B0604020202020204" pitchFamily="34" charset="0"/>
                <a:cs typeface="Arial" panose="020B0604020202020204" pitchFamily="34" charset="0"/>
              </a:rPr>
              <a:t>trước </a:t>
            </a:r>
            <a:r>
              <a:rPr sz="2200" spc="-40" dirty="0">
                <a:latin typeface="Arial" panose="020B0604020202020204" pitchFamily="34" charset="0"/>
                <a:cs typeface="Arial" panose="020B0604020202020204" pitchFamily="34" charset="0"/>
              </a:rPr>
              <a:t>ngày Luật </a:t>
            </a:r>
            <a:r>
              <a:rPr sz="2200" spc="-35" dirty="0">
                <a:latin typeface="Arial" panose="020B0604020202020204" pitchFamily="34" charset="0"/>
                <a:cs typeface="Arial" panose="020B0604020202020204" pitchFamily="34" charset="0"/>
              </a:rPr>
              <a:t>này </a:t>
            </a:r>
            <a:r>
              <a:rPr sz="2200" spc="-25" dirty="0">
                <a:latin typeface="Arial" panose="020B0604020202020204" pitchFamily="34" charset="0"/>
                <a:cs typeface="Arial" panose="020B0604020202020204" pitchFamily="34" charset="0"/>
              </a:rPr>
              <a:t>có </a:t>
            </a:r>
            <a:r>
              <a:rPr sz="2200" spc="-40" dirty="0">
                <a:latin typeface="Arial" panose="020B0604020202020204" pitchFamily="34" charset="0"/>
                <a:cs typeface="Arial" panose="020B0604020202020204" pitchFamily="34" charset="0"/>
              </a:rPr>
              <a:t>hiệu </a:t>
            </a:r>
            <a:r>
              <a:rPr sz="2200" spc="-35" dirty="0">
                <a:latin typeface="Arial" panose="020B0604020202020204" pitchFamily="34" charset="0"/>
                <a:cs typeface="Arial" panose="020B0604020202020204" pitchFamily="34" charset="0"/>
              </a:rPr>
              <a:t>lực thi </a:t>
            </a:r>
            <a:r>
              <a:rPr sz="2200" spc="-40" dirty="0">
                <a:latin typeface="Arial" panose="020B0604020202020204" pitchFamily="34" charset="0"/>
                <a:cs typeface="Arial" panose="020B0604020202020204" pitchFamily="34" charset="0"/>
              </a:rPr>
              <a:t>hành </a:t>
            </a:r>
            <a:r>
              <a:rPr sz="2200" spc="-45" dirty="0">
                <a:latin typeface="Arial" panose="020B0604020202020204" pitchFamily="34" charset="0"/>
                <a:cs typeface="Arial" panose="020B0604020202020204" pitchFamily="34" charset="0"/>
              </a:rPr>
              <a:t>có  </a:t>
            </a:r>
            <a:r>
              <a:rPr sz="2200" spc="-40" dirty="0">
                <a:latin typeface="Arial" panose="020B0604020202020204" pitchFamily="34" charset="0"/>
                <a:cs typeface="Arial" panose="020B0604020202020204" pitchFamily="34" charset="0"/>
              </a:rPr>
              <a:t>tiêu</a:t>
            </a:r>
            <a:r>
              <a:rPr sz="2200" spc="-110" dirty="0">
                <a:latin typeface="Arial" panose="020B0604020202020204" pitchFamily="34" charset="0"/>
                <a:cs typeface="Arial" panose="020B0604020202020204" pitchFamily="34" charset="0"/>
              </a:rPr>
              <a:t> </a:t>
            </a:r>
            <a:r>
              <a:rPr sz="2200" spc="-35" dirty="0">
                <a:latin typeface="Arial" panose="020B0604020202020204" pitchFamily="34" charset="0"/>
                <a:cs typeface="Arial" panose="020B0604020202020204" pitchFamily="34" charset="0"/>
              </a:rPr>
              <a:t>chí</a:t>
            </a:r>
            <a:r>
              <a:rPr sz="2200" spc="-100" dirty="0">
                <a:latin typeface="Arial" panose="020B0604020202020204" pitchFamily="34" charset="0"/>
                <a:cs typeface="Arial" panose="020B0604020202020204" pitchFamily="34" charset="0"/>
              </a:rPr>
              <a:t> </a:t>
            </a:r>
            <a:r>
              <a:rPr sz="2200" spc="-25" dirty="0">
                <a:latin typeface="Arial" panose="020B0604020202020204" pitchFamily="34" charset="0"/>
                <a:cs typeface="Arial" panose="020B0604020202020204" pitchFamily="34" charset="0"/>
              </a:rPr>
              <a:t>về</a:t>
            </a:r>
            <a:r>
              <a:rPr sz="2200" spc="-95" dirty="0">
                <a:latin typeface="Arial" panose="020B0604020202020204" pitchFamily="34" charset="0"/>
                <a:cs typeface="Arial" panose="020B0604020202020204" pitchFamily="34" charset="0"/>
              </a:rPr>
              <a:t> </a:t>
            </a:r>
            <a:r>
              <a:rPr sz="2200" spc="-35" dirty="0">
                <a:latin typeface="Arial" panose="020B0604020202020204" pitchFamily="34" charset="0"/>
                <a:cs typeface="Arial" panose="020B0604020202020204" pitchFamily="34" charset="0"/>
              </a:rPr>
              <a:t>môi</a:t>
            </a:r>
            <a:r>
              <a:rPr sz="2200" spc="-100" dirty="0">
                <a:latin typeface="Arial" panose="020B0604020202020204" pitchFamily="34" charset="0"/>
                <a:cs typeface="Arial" panose="020B0604020202020204" pitchFamily="34" charset="0"/>
              </a:rPr>
              <a:t> </a:t>
            </a:r>
            <a:r>
              <a:rPr sz="2200" spc="-45" dirty="0">
                <a:latin typeface="Arial" panose="020B0604020202020204" pitchFamily="34" charset="0"/>
                <a:cs typeface="Arial" panose="020B0604020202020204" pitchFamily="34" charset="0"/>
              </a:rPr>
              <a:t>trường</a:t>
            </a:r>
            <a:r>
              <a:rPr sz="2200" spc="-100" dirty="0">
                <a:latin typeface="Arial" panose="020B0604020202020204" pitchFamily="34" charset="0"/>
                <a:cs typeface="Arial" panose="020B0604020202020204" pitchFamily="34" charset="0"/>
              </a:rPr>
              <a:t> </a:t>
            </a:r>
            <a:r>
              <a:rPr sz="2200" spc="-35" dirty="0">
                <a:latin typeface="Arial" panose="020B0604020202020204" pitchFamily="34" charset="0"/>
                <a:cs typeface="Arial" panose="020B0604020202020204" pitchFamily="34" charset="0"/>
              </a:rPr>
              <a:t>như</a:t>
            </a:r>
            <a:r>
              <a:rPr sz="2200" spc="-105" dirty="0">
                <a:latin typeface="Arial" panose="020B0604020202020204" pitchFamily="34" charset="0"/>
                <a:cs typeface="Arial" panose="020B0604020202020204" pitchFamily="34" charset="0"/>
              </a:rPr>
              <a:t> </a:t>
            </a:r>
            <a:r>
              <a:rPr sz="2200" spc="-25" dirty="0">
                <a:latin typeface="Arial" panose="020B0604020202020204" pitchFamily="34" charset="0"/>
                <a:cs typeface="Arial" panose="020B0604020202020204" pitchFamily="34" charset="0"/>
              </a:rPr>
              <a:t>dự</a:t>
            </a:r>
            <a:r>
              <a:rPr sz="2200" spc="-105" dirty="0">
                <a:latin typeface="Arial" panose="020B0604020202020204" pitchFamily="34" charset="0"/>
                <a:cs typeface="Arial" panose="020B0604020202020204" pitchFamily="34" charset="0"/>
              </a:rPr>
              <a:t> </a:t>
            </a:r>
            <a:r>
              <a:rPr sz="2200" spc="-25" dirty="0">
                <a:latin typeface="Arial" panose="020B0604020202020204" pitchFamily="34" charset="0"/>
                <a:cs typeface="Arial" panose="020B0604020202020204" pitchFamily="34" charset="0"/>
              </a:rPr>
              <a:t>án</a:t>
            </a:r>
            <a:r>
              <a:rPr sz="2200" spc="-100" dirty="0">
                <a:latin typeface="Arial" panose="020B0604020202020204" pitchFamily="34" charset="0"/>
                <a:cs typeface="Arial" panose="020B0604020202020204" pitchFamily="34" charset="0"/>
              </a:rPr>
              <a:t> </a:t>
            </a:r>
            <a:r>
              <a:rPr sz="2200" spc="-35" dirty="0">
                <a:latin typeface="Arial" panose="020B0604020202020204" pitchFamily="34" charset="0"/>
                <a:cs typeface="Arial" panose="020B0604020202020204" pitchFamily="34" charset="0"/>
              </a:rPr>
              <a:t>đầu</a:t>
            </a:r>
            <a:r>
              <a:rPr sz="2200" spc="-100" dirty="0">
                <a:latin typeface="Arial" panose="020B0604020202020204" pitchFamily="34" charset="0"/>
                <a:cs typeface="Arial" panose="020B0604020202020204" pitchFamily="34" charset="0"/>
              </a:rPr>
              <a:t> </a:t>
            </a:r>
            <a:r>
              <a:rPr sz="2200" spc="-25" dirty="0">
                <a:latin typeface="Arial" panose="020B0604020202020204" pitchFamily="34" charset="0"/>
                <a:cs typeface="Arial" panose="020B0604020202020204" pitchFamily="34" charset="0"/>
              </a:rPr>
              <a:t>tư</a:t>
            </a:r>
            <a:r>
              <a:rPr sz="2200" spc="-105" dirty="0">
                <a:latin typeface="Arial" panose="020B0604020202020204" pitchFamily="34" charset="0"/>
                <a:cs typeface="Arial" panose="020B0604020202020204" pitchFamily="34" charset="0"/>
              </a:rPr>
              <a:t> </a:t>
            </a:r>
            <a:r>
              <a:rPr sz="2200" spc="-40" dirty="0">
                <a:latin typeface="Arial" panose="020B0604020202020204" pitchFamily="34" charset="0"/>
                <a:cs typeface="Arial" panose="020B0604020202020204" pitchFamily="34" charset="0"/>
              </a:rPr>
              <a:t>nhóm</a:t>
            </a:r>
            <a:r>
              <a:rPr sz="2200" spc="-100" dirty="0">
                <a:latin typeface="Arial" panose="020B0604020202020204" pitchFamily="34" charset="0"/>
                <a:cs typeface="Arial" panose="020B0604020202020204" pitchFamily="34" charset="0"/>
              </a:rPr>
              <a:t> </a:t>
            </a:r>
            <a:r>
              <a:rPr sz="2200" spc="-25" dirty="0">
                <a:latin typeface="Arial" panose="020B0604020202020204" pitchFamily="34" charset="0"/>
                <a:cs typeface="Arial" panose="020B0604020202020204" pitchFamily="34" charset="0"/>
              </a:rPr>
              <a:t>I;</a:t>
            </a:r>
            <a:endParaRPr sz="2200" dirty="0">
              <a:latin typeface="Arial" panose="020B0604020202020204" pitchFamily="34" charset="0"/>
              <a:cs typeface="Arial" panose="020B0604020202020204" pitchFamily="34" charset="0"/>
            </a:endParaRPr>
          </a:p>
          <a:p>
            <a:pPr marL="554990" algn="just">
              <a:lnSpc>
                <a:spcPct val="150000"/>
              </a:lnSpc>
              <a:spcBef>
                <a:spcPts val="254"/>
              </a:spcBef>
            </a:pPr>
            <a:r>
              <a:rPr sz="2200" dirty="0">
                <a:latin typeface="Arial" panose="020B0604020202020204" pitchFamily="34" charset="0"/>
                <a:cs typeface="Arial" panose="020B0604020202020204" pitchFamily="34" charset="0"/>
              </a:rPr>
              <a:t>+</a:t>
            </a:r>
            <a:r>
              <a:rPr sz="2200" spc="-105" dirty="0">
                <a:latin typeface="Arial" panose="020B0604020202020204" pitchFamily="34" charset="0"/>
                <a:cs typeface="Arial" panose="020B0604020202020204" pitchFamily="34" charset="0"/>
              </a:rPr>
              <a:t> </a:t>
            </a:r>
            <a:r>
              <a:rPr sz="2200" spc="-25" dirty="0">
                <a:latin typeface="Arial" panose="020B0604020202020204" pitchFamily="34" charset="0"/>
                <a:cs typeface="Arial" panose="020B0604020202020204" pitchFamily="34" charset="0"/>
              </a:rPr>
              <a:t>10</a:t>
            </a:r>
            <a:r>
              <a:rPr sz="2200" spc="-100" dirty="0">
                <a:latin typeface="Arial" panose="020B0604020202020204" pitchFamily="34" charset="0"/>
                <a:cs typeface="Arial" panose="020B0604020202020204" pitchFamily="34" charset="0"/>
              </a:rPr>
              <a:t> </a:t>
            </a:r>
            <a:r>
              <a:rPr sz="2200" spc="-35" dirty="0">
                <a:latin typeface="Arial" panose="020B0604020202020204" pitchFamily="34" charset="0"/>
                <a:cs typeface="Arial" panose="020B0604020202020204" pitchFamily="34" charset="0"/>
              </a:rPr>
              <a:t>năm</a:t>
            </a:r>
            <a:r>
              <a:rPr sz="2200" spc="-95" dirty="0">
                <a:latin typeface="Arial" panose="020B0604020202020204" pitchFamily="34" charset="0"/>
                <a:cs typeface="Arial" panose="020B0604020202020204" pitchFamily="34" charset="0"/>
              </a:rPr>
              <a:t> </a:t>
            </a:r>
            <a:r>
              <a:rPr sz="2200" spc="-35" dirty="0">
                <a:latin typeface="Arial" panose="020B0604020202020204" pitchFamily="34" charset="0"/>
                <a:cs typeface="Arial" panose="020B0604020202020204" pitchFamily="34" charset="0"/>
              </a:rPr>
              <a:t>đối</a:t>
            </a:r>
            <a:r>
              <a:rPr sz="2200" spc="-100" dirty="0">
                <a:latin typeface="Arial" panose="020B0604020202020204" pitchFamily="34" charset="0"/>
                <a:cs typeface="Arial" panose="020B0604020202020204" pitchFamily="34" charset="0"/>
              </a:rPr>
              <a:t> </a:t>
            </a:r>
            <a:r>
              <a:rPr sz="2200" spc="-35" dirty="0">
                <a:latin typeface="Arial" panose="020B0604020202020204" pitchFamily="34" charset="0"/>
                <a:cs typeface="Arial" panose="020B0604020202020204" pitchFamily="34" charset="0"/>
              </a:rPr>
              <a:t>với</a:t>
            </a:r>
            <a:r>
              <a:rPr sz="2200" spc="-100" dirty="0">
                <a:latin typeface="Arial" panose="020B0604020202020204" pitchFamily="34" charset="0"/>
                <a:cs typeface="Arial" panose="020B0604020202020204" pitchFamily="34" charset="0"/>
              </a:rPr>
              <a:t> </a:t>
            </a:r>
            <a:r>
              <a:rPr sz="2200" spc="-35" dirty="0">
                <a:latin typeface="Arial" panose="020B0604020202020204" pitchFamily="34" charset="0"/>
                <a:cs typeface="Arial" panose="020B0604020202020204" pitchFamily="34" charset="0"/>
              </a:rPr>
              <a:t>đối</a:t>
            </a:r>
            <a:r>
              <a:rPr sz="2200" spc="-100" dirty="0">
                <a:latin typeface="Arial" panose="020B0604020202020204" pitchFamily="34" charset="0"/>
                <a:cs typeface="Arial" panose="020B0604020202020204" pitchFamily="34" charset="0"/>
              </a:rPr>
              <a:t> </a:t>
            </a:r>
            <a:r>
              <a:rPr sz="2200" spc="-45" dirty="0">
                <a:latin typeface="Arial" panose="020B0604020202020204" pitchFamily="34" charset="0"/>
                <a:cs typeface="Arial" panose="020B0604020202020204" pitchFamily="34" charset="0"/>
              </a:rPr>
              <a:t>tượng</a:t>
            </a:r>
            <a:r>
              <a:rPr sz="2200" spc="-105" dirty="0">
                <a:latin typeface="Arial" panose="020B0604020202020204" pitchFamily="34" charset="0"/>
                <a:cs typeface="Arial" panose="020B0604020202020204" pitchFamily="34" charset="0"/>
              </a:rPr>
              <a:t> </a:t>
            </a:r>
            <a:r>
              <a:rPr sz="2200" spc="-40" dirty="0">
                <a:latin typeface="Arial" panose="020B0604020202020204" pitchFamily="34" charset="0"/>
                <a:cs typeface="Arial" panose="020B0604020202020204" pitchFamily="34" charset="0"/>
              </a:rPr>
              <a:t>khác.</a:t>
            </a:r>
            <a:endParaRPr sz="2200" dirty="0">
              <a:latin typeface="Arial" panose="020B0604020202020204" pitchFamily="34" charset="0"/>
              <a:cs typeface="Arial" panose="020B0604020202020204" pitchFamily="34" charset="0"/>
            </a:endParaRPr>
          </a:p>
          <a:p>
            <a:pPr marL="12700" marR="12065" indent="542925" algn="just">
              <a:lnSpc>
                <a:spcPct val="150000"/>
              </a:lnSpc>
              <a:spcBef>
                <a:spcPts val="620"/>
              </a:spcBef>
            </a:pPr>
            <a:r>
              <a:rPr sz="2200" spc="-40" dirty="0">
                <a:latin typeface="Arial" panose="020B0604020202020204" pitchFamily="34" charset="0"/>
                <a:cs typeface="Arial" panose="020B0604020202020204" pitchFamily="34" charset="0"/>
              </a:rPr>
              <a:t>Thời </a:t>
            </a:r>
            <a:r>
              <a:rPr sz="2200" spc="-35" dirty="0">
                <a:latin typeface="Arial" panose="020B0604020202020204" pitchFamily="34" charset="0"/>
                <a:cs typeface="Arial" panose="020B0604020202020204" pitchFamily="34" charset="0"/>
              </a:rPr>
              <a:t>hạn của </a:t>
            </a:r>
            <a:r>
              <a:rPr sz="2200" spc="-45" dirty="0">
                <a:latin typeface="Arial" panose="020B0604020202020204" pitchFamily="34" charset="0"/>
                <a:cs typeface="Arial" panose="020B0604020202020204" pitchFamily="34" charset="0"/>
              </a:rPr>
              <a:t>GPMT </a:t>
            </a:r>
            <a:r>
              <a:rPr sz="2200" spc="-25" dirty="0">
                <a:latin typeface="Arial" panose="020B0604020202020204" pitchFamily="34" charset="0"/>
                <a:cs typeface="Arial" panose="020B0604020202020204" pitchFamily="34" charset="0"/>
              </a:rPr>
              <a:t>có </a:t>
            </a:r>
            <a:r>
              <a:rPr sz="2200" spc="-35" dirty="0">
                <a:latin typeface="Arial" panose="020B0604020202020204" pitchFamily="34" charset="0"/>
                <a:cs typeface="Arial" panose="020B0604020202020204" pitchFamily="34" charset="0"/>
              </a:rPr>
              <a:t>thể </a:t>
            </a:r>
            <a:r>
              <a:rPr sz="2200" spc="-40" dirty="0">
                <a:latin typeface="Arial" panose="020B0604020202020204" pitchFamily="34" charset="0"/>
                <a:cs typeface="Arial" panose="020B0604020202020204" pitchFamily="34" charset="0"/>
              </a:rPr>
              <a:t>ngắn </a:t>
            </a:r>
            <a:r>
              <a:rPr sz="2200" spc="-35" dirty="0">
                <a:latin typeface="Arial" panose="020B0604020202020204" pitchFamily="34" charset="0"/>
                <a:cs typeface="Arial" panose="020B0604020202020204" pitchFamily="34" charset="0"/>
              </a:rPr>
              <a:t>hơn </a:t>
            </a:r>
            <a:r>
              <a:rPr sz="2200" spc="-40" dirty="0">
                <a:latin typeface="Arial" panose="020B0604020202020204" pitchFamily="34" charset="0"/>
                <a:cs typeface="Arial" panose="020B0604020202020204" pitchFamily="34" charset="0"/>
              </a:rPr>
              <a:t>thời </a:t>
            </a:r>
            <a:r>
              <a:rPr sz="2200" spc="-35" dirty="0">
                <a:latin typeface="Arial" panose="020B0604020202020204" pitchFamily="34" charset="0"/>
                <a:cs typeface="Arial" panose="020B0604020202020204" pitchFamily="34" charset="0"/>
              </a:rPr>
              <a:t>hạn quy </a:t>
            </a:r>
            <a:r>
              <a:rPr sz="2200" spc="-40" dirty="0">
                <a:latin typeface="Arial" panose="020B0604020202020204" pitchFamily="34" charset="0"/>
                <a:cs typeface="Arial" panose="020B0604020202020204" pitchFamily="34" charset="0"/>
              </a:rPr>
              <a:t>định </a:t>
            </a:r>
            <a:r>
              <a:rPr sz="2200" spc="-35" dirty="0">
                <a:latin typeface="Arial" panose="020B0604020202020204" pitchFamily="34" charset="0"/>
                <a:cs typeface="Arial" panose="020B0604020202020204" pitchFamily="34" charset="0"/>
              </a:rPr>
              <a:t>nêu </a:t>
            </a:r>
            <a:r>
              <a:rPr sz="2200" spc="-40" dirty="0">
                <a:latin typeface="Arial" panose="020B0604020202020204" pitchFamily="34" charset="0"/>
                <a:cs typeface="Arial" panose="020B0604020202020204" pitchFamily="34" charset="0"/>
              </a:rPr>
              <a:t>trên theo </a:t>
            </a:r>
            <a:r>
              <a:rPr sz="2200" spc="-25" dirty="0">
                <a:latin typeface="Arial" panose="020B0604020202020204" pitchFamily="34" charset="0"/>
                <a:cs typeface="Arial" panose="020B0604020202020204" pitchFamily="34" charset="0"/>
              </a:rPr>
              <a:t>đề </a:t>
            </a:r>
            <a:r>
              <a:rPr sz="2200" spc="-50" dirty="0">
                <a:latin typeface="Arial" panose="020B0604020202020204" pitchFamily="34" charset="0"/>
                <a:cs typeface="Arial" panose="020B0604020202020204" pitchFamily="34" charset="0"/>
              </a:rPr>
              <a:t>nghị  </a:t>
            </a:r>
            <a:r>
              <a:rPr sz="2200" spc="-35" dirty="0">
                <a:latin typeface="Arial" panose="020B0604020202020204" pitchFamily="34" charset="0"/>
                <a:cs typeface="Arial" panose="020B0604020202020204" pitchFamily="34" charset="0"/>
              </a:rPr>
              <a:t>của</a:t>
            </a:r>
            <a:r>
              <a:rPr sz="2200" spc="-105" dirty="0">
                <a:latin typeface="Arial" panose="020B0604020202020204" pitchFamily="34" charset="0"/>
                <a:cs typeface="Arial" panose="020B0604020202020204" pitchFamily="34" charset="0"/>
              </a:rPr>
              <a:t> </a:t>
            </a:r>
            <a:r>
              <a:rPr sz="2200" spc="-35" dirty="0">
                <a:latin typeface="Arial" panose="020B0604020202020204" pitchFamily="34" charset="0"/>
                <a:cs typeface="Arial" panose="020B0604020202020204" pitchFamily="34" charset="0"/>
              </a:rPr>
              <a:t>chủ</a:t>
            </a:r>
            <a:r>
              <a:rPr sz="2200" spc="-105" dirty="0">
                <a:latin typeface="Arial" panose="020B0604020202020204" pitchFamily="34" charset="0"/>
                <a:cs typeface="Arial" panose="020B0604020202020204" pitchFamily="34" charset="0"/>
              </a:rPr>
              <a:t> </a:t>
            </a:r>
            <a:r>
              <a:rPr sz="2200" spc="-25" dirty="0">
                <a:latin typeface="Arial" panose="020B0604020202020204" pitchFamily="34" charset="0"/>
                <a:cs typeface="Arial" panose="020B0604020202020204" pitchFamily="34" charset="0"/>
              </a:rPr>
              <a:t>dự</a:t>
            </a:r>
            <a:r>
              <a:rPr sz="2200" spc="-105" dirty="0">
                <a:latin typeface="Arial" panose="020B0604020202020204" pitchFamily="34" charset="0"/>
                <a:cs typeface="Arial" panose="020B0604020202020204" pitchFamily="34" charset="0"/>
              </a:rPr>
              <a:t> </a:t>
            </a:r>
            <a:r>
              <a:rPr sz="2200" spc="-25" dirty="0">
                <a:latin typeface="Arial" panose="020B0604020202020204" pitchFamily="34" charset="0"/>
                <a:cs typeface="Arial" panose="020B0604020202020204" pitchFamily="34" charset="0"/>
              </a:rPr>
              <a:t>án</a:t>
            </a:r>
            <a:r>
              <a:rPr sz="2200" spc="-100" dirty="0">
                <a:latin typeface="Arial" panose="020B0604020202020204" pitchFamily="34" charset="0"/>
                <a:cs typeface="Arial" panose="020B0604020202020204" pitchFamily="34" charset="0"/>
              </a:rPr>
              <a:t> </a:t>
            </a:r>
            <a:r>
              <a:rPr sz="2200" spc="-35" dirty="0">
                <a:latin typeface="Arial" panose="020B0604020202020204" pitchFamily="34" charset="0"/>
                <a:cs typeface="Arial" panose="020B0604020202020204" pitchFamily="34" charset="0"/>
              </a:rPr>
              <a:t>đầu</a:t>
            </a:r>
            <a:r>
              <a:rPr sz="2200" spc="-100" dirty="0">
                <a:latin typeface="Arial" panose="020B0604020202020204" pitchFamily="34" charset="0"/>
                <a:cs typeface="Arial" panose="020B0604020202020204" pitchFamily="34" charset="0"/>
              </a:rPr>
              <a:t> </a:t>
            </a:r>
            <a:r>
              <a:rPr sz="2200" spc="-35" dirty="0">
                <a:latin typeface="Arial" panose="020B0604020202020204" pitchFamily="34" charset="0"/>
                <a:cs typeface="Arial" panose="020B0604020202020204" pitchFamily="34" charset="0"/>
              </a:rPr>
              <a:t>tư,</a:t>
            </a:r>
            <a:r>
              <a:rPr sz="2200" spc="-100" dirty="0">
                <a:latin typeface="Arial" panose="020B0604020202020204" pitchFamily="34" charset="0"/>
                <a:cs typeface="Arial" panose="020B0604020202020204" pitchFamily="34" charset="0"/>
              </a:rPr>
              <a:t> </a:t>
            </a:r>
            <a:r>
              <a:rPr sz="2200" spc="-25" dirty="0">
                <a:latin typeface="Arial" panose="020B0604020202020204" pitchFamily="34" charset="0"/>
                <a:cs typeface="Arial" panose="020B0604020202020204" pitchFamily="34" charset="0"/>
              </a:rPr>
              <a:t>cơ</a:t>
            </a:r>
            <a:r>
              <a:rPr sz="2200" spc="-100" dirty="0">
                <a:latin typeface="Arial" panose="020B0604020202020204" pitchFamily="34" charset="0"/>
                <a:cs typeface="Arial" panose="020B0604020202020204" pitchFamily="34" charset="0"/>
              </a:rPr>
              <a:t> </a:t>
            </a:r>
            <a:r>
              <a:rPr sz="2200" spc="-35" dirty="0" err="1">
                <a:latin typeface="Arial" panose="020B0604020202020204" pitchFamily="34" charset="0"/>
                <a:cs typeface="Arial" panose="020B0604020202020204" pitchFamily="34" charset="0"/>
              </a:rPr>
              <a:t>sở</a:t>
            </a:r>
            <a:r>
              <a:rPr sz="2200" spc="-35" dirty="0">
                <a:latin typeface="Arial" panose="020B0604020202020204" pitchFamily="34" charset="0"/>
                <a:cs typeface="Arial" panose="020B0604020202020204" pitchFamily="34" charset="0"/>
              </a:rPr>
              <a:t>.</a:t>
            </a:r>
            <a:endParaRPr lang="vi-VN" sz="2200" spc="-35" dirty="0">
              <a:latin typeface="Arial" panose="020B0604020202020204" pitchFamily="34" charset="0"/>
              <a:cs typeface="Arial" panose="020B0604020202020204" pitchFamily="34" charset="0"/>
            </a:endParaRPr>
          </a:p>
          <a:p>
            <a:pPr marL="12700" marR="12065" indent="-12700" algn="just">
              <a:lnSpc>
                <a:spcPct val="150000"/>
              </a:lnSpc>
              <a:spcBef>
                <a:spcPts val="620"/>
              </a:spcBef>
            </a:pPr>
            <a:r>
              <a:rPr lang="vi-VN" sz="2200" dirty="0">
                <a:latin typeface="Arial" panose="020B0604020202020204" pitchFamily="34" charset="0"/>
                <a:cs typeface="Arial" panose="020B0604020202020204" pitchFamily="34" charset="0"/>
              </a:rPr>
              <a:t>-</a:t>
            </a:r>
            <a:r>
              <a:rPr lang="vi-VN" sz="2200" spc="-105" dirty="0">
                <a:latin typeface="Arial" panose="020B0604020202020204" pitchFamily="34" charset="0"/>
                <a:cs typeface="Arial" panose="020B0604020202020204" pitchFamily="34" charset="0"/>
              </a:rPr>
              <a:t> </a:t>
            </a:r>
            <a:r>
              <a:rPr lang="vi-VN" sz="2200" spc="-35" dirty="0">
                <a:latin typeface="Arial" panose="020B0604020202020204" pitchFamily="34" charset="0"/>
                <a:cs typeface="Arial" panose="020B0604020202020204" pitchFamily="34" charset="0"/>
              </a:rPr>
              <a:t>Các</a:t>
            </a:r>
            <a:r>
              <a:rPr lang="vi-VN" sz="2200" spc="-95" dirty="0">
                <a:latin typeface="Arial" panose="020B0604020202020204" pitchFamily="34" charset="0"/>
                <a:cs typeface="Arial" panose="020B0604020202020204" pitchFamily="34" charset="0"/>
              </a:rPr>
              <a:t> </a:t>
            </a:r>
            <a:r>
              <a:rPr lang="vi-VN" sz="2200" spc="-35" dirty="0">
                <a:latin typeface="Arial" panose="020B0604020202020204" pitchFamily="34" charset="0"/>
                <a:cs typeface="Arial" panose="020B0604020202020204" pitchFamily="34" charset="0"/>
              </a:rPr>
              <a:t>nội</a:t>
            </a:r>
            <a:r>
              <a:rPr lang="vi-VN" sz="2200" spc="-105" dirty="0">
                <a:latin typeface="Arial" panose="020B0604020202020204" pitchFamily="34" charset="0"/>
                <a:cs typeface="Arial" panose="020B0604020202020204" pitchFamily="34" charset="0"/>
              </a:rPr>
              <a:t> </a:t>
            </a:r>
            <a:r>
              <a:rPr lang="vi-VN" sz="2200" spc="-40" dirty="0">
                <a:latin typeface="Arial" panose="020B0604020202020204" pitchFamily="34" charset="0"/>
                <a:cs typeface="Arial" panose="020B0604020202020204" pitchFamily="34" charset="0"/>
              </a:rPr>
              <a:t>dung</a:t>
            </a:r>
            <a:r>
              <a:rPr lang="vi-VN" sz="2200" spc="-105" dirty="0">
                <a:latin typeface="Arial" panose="020B0604020202020204" pitchFamily="34" charset="0"/>
                <a:cs typeface="Arial" panose="020B0604020202020204" pitchFamily="34" charset="0"/>
              </a:rPr>
              <a:t> </a:t>
            </a:r>
            <a:r>
              <a:rPr lang="vi-VN" sz="2200" spc="-40" dirty="0">
                <a:latin typeface="Arial" panose="020B0604020202020204" pitchFamily="34" charset="0"/>
                <a:cs typeface="Arial" panose="020B0604020202020204" pitchFamily="34" charset="0"/>
              </a:rPr>
              <a:t>khác</a:t>
            </a:r>
            <a:r>
              <a:rPr lang="vi-VN" sz="2200" spc="-100" dirty="0">
                <a:latin typeface="Arial" panose="020B0604020202020204" pitchFamily="34" charset="0"/>
                <a:cs typeface="Arial" panose="020B0604020202020204" pitchFamily="34" charset="0"/>
              </a:rPr>
              <a:t> </a:t>
            </a:r>
            <a:r>
              <a:rPr lang="vi-VN" sz="2200" spc="-25" dirty="0">
                <a:latin typeface="Arial" panose="020B0604020202020204" pitchFamily="34" charset="0"/>
                <a:cs typeface="Arial" panose="020B0604020202020204" pitchFamily="34" charset="0"/>
              </a:rPr>
              <a:t>về</a:t>
            </a:r>
            <a:r>
              <a:rPr lang="vi-VN" sz="2200" spc="-95" dirty="0">
                <a:latin typeface="Arial" panose="020B0604020202020204" pitchFamily="34" charset="0"/>
                <a:cs typeface="Arial" panose="020B0604020202020204" pitchFamily="34" charset="0"/>
              </a:rPr>
              <a:t> </a:t>
            </a:r>
            <a:r>
              <a:rPr lang="vi-VN" sz="2200" spc="-35" dirty="0">
                <a:latin typeface="Arial" panose="020B0604020202020204" pitchFamily="34" charset="0"/>
                <a:cs typeface="Arial" panose="020B0604020202020204" pitchFamily="34" charset="0"/>
              </a:rPr>
              <a:t>bảo</a:t>
            </a:r>
            <a:r>
              <a:rPr lang="vi-VN" sz="2200" spc="-105" dirty="0">
                <a:latin typeface="Arial" panose="020B0604020202020204" pitchFamily="34" charset="0"/>
                <a:cs typeface="Arial" panose="020B0604020202020204" pitchFamily="34" charset="0"/>
              </a:rPr>
              <a:t> </a:t>
            </a:r>
            <a:r>
              <a:rPr lang="vi-VN" sz="2200" spc="-25" dirty="0">
                <a:latin typeface="Arial" panose="020B0604020202020204" pitchFamily="34" charset="0"/>
                <a:cs typeface="Arial" panose="020B0604020202020204" pitchFamily="34" charset="0"/>
              </a:rPr>
              <a:t>vệ</a:t>
            </a:r>
            <a:r>
              <a:rPr lang="vi-VN" sz="2200" spc="-95" dirty="0">
                <a:latin typeface="Arial" panose="020B0604020202020204" pitchFamily="34" charset="0"/>
                <a:cs typeface="Arial" panose="020B0604020202020204" pitchFamily="34" charset="0"/>
              </a:rPr>
              <a:t> </a:t>
            </a:r>
            <a:r>
              <a:rPr lang="vi-VN" sz="2200" spc="-35" dirty="0">
                <a:latin typeface="Arial" panose="020B0604020202020204" pitchFamily="34" charset="0"/>
                <a:cs typeface="Arial" panose="020B0604020202020204" pitchFamily="34" charset="0"/>
              </a:rPr>
              <a:t>môi</a:t>
            </a:r>
            <a:r>
              <a:rPr lang="vi-VN" sz="2200" spc="-100" dirty="0">
                <a:latin typeface="Arial" panose="020B0604020202020204" pitchFamily="34" charset="0"/>
                <a:cs typeface="Arial" panose="020B0604020202020204" pitchFamily="34" charset="0"/>
              </a:rPr>
              <a:t> </a:t>
            </a:r>
            <a:r>
              <a:rPr lang="vi-VN" sz="2200" spc="-45" dirty="0">
                <a:latin typeface="Arial" panose="020B0604020202020204" pitchFamily="34" charset="0"/>
                <a:cs typeface="Arial" panose="020B0604020202020204" pitchFamily="34" charset="0"/>
              </a:rPr>
              <a:t>trường</a:t>
            </a:r>
            <a:r>
              <a:rPr lang="vi-VN" sz="2200" spc="-105" dirty="0">
                <a:latin typeface="Arial" panose="020B0604020202020204" pitchFamily="34" charset="0"/>
                <a:cs typeface="Arial" panose="020B0604020202020204" pitchFamily="34" charset="0"/>
              </a:rPr>
              <a:t> </a:t>
            </a:r>
            <a:r>
              <a:rPr lang="vi-VN" sz="2200" spc="-40" dirty="0">
                <a:latin typeface="Arial" panose="020B0604020202020204" pitchFamily="34" charset="0"/>
                <a:cs typeface="Arial" panose="020B0604020202020204" pitchFamily="34" charset="0"/>
              </a:rPr>
              <a:t>(nếu</a:t>
            </a:r>
            <a:r>
              <a:rPr lang="vi-VN" sz="2200" spc="-100" dirty="0">
                <a:latin typeface="Arial" panose="020B0604020202020204" pitchFamily="34" charset="0"/>
                <a:cs typeface="Arial" panose="020B0604020202020204" pitchFamily="34" charset="0"/>
              </a:rPr>
              <a:t> </a:t>
            </a:r>
            <a:r>
              <a:rPr lang="vi-VN" sz="2200" spc="-40" dirty="0">
                <a:latin typeface="Arial" panose="020B0604020202020204" pitchFamily="34" charset="0"/>
                <a:cs typeface="Arial" panose="020B0604020202020204" pitchFamily="34" charset="0"/>
              </a:rPr>
              <a:t>có).</a:t>
            </a:r>
            <a:endParaRPr lang="vi-VN" sz="2200" dirty="0">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4E4A9D15-75DC-B619-621B-6173D44DF95B}"/>
              </a:ext>
            </a:extLst>
          </p:cNvPr>
          <p:cNvSpPr txBox="1"/>
          <p:nvPr/>
        </p:nvSpPr>
        <p:spPr>
          <a:xfrm>
            <a:off x="818554" y="228600"/>
            <a:ext cx="8383190" cy="1131848"/>
          </a:xfrm>
          <a:prstGeom prst="rect">
            <a:avLst/>
          </a:prstGeom>
          <a:noFill/>
        </p:spPr>
        <p:txBody>
          <a:bodyPr wrap="square" rtlCol="0">
            <a:spAutoFit/>
          </a:bodyPr>
          <a:lstStyle/>
          <a:p>
            <a:pPr algn="ctr">
              <a:lnSpc>
                <a:spcPct val="150000"/>
              </a:lnSpc>
            </a:pPr>
            <a:r>
              <a:rPr lang="vi-VN" sz="2400" b="1" dirty="0">
                <a:solidFill>
                  <a:schemeClr val="accent2">
                    <a:lumMod val="50000"/>
                  </a:schemeClr>
                </a:solidFill>
              </a:rPr>
              <a:t>PHẦN 2</a:t>
            </a:r>
          </a:p>
          <a:p>
            <a:pPr algn="ctr">
              <a:lnSpc>
                <a:spcPct val="150000"/>
              </a:lnSpc>
            </a:pPr>
            <a:r>
              <a:rPr lang="vi-VN" sz="2400" b="1" dirty="0">
                <a:solidFill>
                  <a:schemeClr val="accent2">
                    <a:lumMod val="50000"/>
                  </a:schemeClr>
                </a:solidFill>
              </a:rPr>
              <a:t>QUY ĐỊNH VỀ GIẤY PHÉP MÔI TRƯỜNG</a:t>
            </a:r>
          </a:p>
        </p:txBody>
      </p:sp>
    </p:spTree>
    <p:extLst>
      <p:ext uri="{BB962C8B-B14F-4D97-AF65-F5344CB8AC3E}">
        <p14:creationId xmlns:p14="http://schemas.microsoft.com/office/powerpoint/2010/main" val="13788151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572134" y="1457034"/>
            <a:ext cx="8876030" cy="4617995"/>
          </a:xfrm>
          <a:prstGeom prst="rect">
            <a:avLst/>
          </a:prstGeom>
        </p:spPr>
        <p:txBody>
          <a:bodyPr vert="horz" wrap="square" lIns="0" tIns="45720" rIns="0" bIns="0" rtlCol="0">
            <a:spAutoFit/>
          </a:bodyPr>
          <a:lstStyle/>
          <a:p>
            <a:pPr>
              <a:lnSpc>
                <a:spcPct val="150000"/>
              </a:lnSpc>
              <a:spcBef>
                <a:spcPts val="360"/>
              </a:spcBef>
            </a:pPr>
            <a:r>
              <a:rPr sz="2200" b="1" dirty="0">
                <a:latin typeface="Arial" panose="020B0604020202020204" pitchFamily="34" charset="0"/>
                <a:cs typeface="Arial" panose="020B0604020202020204" pitchFamily="34" charset="0"/>
              </a:rPr>
              <a:t>6. </a:t>
            </a:r>
            <a:r>
              <a:rPr sz="2200" b="1" spc="-5" dirty="0">
                <a:latin typeface="Arial" panose="020B0604020202020204" pitchFamily="34" charset="0"/>
                <a:cs typeface="Arial" panose="020B0604020202020204" pitchFamily="34" charset="0"/>
              </a:rPr>
              <a:t>Tổ chức </a:t>
            </a:r>
            <a:r>
              <a:rPr sz="2200" b="1" dirty="0">
                <a:latin typeface="Arial" panose="020B0604020202020204" pitchFamily="34" charset="0"/>
                <a:cs typeface="Arial" panose="020B0604020202020204" pitchFamily="34" charset="0"/>
              </a:rPr>
              <a:t>thẩm định </a:t>
            </a:r>
            <a:r>
              <a:rPr sz="2200" b="1" spc="-5" dirty="0">
                <a:latin typeface="Arial" panose="020B0604020202020204" pitchFamily="34" charset="0"/>
                <a:cs typeface="Arial" panose="020B0604020202020204" pitchFamily="34" charset="0"/>
              </a:rPr>
              <a:t>cấp</a:t>
            </a:r>
            <a:r>
              <a:rPr sz="2200" b="1" spc="-45" dirty="0">
                <a:latin typeface="Arial" panose="020B0604020202020204" pitchFamily="34" charset="0"/>
                <a:cs typeface="Arial" panose="020B0604020202020204" pitchFamily="34" charset="0"/>
              </a:rPr>
              <a:t> </a:t>
            </a:r>
            <a:r>
              <a:rPr sz="2200" b="1" dirty="0">
                <a:latin typeface="Arial" panose="020B0604020202020204" pitchFamily="34" charset="0"/>
                <a:cs typeface="Arial" panose="020B0604020202020204" pitchFamily="34" charset="0"/>
              </a:rPr>
              <a:t>GPMT</a:t>
            </a:r>
            <a:endParaRPr sz="2200" dirty="0">
              <a:latin typeface="Arial" panose="020B0604020202020204" pitchFamily="34" charset="0"/>
              <a:cs typeface="Arial" panose="020B0604020202020204" pitchFamily="34" charset="0"/>
            </a:endParaRPr>
          </a:p>
          <a:p>
            <a:pPr marL="12700" marR="5080" algn="just">
              <a:lnSpc>
                <a:spcPct val="150000"/>
              </a:lnSpc>
              <a:spcBef>
                <a:spcPts val="525"/>
              </a:spcBef>
              <a:buChar char="-"/>
              <a:tabLst>
                <a:tab pos="179705" algn="l"/>
              </a:tabLst>
            </a:pPr>
            <a:r>
              <a:rPr lang="vi-VN" sz="2200" spc="-60" dirty="0">
                <a:latin typeface="Arial" panose="020B0604020202020204" pitchFamily="34" charset="0"/>
                <a:cs typeface="Arial" panose="020B0604020202020204" pitchFamily="34" charset="0"/>
              </a:rPr>
              <a:t> </a:t>
            </a:r>
            <a:r>
              <a:rPr sz="2200" spc="-60" dirty="0">
                <a:latin typeface="Arial" panose="020B0604020202020204" pitchFamily="34" charset="0"/>
                <a:cs typeface="Arial" panose="020B0604020202020204" pitchFamily="34" charset="0"/>
              </a:rPr>
              <a:t>Trường </a:t>
            </a:r>
            <a:r>
              <a:rPr sz="2200" spc="-35" dirty="0">
                <a:latin typeface="Arial" panose="020B0604020202020204" pitchFamily="34" charset="0"/>
                <a:cs typeface="Arial" panose="020B0604020202020204" pitchFamily="34" charset="0"/>
              </a:rPr>
              <a:t>hợp </a:t>
            </a:r>
            <a:r>
              <a:rPr sz="2200" spc="-25" dirty="0">
                <a:latin typeface="Arial" panose="020B0604020202020204" pitchFamily="34" charset="0"/>
                <a:cs typeface="Arial" panose="020B0604020202020204" pitchFamily="34" charset="0"/>
              </a:rPr>
              <a:t>dự </a:t>
            </a:r>
            <a:r>
              <a:rPr sz="2200" spc="-30" dirty="0">
                <a:latin typeface="Arial" panose="020B0604020202020204" pitchFamily="34" charset="0"/>
                <a:cs typeface="Arial" panose="020B0604020202020204" pitchFamily="34" charset="0"/>
              </a:rPr>
              <a:t>án </a:t>
            </a:r>
            <a:r>
              <a:rPr sz="2200" spc="-35" dirty="0">
                <a:latin typeface="Arial" panose="020B0604020202020204" pitchFamily="34" charset="0"/>
                <a:cs typeface="Arial" panose="020B0604020202020204" pitchFamily="34" charset="0"/>
              </a:rPr>
              <a:t>đầu </a:t>
            </a:r>
            <a:r>
              <a:rPr sz="2200" spc="-25" dirty="0">
                <a:latin typeface="Arial" panose="020B0604020202020204" pitchFamily="34" charset="0"/>
                <a:cs typeface="Arial" panose="020B0604020202020204" pitchFamily="34" charset="0"/>
              </a:rPr>
              <a:t>tư đã </a:t>
            </a:r>
            <a:r>
              <a:rPr sz="2200" spc="-30" dirty="0">
                <a:latin typeface="Arial" panose="020B0604020202020204" pitchFamily="34" charset="0"/>
                <a:cs typeface="Arial" panose="020B0604020202020204" pitchFamily="34" charset="0"/>
              </a:rPr>
              <a:t>có </a:t>
            </a:r>
            <a:r>
              <a:rPr sz="2200" spc="-45" dirty="0">
                <a:latin typeface="Arial" panose="020B0604020202020204" pitchFamily="34" charset="0"/>
                <a:cs typeface="Arial" panose="020B0604020202020204" pitchFamily="34" charset="0"/>
              </a:rPr>
              <a:t>quyết </a:t>
            </a:r>
            <a:r>
              <a:rPr sz="2200" spc="-40" dirty="0">
                <a:latin typeface="Arial" panose="020B0604020202020204" pitchFamily="34" charset="0"/>
                <a:cs typeface="Arial" panose="020B0604020202020204" pitchFamily="34" charset="0"/>
              </a:rPr>
              <a:t>định </a:t>
            </a:r>
            <a:r>
              <a:rPr sz="2200" spc="-35" dirty="0">
                <a:latin typeface="Arial" panose="020B0604020202020204" pitchFamily="34" charset="0"/>
                <a:cs typeface="Arial" panose="020B0604020202020204" pitchFamily="34" charset="0"/>
              </a:rPr>
              <a:t>phê </a:t>
            </a:r>
            <a:r>
              <a:rPr sz="2200" spc="-45" dirty="0">
                <a:latin typeface="Arial" panose="020B0604020202020204" pitchFamily="34" charset="0"/>
                <a:cs typeface="Arial" panose="020B0604020202020204" pitchFamily="34" charset="0"/>
              </a:rPr>
              <a:t>duyệt </a:t>
            </a:r>
            <a:r>
              <a:rPr sz="2200" spc="-35" dirty="0">
                <a:latin typeface="Arial" panose="020B0604020202020204" pitchFamily="34" charset="0"/>
                <a:cs typeface="Arial" panose="020B0604020202020204" pitchFamily="34" charset="0"/>
              </a:rPr>
              <a:t>kết quả </a:t>
            </a:r>
            <a:r>
              <a:rPr sz="2200" spc="-40" dirty="0">
                <a:latin typeface="Arial" panose="020B0604020202020204" pitchFamily="34" charset="0"/>
                <a:cs typeface="Arial" panose="020B0604020202020204" pitchFamily="34" charset="0"/>
              </a:rPr>
              <a:t>thẩm định </a:t>
            </a:r>
            <a:r>
              <a:rPr sz="2200" spc="-35" dirty="0">
                <a:latin typeface="Arial" panose="020B0604020202020204" pitchFamily="34" charset="0"/>
                <a:cs typeface="Arial" panose="020B0604020202020204" pitchFamily="34" charset="0"/>
              </a:rPr>
              <a:t>báo </a:t>
            </a:r>
            <a:r>
              <a:rPr sz="2200" spc="-55" dirty="0">
                <a:latin typeface="Arial" panose="020B0604020202020204" pitchFamily="34" charset="0"/>
                <a:cs typeface="Arial" panose="020B0604020202020204" pitchFamily="34" charset="0"/>
              </a:rPr>
              <a:t>cáo  </a:t>
            </a:r>
            <a:r>
              <a:rPr sz="2200" spc="-40" dirty="0">
                <a:latin typeface="Arial" panose="020B0604020202020204" pitchFamily="34" charset="0"/>
                <a:cs typeface="Arial" panose="020B0604020202020204" pitchFamily="34" charset="0"/>
              </a:rPr>
              <a:t>đánh </a:t>
            </a:r>
            <a:r>
              <a:rPr sz="2200" spc="-35" dirty="0">
                <a:latin typeface="Arial" panose="020B0604020202020204" pitchFamily="34" charset="0"/>
                <a:cs typeface="Arial" panose="020B0604020202020204" pitchFamily="34" charset="0"/>
              </a:rPr>
              <a:t>giá tác </a:t>
            </a:r>
            <a:r>
              <a:rPr sz="2200" spc="-40" dirty="0">
                <a:latin typeface="Arial" panose="020B0604020202020204" pitchFamily="34" charset="0"/>
                <a:cs typeface="Arial" panose="020B0604020202020204" pitchFamily="34" charset="0"/>
              </a:rPr>
              <a:t>động </a:t>
            </a:r>
            <a:r>
              <a:rPr sz="2200" spc="-35" dirty="0">
                <a:latin typeface="Arial" panose="020B0604020202020204" pitchFamily="34" charset="0"/>
                <a:cs typeface="Arial" panose="020B0604020202020204" pitchFamily="34" charset="0"/>
              </a:rPr>
              <a:t>môi </a:t>
            </a:r>
            <a:r>
              <a:rPr sz="2200" spc="-45" dirty="0">
                <a:latin typeface="Arial" panose="020B0604020202020204" pitchFamily="34" charset="0"/>
                <a:cs typeface="Arial" panose="020B0604020202020204" pitchFamily="34" charset="0"/>
              </a:rPr>
              <a:t>trường, </a:t>
            </a:r>
            <a:r>
              <a:rPr sz="2200" spc="-40" dirty="0">
                <a:latin typeface="Arial" panose="020B0604020202020204" pitchFamily="34" charset="0"/>
                <a:cs typeface="Arial" panose="020B0604020202020204" pitchFamily="34" charset="0"/>
              </a:rPr>
              <a:t>không </a:t>
            </a:r>
            <a:r>
              <a:rPr sz="2200" spc="-30" dirty="0">
                <a:latin typeface="Arial" panose="020B0604020202020204" pitchFamily="34" charset="0"/>
                <a:cs typeface="Arial" panose="020B0604020202020204" pitchFamily="34" charset="0"/>
              </a:rPr>
              <a:t>có </a:t>
            </a:r>
            <a:r>
              <a:rPr sz="2200" spc="-35" dirty="0">
                <a:latin typeface="Arial" panose="020B0604020202020204" pitchFamily="34" charset="0"/>
                <a:cs typeface="Arial" panose="020B0604020202020204" pitchFamily="34" charset="0"/>
              </a:rPr>
              <a:t>nội </a:t>
            </a:r>
            <a:r>
              <a:rPr sz="2200" spc="-40" dirty="0">
                <a:latin typeface="Arial" panose="020B0604020202020204" pitchFamily="34" charset="0"/>
                <a:cs typeface="Arial" panose="020B0604020202020204" pitchFamily="34" charset="0"/>
              </a:rPr>
              <a:t>dung </a:t>
            </a:r>
            <a:r>
              <a:rPr sz="2200" spc="-30" dirty="0">
                <a:latin typeface="Arial" panose="020B0604020202020204" pitchFamily="34" charset="0"/>
                <a:cs typeface="Arial" panose="020B0604020202020204" pitchFamily="34" charset="0"/>
              </a:rPr>
              <a:t>sử </a:t>
            </a:r>
            <a:r>
              <a:rPr sz="2200" spc="-40" dirty="0">
                <a:latin typeface="Arial" panose="020B0604020202020204" pitchFamily="34" charset="0"/>
                <a:cs typeface="Arial" panose="020B0604020202020204" pitchFamily="34" charset="0"/>
              </a:rPr>
              <a:t>dụng </a:t>
            </a:r>
            <a:r>
              <a:rPr sz="2200" spc="-35" dirty="0">
                <a:latin typeface="Arial" panose="020B0604020202020204" pitchFamily="34" charset="0"/>
                <a:cs typeface="Arial" panose="020B0604020202020204" pitchFamily="34" charset="0"/>
              </a:rPr>
              <a:t>phế </a:t>
            </a:r>
            <a:r>
              <a:rPr sz="2200" spc="-40" dirty="0">
                <a:latin typeface="Arial" panose="020B0604020202020204" pitchFamily="34" charset="0"/>
                <a:cs typeface="Arial" panose="020B0604020202020204" pitchFamily="34" charset="0"/>
              </a:rPr>
              <a:t>liệu nhập khẩu </a:t>
            </a:r>
            <a:r>
              <a:rPr sz="2200" spc="-50" dirty="0">
                <a:latin typeface="Arial" panose="020B0604020202020204" pitchFamily="34" charset="0"/>
                <a:cs typeface="Arial" panose="020B0604020202020204" pitchFamily="34" charset="0"/>
              </a:rPr>
              <a:t>từ  </a:t>
            </a:r>
            <a:r>
              <a:rPr sz="2200" spc="-40" dirty="0">
                <a:latin typeface="Arial" panose="020B0604020202020204" pitchFamily="34" charset="0"/>
                <a:cs typeface="Arial" panose="020B0604020202020204" pitchFamily="34" charset="0"/>
              </a:rPr>
              <a:t>nước </a:t>
            </a:r>
            <a:r>
              <a:rPr sz="2200" spc="-45" dirty="0">
                <a:latin typeface="Arial" panose="020B0604020202020204" pitchFamily="34" charset="0"/>
                <a:cs typeface="Arial" panose="020B0604020202020204" pitchFamily="34" charset="0"/>
              </a:rPr>
              <a:t>ngoài </a:t>
            </a:r>
            <a:r>
              <a:rPr sz="2200" spc="-35" dirty="0">
                <a:latin typeface="Arial" panose="020B0604020202020204" pitchFamily="34" charset="0"/>
                <a:cs typeface="Arial" panose="020B0604020202020204" pitchFamily="34" charset="0"/>
              </a:rPr>
              <a:t>làm </a:t>
            </a:r>
            <a:r>
              <a:rPr sz="2200" spc="-45" dirty="0">
                <a:latin typeface="Arial" panose="020B0604020202020204" pitchFamily="34" charset="0"/>
                <a:cs typeface="Arial" panose="020B0604020202020204" pitchFamily="34" charset="0"/>
              </a:rPr>
              <a:t>nguyên </a:t>
            </a:r>
            <a:r>
              <a:rPr sz="2200" spc="-40" dirty="0">
                <a:latin typeface="Arial" panose="020B0604020202020204" pitchFamily="34" charset="0"/>
                <a:cs typeface="Arial" panose="020B0604020202020204" pitchFamily="34" charset="0"/>
              </a:rPr>
              <a:t>liệu </a:t>
            </a:r>
            <a:r>
              <a:rPr sz="2200" spc="-35" dirty="0">
                <a:latin typeface="Arial" panose="020B0604020202020204" pitchFamily="34" charset="0"/>
                <a:cs typeface="Arial" panose="020B0604020202020204" pitchFamily="34" charset="0"/>
              </a:rPr>
              <a:t>sản </a:t>
            </a:r>
            <a:r>
              <a:rPr sz="2200" spc="-40" dirty="0">
                <a:latin typeface="Arial" panose="020B0604020202020204" pitchFamily="34" charset="0"/>
                <a:cs typeface="Arial" panose="020B0604020202020204" pitchFamily="34" charset="0"/>
              </a:rPr>
              <a:t>xuất hoặc </a:t>
            </a:r>
            <a:r>
              <a:rPr sz="2200" spc="-35" dirty="0">
                <a:latin typeface="Arial" panose="020B0604020202020204" pitchFamily="34" charset="0"/>
                <a:cs typeface="Arial" panose="020B0604020202020204" pitchFamily="34" charset="0"/>
              </a:rPr>
              <a:t>nội </a:t>
            </a:r>
            <a:r>
              <a:rPr sz="2200" spc="-40" dirty="0">
                <a:latin typeface="Arial" panose="020B0604020202020204" pitchFamily="34" charset="0"/>
                <a:cs typeface="Arial" panose="020B0604020202020204" pitchFamily="34" charset="0"/>
              </a:rPr>
              <a:t>dung thực hiện dịch </a:t>
            </a:r>
            <a:r>
              <a:rPr sz="2200" spc="-25" dirty="0">
                <a:latin typeface="Arial" panose="020B0604020202020204" pitchFamily="34" charset="0"/>
                <a:cs typeface="Arial" panose="020B0604020202020204" pitchFamily="34" charset="0"/>
              </a:rPr>
              <a:t>vụ xử lý </a:t>
            </a:r>
            <a:r>
              <a:rPr sz="2200" spc="-55" dirty="0">
                <a:latin typeface="Arial" panose="020B0604020202020204" pitchFamily="34" charset="0"/>
                <a:cs typeface="Arial" panose="020B0604020202020204" pitchFamily="34" charset="0"/>
              </a:rPr>
              <a:t>chất  </a:t>
            </a:r>
            <a:r>
              <a:rPr sz="2200" spc="-40" dirty="0">
                <a:latin typeface="Arial" panose="020B0604020202020204" pitchFamily="34" charset="0"/>
                <a:cs typeface="Arial" panose="020B0604020202020204" pitchFamily="34" charset="0"/>
              </a:rPr>
              <a:t>thải nguy hại, đồng thời thuộc </a:t>
            </a:r>
            <a:r>
              <a:rPr sz="2200" spc="-45" dirty="0">
                <a:latin typeface="Arial" panose="020B0604020202020204" pitchFamily="34" charset="0"/>
                <a:cs typeface="Arial" panose="020B0604020202020204" pitchFamily="34" charset="0"/>
              </a:rPr>
              <a:t>trường </a:t>
            </a:r>
            <a:r>
              <a:rPr sz="2200" spc="-35" dirty="0">
                <a:latin typeface="Arial" panose="020B0604020202020204" pitchFamily="34" charset="0"/>
                <a:cs typeface="Arial" panose="020B0604020202020204" pitchFamily="34" charset="0"/>
              </a:rPr>
              <a:t>hợp quy </a:t>
            </a:r>
            <a:r>
              <a:rPr sz="2200" spc="-40" dirty="0">
                <a:latin typeface="Arial" panose="020B0604020202020204" pitchFamily="34" charset="0"/>
                <a:cs typeface="Arial" panose="020B0604020202020204" pitchFamily="34" charset="0"/>
              </a:rPr>
              <a:t>định </a:t>
            </a:r>
            <a:r>
              <a:rPr sz="2200" spc="-35" dirty="0">
                <a:latin typeface="Arial" panose="020B0604020202020204" pitchFamily="34" charset="0"/>
                <a:cs typeface="Arial" panose="020B0604020202020204" pitchFamily="34" charset="0"/>
              </a:rPr>
              <a:t>tại </a:t>
            </a:r>
            <a:r>
              <a:rPr sz="2200" spc="-40" dirty="0">
                <a:latin typeface="Arial" panose="020B0604020202020204" pitchFamily="34" charset="0"/>
                <a:cs typeface="Arial" panose="020B0604020202020204" pitchFamily="34" charset="0"/>
              </a:rPr>
              <a:t>điểm </a:t>
            </a:r>
            <a:r>
              <a:rPr sz="2200" dirty="0">
                <a:latin typeface="Arial" panose="020B0604020202020204" pitchFamily="34" charset="0"/>
                <a:cs typeface="Arial" panose="020B0604020202020204" pitchFamily="34" charset="0"/>
              </a:rPr>
              <a:t>b </a:t>
            </a:r>
            <a:r>
              <a:rPr sz="2200" spc="-45" dirty="0">
                <a:latin typeface="Arial" panose="020B0604020202020204" pitchFamily="34" charset="0"/>
                <a:cs typeface="Arial" panose="020B0604020202020204" pitchFamily="34" charset="0"/>
              </a:rPr>
              <a:t>khoản </a:t>
            </a:r>
            <a:r>
              <a:rPr sz="2200" dirty="0">
                <a:latin typeface="Arial" panose="020B0604020202020204" pitchFamily="34" charset="0"/>
                <a:cs typeface="Arial" panose="020B0604020202020204" pitchFamily="34" charset="0"/>
              </a:rPr>
              <a:t>4 </a:t>
            </a:r>
            <a:r>
              <a:rPr sz="2200" spc="-40" dirty="0">
                <a:latin typeface="Arial" panose="020B0604020202020204" pitchFamily="34" charset="0"/>
                <a:cs typeface="Arial" panose="020B0604020202020204" pitchFamily="34" charset="0"/>
              </a:rPr>
              <a:t>Điều </a:t>
            </a:r>
            <a:r>
              <a:rPr sz="2200" spc="-50" dirty="0">
                <a:latin typeface="Arial" panose="020B0604020202020204" pitchFamily="34" charset="0"/>
                <a:cs typeface="Arial" panose="020B0604020202020204" pitchFamily="34" charset="0"/>
              </a:rPr>
              <a:t>37  </a:t>
            </a:r>
            <a:r>
              <a:rPr sz="2200" spc="-40" dirty="0">
                <a:latin typeface="Arial" panose="020B0604020202020204" pitchFamily="34" charset="0"/>
                <a:cs typeface="Arial" panose="020B0604020202020204" pitchFamily="34" charset="0"/>
              </a:rPr>
              <a:t>Luật</a:t>
            </a:r>
            <a:r>
              <a:rPr sz="2200" spc="-75" dirty="0">
                <a:latin typeface="Arial" panose="020B0604020202020204" pitchFamily="34" charset="0"/>
                <a:cs typeface="Arial" panose="020B0604020202020204" pitchFamily="34" charset="0"/>
              </a:rPr>
              <a:t> </a:t>
            </a:r>
            <a:r>
              <a:rPr sz="2200" spc="-40" dirty="0">
                <a:latin typeface="Arial" panose="020B0604020202020204" pitchFamily="34" charset="0"/>
                <a:cs typeface="Arial" panose="020B0604020202020204" pitchFamily="34" charset="0"/>
              </a:rPr>
              <a:t>Bảo</a:t>
            </a:r>
            <a:r>
              <a:rPr sz="2200" spc="-75" dirty="0">
                <a:latin typeface="Arial" panose="020B0604020202020204" pitchFamily="34" charset="0"/>
                <a:cs typeface="Arial" panose="020B0604020202020204" pitchFamily="34" charset="0"/>
              </a:rPr>
              <a:t> </a:t>
            </a:r>
            <a:r>
              <a:rPr sz="2200" spc="-25" dirty="0">
                <a:latin typeface="Arial" panose="020B0604020202020204" pitchFamily="34" charset="0"/>
                <a:cs typeface="Arial" panose="020B0604020202020204" pitchFamily="34" charset="0"/>
              </a:rPr>
              <a:t>vệ</a:t>
            </a:r>
            <a:r>
              <a:rPr sz="2200" spc="-75" dirty="0">
                <a:latin typeface="Arial" panose="020B0604020202020204" pitchFamily="34" charset="0"/>
                <a:cs typeface="Arial" panose="020B0604020202020204" pitchFamily="34" charset="0"/>
              </a:rPr>
              <a:t> </a:t>
            </a:r>
            <a:r>
              <a:rPr sz="2200" spc="-35" dirty="0">
                <a:latin typeface="Arial" panose="020B0604020202020204" pitchFamily="34" charset="0"/>
                <a:cs typeface="Arial" panose="020B0604020202020204" pitchFamily="34" charset="0"/>
              </a:rPr>
              <a:t>môi</a:t>
            </a:r>
            <a:r>
              <a:rPr sz="2200" spc="-70" dirty="0">
                <a:latin typeface="Arial" panose="020B0604020202020204" pitchFamily="34" charset="0"/>
                <a:cs typeface="Arial" panose="020B0604020202020204" pitchFamily="34" charset="0"/>
              </a:rPr>
              <a:t> </a:t>
            </a:r>
            <a:r>
              <a:rPr sz="2200" spc="-45" dirty="0">
                <a:latin typeface="Arial" panose="020B0604020202020204" pitchFamily="34" charset="0"/>
                <a:cs typeface="Arial" panose="020B0604020202020204" pitchFamily="34" charset="0"/>
              </a:rPr>
              <a:t>trường</a:t>
            </a:r>
            <a:r>
              <a:rPr sz="2200" spc="-75" dirty="0">
                <a:latin typeface="Arial" panose="020B0604020202020204" pitchFamily="34" charset="0"/>
                <a:cs typeface="Arial" panose="020B0604020202020204" pitchFamily="34" charset="0"/>
              </a:rPr>
              <a:t> </a:t>
            </a:r>
            <a:r>
              <a:rPr sz="2200" spc="-45" dirty="0">
                <a:latin typeface="Arial" panose="020B0604020202020204" pitchFamily="34" charset="0"/>
                <a:cs typeface="Arial" panose="020B0604020202020204" pitchFamily="34" charset="0"/>
              </a:rPr>
              <a:t>(thay</a:t>
            </a:r>
            <a:r>
              <a:rPr sz="2200" spc="-75" dirty="0">
                <a:latin typeface="Arial" panose="020B0604020202020204" pitchFamily="34" charset="0"/>
                <a:cs typeface="Arial" panose="020B0604020202020204" pitchFamily="34" charset="0"/>
              </a:rPr>
              <a:t> </a:t>
            </a:r>
            <a:r>
              <a:rPr sz="2200" spc="-35" dirty="0">
                <a:latin typeface="Arial" panose="020B0604020202020204" pitchFamily="34" charset="0"/>
                <a:cs typeface="Arial" panose="020B0604020202020204" pitchFamily="34" charset="0"/>
              </a:rPr>
              <a:t>đổi</a:t>
            </a:r>
            <a:r>
              <a:rPr sz="2200" spc="-70" dirty="0">
                <a:latin typeface="Arial" panose="020B0604020202020204" pitchFamily="34" charset="0"/>
                <a:cs typeface="Arial" panose="020B0604020202020204" pitchFamily="34" charset="0"/>
              </a:rPr>
              <a:t> </a:t>
            </a:r>
            <a:r>
              <a:rPr sz="2200" spc="-40" dirty="0">
                <a:latin typeface="Arial" panose="020B0604020202020204" pitchFamily="34" charset="0"/>
                <a:cs typeface="Arial" panose="020B0604020202020204" pitchFamily="34" charset="0"/>
              </a:rPr>
              <a:t>công</a:t>
            </a:r>
            <a:r>
              <a:rPr sz="2200" spc="-75" dirty="0">
                <a:latin typeface="Arial" panose="020B0604020202020204" pitchFamily="34" charset="0"/>
                <a:cs typeface="Arial" panose="020B0604020202020204" pitchFamily="34" charset="0"/>
              </a:rPr>
              <a:t> </a:t>
            </a:r>
            <a:r>
              <a:rPr sz="2200" spc="-40" dirty="0">
                <a:latin typeface="Arial" panose="020B0604020202020204" pitchFamily="34" charset="0"/>
                <a:cs typeface="Arial" panose="020B0604020202020204" pitchFamily="34" charset="0"/>
              </a:rPr>
              <a:t>nghệ</a:t>
            </a:r>
            <a:r>
              <a:rPr sz="2200" spc="-75" dirty="0">
                <a:latin typeface="Arial" panose="020B0604020202020204" pitchFamily="34" charset="0"/>
                <a:cs typeface="Arial" panose="020B0604020202020204" pitchFamily="34" charset="0"/>
              </a:rPr>
              <a:t> </a:t>
            </a:r>
            <a:r>
              <a:rPr sz="2200" spc="-40" dirty="0">
                <a:latin typeface="Arial" panose="020B0604020202020204" pitchFamily="34" charset="0"/>
                <a:cs typeface="Arial" panose="020B0604020202020204" pitchFamily="34" charset="0"/>
              </a:rPr>
              <a:t>sản</a:t>
            </a:r>
            <a:r>
              <a:rPr sz="2200" spc="-75" dirty="0">
                <a:latin typeface="Arial" panose="020B0604020202020204" pitchFamily="34" charset="0"/>
                <a:cs typeface="Arial" panose="020B0604020202020204" pitchFamily="34" charset="0"/>
              </a:rPr>
              <a:t> </a:t>
            </a:r>
            <a:r>
              <a:rPr sz="2200" spc="-45" dirty="0">
                <a:latin typeface="Arial" panose="020B0604020202020204" pitchFamily="34" charset="0"/>
                <a:cs typeface="Arial" panose="020B0604020202020204" pitchFamily="34" charset="0"/>
              </a:rPr>
              <a:t>xuất,</a:t>
            </a:r>
            <a:r>
              <a:rPr sz="2200" spc="-70" dirty="0">
                <a:latin typeface="Arial" panose="020B0604020202020204" pitchFamily="34" charset="0"/>
                <a:cs typeface="Arial" panose="020B0604020202020204" pitchFamily="34" charset="0"/>
              </a:rPr>
              <a:t> </a:t>
            </a:r>
            <a:r>
              <a:rPr sz="2200" spc="-40" dirty="0">
                <a:latin typeface="Arial" panose="020B0604020202020204" pitchFamily="34" charset="0"/>
                <a:cs typeface="Arial" panose="020B0604020202020204" pitchFamily="34" charset="0"/>
              </a:rPr>
              <a:t>công</a:t>
            </a:r>
            <a:r>
              <a:rPr sz="2200" spc="-75" dirty="0">
                <a:latin typeface="Arial" panose="020B0604020202020204" pitchFamily="34" charset="0"/>
                <a:cs typeface="Arial" panose="020B0604020202020204" pitchFamily="34" charset="0"/>
              </a:rPr>
              <a:t> </a:t>
            </a:r>
            <a:r>
              <a:rPr sz="2200" spc="-40" dirty="0">
                <a:latin typeface="Arial" panose="020B0604020202020204" pitchFamily="34" charset="0"/>
                <a:cs typeface="Arial" panose="020B0604020202020204" pitchFamily="34" charset="0"/>
              </a:rPr>
              <a:t>nghệ</a:t>
            </a:r>
            <a:r>
              <a:rPr sz="2200" spc="-75" dirty="0">
                <a:latin typeface="Arial" panose="020B0604020202020204" pitchFamily="34" charset="0"/>
                <a:cs typeface="Arial" panose="020B0604020202020204" pitchFamily="34" charset="0"/>
              </a:rPr>
              <a:t> </a:t>
            </a:r>
            <a:r>
              <a:rPr sz="2200" spc="-25" dirty="0">
                <a:latin typeface="Arial" panose="020B0604020202020204" pitchFamily="34" charset="0"/>
                <a:cs typeface="Arial" panose="020B0604020202020204" pitchFamily="34" charset="0"/>
              </a:rPr>
              <a:t>xử</a:t>
            </a:r>
            <a:r>
              <a:rPr sz="2200" spc="-75" dirty="0">
                <a:latin typeface="Arial" panose="020B0604020202020204" pitchFamily="34" charset="0"/>
                <a:cs typeface="Arial" panose="020B0604020202020204" pitchFamily="34" charset="0"/>
              </a:rPr>
              <a:t> </a:t>
            </a:r>
            <a:r>
              <a:rPr sz="2200" spc="-25" dirty="0">
                <a:latin typeface="Arial" panose="020B0604020202020204" pitchFamily="34" charset="0"/>
                <a:cs typeface="Arial" panose="020B0604020202020204" pitchFamily="34" charset="0"/>
              </a:rPr>
              <a:t>lý</a:t>
            </a:r>
            <a:r>
              <a:rPr sz="2200" spc="-75" dirty="0">
                <a:latin typeface="Arial" panose="020B0604020202020204" pitchFamily="34" charset="0"/>
                <a:cs typeface="Arial" panose="020B0604020202020204" pitchFamily="34" charset="0"/>
              </a:rPr>
              <a:t> </a:t>
            </a:r>
            <a:r>
              <a:rPr sz="2200" spc="-40" dirty="0">
                <a:latin typeface="Arial" panose="020B0604020202020204" pitchFamily="34" charset="0"/>
                <a:cs typeface="Arial" panose="020B0604020202020204" pitchFamily="34" charset="0"/>
              </a:rPr>
              <a:t>chất</a:t>
            </a:r>
            <a:r>
              <a:rPr sz="2200" spc="-75" dirty="0">
                <a:latin typeface="Arial" panose="020B0604020202020204" pitchFamily="34" charset="0"/>
                <a:cs typeface="Arial" panose="020B0604020202020204" pitchFamily="34" charset="0"/>
              </a:rPr>
              <a:t> </a:t>
            </a:r>
            <a:r>
              <a:rPr sz="2200" spc="-45" dirty="0">
                <a:latin typeface="Arial" panose="020B0604020202020204" pitchFamily="34" charset="0"/>
                <a:cs typeface="Arial" panose="020B0604020202020204" pitchFamily="34" charset="0"/>
              </a:rPr>
              <a:t>thải,</a:t>
            </a:r>
            <a:r>
              <a:rPr sz="2200" spc="-75" dirty="0">
                <a:latin typeface="Arial" panose="020B0604020202020204" pitchFamily="34" charset="0"/>
                <a:cs typeface="Arial" panose="020B0604020202020204" pitchFamily="34" charset="0"/>
              </a:rPr>
              <a:t> </a:t>
            </a:r>
            <a:r>
              <a:rPr sz="2200" spc="-50" dirty="0">
                <a:latin typeface="Arial" panose="020B0604020202020204" pitchFamily="34" charset="0"/>
                <a:cs typeface="Arial" panose="020B0604020202020204" pitchFamily="34" charset="0"/>
              </a:rPr>
              <a:t>vị  </a:t>
            </a:r>
            <a:r>
              <a:rPr sz="2200" spc="-35" dirty="0">
                <a:latin typeface="Arial" panose="020B0604020202020204" pitchFamily="34" charset="0"/>
                <a:cs typeface="Arial" panose="020B0604020202020204" pitchFamily="34" charset="0"/>
              </a:rPr>
              <a:t>trí </a:t>
            </a:r>
            <a:r>
              <a:rPr sz="2200" spc="-25" dirty="0">
                <a:latin typeface="Arial" panose="020B0604020202020204" pitchFamily="34" charset="0"/>
                <a:cs typeface="Arial" panose="020B0604020202020204" pitchFamily="34" charset="0"/>
              </a:rPr>
              <a:t>xả </a:t>
            </a:r>
            <a:r>
              <a:rPr sz="2200" spc="-40" dirty="0">
                <a:latin typeface="Arial" panose="020B0604020202020204" pitchFamily="34" charset="0"/>
                <a:cs typeface="Arial" panose="020B0604020202020204" pitchFamily="34" charset="0"/>
              </a:rPr>
              <a:t>trực tiếp nước thải sau </a:t>
            </a:r>
            <a:r>
              <a:rPr sz="2200" spc="-25" dirty="0">
                <a:latin typeface="Arial" panose="020B0604020202020204" pitchFamily="34" charset="0"/>
                <a:cs typeface="Arial" panose="020B0604020202020204" pitchFamily="34" charset="0"/>
              </a:rPr>
              <a:t>xử lý </a:t>
            </a:r>
            <a:r>
              <a:rPr sz="2200" spc="-35" dirty="0">
                <a:latin typeface="Arial" panose="020B0604020202020204" pitchFamily="34" charset="0"/>
                <a:cs typeface="Arial" panose="020B0604020202020204" pitchFamily="34" charset="0"/>
              </a:rPr>
              <a:t>vào </a:t>
            </a:r>
            <a:r>
              <a:rPr sz="2200" spc="-40" dirty="0">
                <a:latin typeface="Arial" panose="020B0604020202020204" pitchFamily="34" charset="0"/>
                <a:cs typeface="Arial" panose="020B0604020202020204" pitchFamily="34" charset="0"/>
              </a:rPr>
              <a:t>nguồn nước </a:t>
            </a:r>
            <a:r>
              <a:rPr sz="2200" spc="-45" dirty="0">
                <a:latin typeface="Arial" panose="020B0604020202020204" pitchFamily="34" charset="0"/>
                <a:cs typeface="Arial" panose="020B0604020202020204" pitchFamily="34" charset="0"/>
              </a:rPr>
              <a:t>nhưng </a:t>
            </a:r>
            <a:r>
              <a:rPr sz="2200" spc="-40" dirty="0">
                <a:latin typeface="Arial" panose="020B0604020202020204" pitchFamily="34" charset="0"/>
                <a:cs typeface="Arial" panose="020B0604020202020204" pitchFamily="34" charset="0"/>
              </a:rPr>
              <a:t>không thuộc </a:t>
            </a:r>
            <a:r>
              <a:rPr sz="2200" spc="-45" dirty="0">
                <a:latin typeface="Arial" panose="020B0604020202020204" pitchFamily="34" charset="0"/>
                <a:cs typeface="Arial" panose="020B0604020202020204" pitchFamily="34" charset="0"/>
              </a:rPr>
              <a:t>trường </a:t>
            </a:r>
            <a:r>
              <a:rPr sz="2200" spc="-35" dirty="0">
                <a:latin typeface="Arial" panose="020B0604020202020204" pitchFamily="34" charset="0"/>
                <a:cs typeface="Arial" panose="020B0604020202020204" pitchFamily="34" charset="0"/>
              </a:rPr>
              <a:t>hợp  lập</a:t>
            </a:r>
            <a:r>
              <a:rPr sz="2200" spc="-105" dirty="0">
                <a:latin typeface="Arial" panose="020B0604020202020204" pitchFamily="34" charset="0"/>
                <a:cs typeface="Arial" panose="020B0604020202020204" pitchFamily="34" charset="0"/>
              </a:rPr>
              <a:t> </a:t>
            </a:r>
            <a:r>
              <a:rPr sz="2200" spc="-35" dirty="0">
                <a:latin typeface="Arial" panose="020B0604020202020204" pitchFamily="34" charset="0"/>
                <a:cs typeface="Arial" panose="020B0604020202020204" pitchFamily="34" charset="0"/>
              </a:rPr>
              <a:t>báo</a:t>
            </a:r>
            <a:r>
              <a:rPr sz="2200" spc="-100" dirty="0">
                <a:latin typeface="Arial" panose="020B0604020202020204" pitchFamily="34" charset="0"/>
                <a:cs typeface="Arial" panose="020B0604020202020204" pitchFamily="34" charset="0"/>
              </a:rPr>
              <a:t> </a:t>
            </a:r>
            <a:r>
              <a:rPr sz="2200" spc="-40" dirty="0">
                <a:latin typeface="Arial" panose="020B0604020202020204" pitchFamily="34" charset="0"/>
                <a:cs typeface="Arial" panose="020B0604020202020204" pitchFamily="34" charset="0"/>
              </a:rPr>
              <a:t>cáo</a:t>
            </a:r>
            <a:r>
              <a:rPr sz="2200" spc="-105" dirty="0">
                <a:latin typeface="Arial" panose="020B0604020202020204" pitchFamily="34" charset="0"/>
                <a:cs typeface="Arial" panose="020B0604020202020204" pitchFamily="34" charset="0"/>
              </a:rPr>
              <a:t> </a:t>
            </a:r>
            <a:r>
              <a:rPr sz="2200" spc="-45" dirty="0">
                <a:latin typeface="Arial" panose="020B0604020202020204" pitchFamily="34" charset="0"/>
                <a:cs typeface="Arial" panose="020B0604020202020204" pitchFamily="34" charset="0"/>
              </a:rPr>
              <a:t>ĐTM):</a:t>
            </a:r>
            <a:r>
              <a:rPr sz="2200" spc="-100" dirty="0">
                <a:latin typeface="Arial" panose="020B0604020202020204" pitchFamily="34" charset="0"/>
                <a:cs typeface="Arial" panose="020B0604020202020204" pitchFamily="34" charset="0"/>
              </a:rPr>
              <a:t> </a:t>
            </a:r>
            <a:r>
              <a:rPr sz="2200" spc="-45" dirty="0">
                <a:latin typeface="Arial" panose="020B0604020202020204" pitchFamily="34" charset="0"/>
                <a:cs typeface="Arial" panose="020B0604020202020204" pitchFamily="34" charset="0"/>
              </a:rPr>
              <a:t>thành</a:t>
            </a:r>
            <a:r>
              <a:rPr sz="2200" spc="-105" dirty="0">
                <a:latin typeface="Arial" panose="020B0604020202020204" pitchFamily="34" charset="0"/>
                <a:cs typeface="Arial" panose="020B0604020202020204" pitchFamily="34" charset="0"/>
              </a:rPr>
              <a:t> </a:t>
            </a:r>
            <a:r>
              <a:rPr sz="2200" spc="-35" dirty="0">
                <a:latin typeface="Arial" panose="020B0604020202020204" pitchFamily="34" charset="0"/>
                <a:cs typeface="Arial" panose="020B0604020202020204" pitchFamily="34" charset="0"/>
              </a:rPr>
              <a:t>lập</a:t>
            </a:r>
            <a:r>
              <a:rPr sz="2200" spc="-105" dirty="0">
                <a:latin typeface="Arial" panose="020B0604020202020204" pitchFamily="34" charset="0"/>
                <a:cs typeface="Arial" panose="020B0604020202020204" pitchFamily="34" charset="0"/>
              </a:rPr>
              <a:t> </a:t>
            </a:r>
            <a:r>
              <a:rPr sz="2200" spc="-35" dirty="0">
                <a:latin typeface="Arial" panose="020B0604020202020204" pitchFamily="34" charset="0"/>
                <a:cs typeface="Arial" panose="020B0604020202020204" pitchFamily="34" charset="0"/>
              </a:rPr>
              <a:t>hội</a:t>
            </a:r>
            <a:r>
              <a:rPr sz="2200" spc="-100" dirty="0">
                <a:latin typeface="Arial" panose="020B0604020202020204" pitchFamily="34" charset="0"/>
                <a:cs typeface="Arial" panose="020B0604020202020204" pitchFamily="34" charset="0"/>
              </a:rPr>
              <a:t> </a:t>
            </a:r>
            <a:r>
              <a:rPr sz="2200" spc="-40" dirty="0">
                <a:latin typeface="Arial" panose="020B0604020202020204" pitchFamily="34" charset="0"/>
                <a:cs typeface="Arial" panose="020B0604020202020204" pitchFamily="34" charset="0"/>
              </a:rPr>
              <a:t>đồng</a:t>
            </a:r>
            <a:r>
              <a:rPr sz="2200" spc="-105" dirty="0">
                <a:latin typeface="Arial" panose="020B0604020202020204" pitchFamily="34" charset="0"/>
                <a:cs typeface="Arial" panose="020B0604020202020204" pitchFamily="34" charset="0"/>
              </a:rPr>
              <a:t> </a:t>
            </a:r>
            <a:r>
              <a:rPr sz="2200" spc="-40" dirty="0">
                <a:latin typeface="Arial" panose="020B0604020202020204" pitchFamily="34" charset="0"/>
                <a:cs typeface="Arial" panose="020B0604020202020204" pitchFamily="34" charset="0"/>
              </a:rPr>
              <a:t>thẩm</a:t>
            </a:r>
            <a:r>
              <a:rPr sz="2200" spc="-105" dirty="0">
                <a:latin typeface="Arial" panose="020B0604020202020204" pitchFamily="34" charset="0"/>
                <a:cs typeface="Arial" panose="020B0604020202020204" pitchFamily="34" charset="0"/>
              </a:rPr>
              <a:t> </a:t>
            </a:r>
            <a:r>
              <a:rPr sz="2200" spc="-40" dirty="0">
                <a:latin typeface="Arial" panose="020B0604020202020204" pitchFamily="34" charset="0"/>
                <a:cs typeface="Arial" panose="020B0604020202020204" pitchFamily="34" charset="0"/>
              </a:rPr>
              <a:t>định,</a:t>
            </a:r>
            <a:r>
              <a:rPr sz="2200" spc="-100" dirty="0">
                <a:latin typeface="Arial" panose="020B0604020202020204" pitchFamily="34" charset="0"/>
                <a:cs typeface="Arial" panose="020B0604020202020204" pitchFamily="34" charset="0"/>
              </a:rPr>
              <a:t> </a:t>
            </a:r>
            <a:r>
              <a:rPr sz="2200" spc="-40" dirty="0">
                <a:latin typeface="Arial" panose="020B0604020202020204" pitchFamily="34" charset="0"/>
                <a:cs typeface="Arial" panose="020B0604020202020204" pitchFamily="34" charset="0"/>
              </a:rPr>
              <a:t>không</a:t>
            </a:r>
            <a:r>
              <a:rPr sz="2200" spc="-105" dirty="0">
                <a:latin typeface="Arial" panose="020B0604020202020204" pitchFamily="34" charset="0"/>
                <a:cs typeface="Arial" panose="020B0604020202020204" pitchFamily="34" charset="0"/>
              </a:rPr>
              <a:t> </a:t>
            </a:r>
            <a:r>
              <a:rPr sz="2200" spc="-25" dirty="0">
                <a:latin typeface="Arial" panose="020B0604020202020204" pitchFamily="34" charset="0"/>
                <a:cs typeface="Arial" panose="020B0604020202020204" pitchFamily="34" charset="0"/>
              </a:rPr>
              <a:t>tổ</a:t>
            </a:r>
            <a:r>
              <a:rPr sz="2200" spc="-100" dirty="0">
                <a:latin typeface="Arial" panose="020B0604020202020204" pitchFamily="34" charset="0"/>
                <a:cs typeface="Arial" panose="020B0604020202020204" pitchFamily="34" charset="0"/>
              </a:rPr>
              <a:t> </a:t>
            </a:r>
            <a:r>
              <a:rPr sz="2200" spc="-45" dirty="0">
                <a:latin typeface="Arial" panose="020B0604020202020204" pitchFamily="34" charset="0"/>
                <a:cs typeface="Arial" panose="020B0604020202020204" pitchFamily="34" charset="0"/>
              </a:rPr>
              <a:t>chức</a:t>
            </a:r>
            <a:r>
              <a:rPr sz="2200" spc="-105" dirty="0">
                <a:latin typeface="Arial" panose="020B0604020202020204" pitchFamily="34" charset="0"/>
                <a:cs typeface="Arial" panose="020B0604020202020204" pitchFamily="34" charset="0"/>
              </a:rPr>
              <a:t> </a:t>
            </a:r>
            <a:r>
              <a:rPr sz="2200" spc="-40" dirty="0">
                <a:latin typeface="Arial" panose="020B0604020202020204" pitchFamily="34" charset="0"/>
                <a:cs typeface="Arial" panose="020B0604020202020204" pitchFamily="34" charset="0"/>
              </a:rPr>
              <a:t>kiểm</a:t>
            </a:r>
            <a:r>
              <a:rPr sz="2200" spc="-100" dirty="0">
                <a:latin typeface="Arial" panose="020B0604020202020204" pitchFamily="34" charset="0"/>
                <a:cs typeface="Arial" panose="020B0604020202020204" pitchFamily="34" charset="0"/>
              </a:rPr>
              <a:t> </a:t>
            </a:r>
            <a:r>
              <a:rPr sz="2200" spc="-35" dirty="0">
                <a:latin typeface="Arial" panose="020B0604020202020204" pitchFamily="34" charset="0"/>
                <a:cs typeface="Arial" panose="020B0604020202020204" pitchFamily="34" charset="0"/>
              </a:rPr>
              <a:t>tra</a:t>
            </a:r>
            <a:r>
              <a:rPr sz="2200" spc="-105" dirty="0">
                <a:latin typeface="Arial" panose="020B0604020202020204" pitchFamily="34" charset="0"/>
                <a:cs typeface="Arial" panose="020B0604020202020204" pitchFamily="34" charset="0"/>
              </a:rPr>
              <a:t> </a:t>
            </a:r>
            <a:r>
              <a:rPr sz="2200" spc="-40" dirty="0">
                <a:latin typeface="Arial" panose="020B0604020202020204" pitchFamily="34" charset="0"/>
                <a:cs typeface="Arial" panose="020B0604020202020204" pitchFamily="34" charset="0"/>
              </a:rPr>
              <a:t>thực</a:t>
            </a:r>
            <a:r>
              <a:rPr sz="2200" spc="-105" dirty="0">
                <a:latin typeface="Arial" panose="020B0604020202020204" pitchFamily="34" charset="0"/>
                <a:cs typeface="Arial" panose="020B0604020202020204" pitchFamily="34" charset="0"/>
              </a:rPr>
              <a:t> </a:t>
            </a:r>
            <a:r>
              <a:rPr sz="2200" spc="-35" dirty="0" err="1">
                <a:latin typeface="Arial" panose="020B0604020202020204" pitchFamily="34" charset="0"/>
                <a:cs typeface="Arial" panose="020B0604020202020204" pitchFamily="34" charset="0"/>
              </a:rPr>
              <a:t>tế</a:t>
            </a:r>
            <a:r>
              <a:rPr sz="2200" spc="-35" dirty="0">
                <a:latin typeface="Arial" panose="020B0604020202020204" pitchFamily="34" charset="0"/>
                <a:cs typeface="Arial" panose="020B0604020202020204" pitchFamily="34" charset="0"/>
              </a:rPr>
              <a:t>.</a:t>
            </a:r>
            <a:endParaRPr sz="2200" dirty="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1486D1E5-899C-8180-C3DB-DA91817633A4}"/>
              </a:ext>
            </a:extLst>
          </p:cNvPr>
          <p:cNvSpPr txBox="1"/>
          <p:nvPr/>
        </p:nvSpPr>
        <p:spPr>
          <a:xfrm>
            <a:off x="818554" y="228600"/>
            <a:ext cx="8383190" cy="1131848"/>
          </a:xfrm>
          <a:prstGeom prst="rect">
            <a:avLst/>
          </a:prstGeom>
          <a:noFill/>
        </p:spPr>
        <p:txBody>
          <a:bodyPr wrap="square" rtlCol="0">
            <a:spAutoFit/>
          </a:bodyPr>
          <a:lstStyle/>
          <a:p>
            <a:pPr algn="ctr">
              <a:lnSpc>
                <a:spcPct val="150000"/>
              </a:lnSpc>
            </a:pPr>
            <a:r>
              <a:rPr lang="vi-VN" sz="2400" b="1" dirty="0">
                <a:solidFill>
                  <a:schemeClr val="accent2">
                    <a:lumMod val="50000"/>
                  </a:schemeClr>
                </a:solidFill>
              </a:rPr>
              <a:t>PHẦN 2</a:t>
            </a:r>
          </a:p>
          <a:p>
            <a:pPr algn="ctr">
              <a:lnSpc>
                <a:spcPct val="150000"/>
              </a:lnSpc>
            </a:pPr>
            <a:r>
              <a:rPr lang="vi-VN" sz="2400" b="1" dirty="0">
                <a:solidFill>
                  <a:schemeClr val="accent2">
                    <a:lumMod val="50000"/>
                  </a:schemeClr>
                </a:solidFill>
              </a:rPr>
              <a:t>QUY ĐỊNH VỀ GIẤY PHÉP MÔI TRƯỜNG</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572134" y="1457034"/>
            <a:ext cx="8876030" cy="4617995"/>
          </a:xfrm>
          <a:prstGeom prst="rect">
            <a:avLst/>
          </a:prstGeom>
        </p:spPr>
        <p:txBody>
          <a:bodyPr vert="horz" wrap="square" lIns="0" tIns="45720" rIns="0" bIns="0" rtlCol="0">
            <a:spAutoFit/>
          </a:bodyPr>
          <a:lstStyle/>
          <a:p>
            <a:pPr>
              <a:lnSpc>
                <a:spcPct val="150000"/>
              </a:lnSpc>
              <a:spcBef>
                <a:spcPts val="360"/>
              </a:spcBef>
            </a:pPr>
            <a:r>
              <a:rPr sz="2200" b="1" dirty="0">
                <a:latin typeface="Arial" panose="020B0604020202020204" pitchFamily="34" charset="0"/>
                <a:cs typeface="Arial" panose="020B0604020202020204" pitchFamily="34" charset="0"/>
              </a:rPr>
              <a:t>6. </a:t>
            </a:r>
            <a:r>
              <a:rPr sz="2200" b="1" spc="-5" dirty="0">
                <a:latin typeface="Arial" panose="020B0604020202020204" pitchFamily="34" charset="0"/>
                <a:cs typeface="Arial" panose="020B0604020202020204" pitchFamily="34" charset="0"/>
              </a:rPr>
              <a:t>Tổ chức </a:t>
            </a:r>
            <a:r>
              <a:rPr sz="2200" b="1" dirty="0">
                <a:latin typeface="Arial" panose="020B0604020202020204" pitchFamily="34" charset="0"/>
                <a:cs typeface="Arial" panose="020B0604020202020204" pitchFamily="34" charset="0"/>
              </a:rPr>
              <a:t>thẩm định </a:t>
            </a:r>
            <a:r>
              <a:rPr sz="2200" b="1" spc="-5" dirty="0" err="1">
                <a:latin typeface="Arial" panose="020B0604020202020204" pitchFamily="34" charset="0"/>
                <a:cs typeface="Arial" panose="020B0604020202020204" pitchFamily="34" charset="0"/>
              </a:rPr>
              <a:t>cấp</a:t>
            </a:r>
            <a:r>
              <a:rPr sz="2200" b="1" spc="-45" dirty="0">
                <a:latin typeface="Arial" panose="020B0604020202020204" pitchFamily="34" charset="0"/>
                <a:cs typeface="Arial" panose="020B0604020202020204" pitchFamily="34" charset="0"/>
              </a:rPr>
              <a:t> </a:t>
            </a:r>
            <a:r>
              <a:rPr sz="2200" b="1" dirty="0">
                <a:latin typeface="Arial" panose="020B0604020202020204" pitchFamily="34" charset="0"/>
                <a:cs typeface="Arial" panose="020B0604020202020204" pitchFamily="34" charset="0"/>
              </a:rPr>
              <a:t>GPMT</a:t>
            </a:r>
            <a:r>
              <a:rPr lang="vi-VN" sz="2200" b="1" dirty="0">
                <a:latin typeface="Arial" panose="020B0604020202020204" pitchFamily="34" charset="0"/>
                <a:cs typeface="Arial" panose="020B0604020202020204" pitchFamily="34" charset="0"/>
              </a:rPr>
              <a:t> (tiếp)</a:t>
            </a:r>
            <a:endParaRPr sz="2200" dirty="0">
              <a:latin typeface="Arial" panose="020B0604020202020204" pitchFamily="34" charset="0"/>
              <a:cs typeface="Arial" panose="020B0604020202020204" pitchFamily="34" charset="0"/>
            </a:endParaRPr>
          </a:p>
          <a:p>
            <a:pPr marL="12700" marR="5080" algn="just">
              <a:lnSpc>
                <a:spcPct val="150000"/>
              </a:lnSpc>
              <a:spcBef>
                <a:spcPts val="525"/>
              </a:spcBef>
              <a:buChar char="-"/>
              <a:tabLst>
                <a:tab pos="179705" algn="l"/>
              </a:tabLst>
            </a:pPr>
            <a:r>
              <a:rPr lang="vi-VN" sz="2200" spc="-60" dirty="0">
                <a:latin typeface="Arial" panose="020B0604020202020204" pitchFamily="34" charset="0"/>
                <a:cs typeface="Arial" panose="020B0604020202020204" pitchFamily="34" charset="0"/>
              </a:rPr>
              <a:t> </a:t>
            </a:r>
            <a:r>
              <a:rPr sz="2200" spc="-60" dirty="0">
                <a:latin typeface="Arial" panose="020B0604020202020204" pitchFamily="34" charset="0"/>
                <a:cs typeface="Arial" panose="020B0604020202020204" pitchFamily="34" charset="0"/>
              </a:rPr>
              <a:t>Trường </a:t>
            </a:r>
            <a:r>
              <a:rPr sz="2200" spc="-35" dirty="0">
                <a:latin typeface="Arial" panose="020B0604020202020204" pitchFamily="34" charset="0"/>
                <a:cs typeface="Arial" panose="020B0604020202020204" pitchFamily="34" charset="0"/>
              </a:rPr>
              <a:t>hợp </a:t>
            </a:r>
            <a:r>
              <a:rPr sz="2200" spc="-25" dirty="0">
                <a:latin typeface="Arial" panose="020B0604020202020204" pitchFamily="34" charset="0"/>
                <a:cs typeface="Arial" panose="020B0604020202020204" pitchFamily="34" charset="0"/>
              </a:rPr>
              <a:t>dự </a:t>
            </a:r>
            <a:r>
              <a:rPr sz="2200" spc="-30" dirty="0">
                <a:latin typeface="Arial" panose="020B0604020202020204" pitchFamily="34" charset="0"/>
                <a:cs typeface="Arial" panose="020B0604020202020204" pitchFamily="34" charset="0"/>
              </a:rPr>
              <a:t>án </a:t>
            </a:r>
            <a:r>
              <a:rPr sz="2200" spc="-35" dirty="0">
                <a:latin typeface="Arial" panose="020B0604020202020204" pitchFamily="34" charset="0"/>
                <a:cs typeface="Arial" panose="020B0604020202020204" pitchFamily="34" charset="0"/>
              </a:rPr>
              <a:t>đầu </a:t>
            </a:r>
            <a:r>
              <a:rPr sz="2200" spc="-25" dirty="0">
                <a:latin typeface="Arial" panose="020B0604020202020204" pitchFamily="34" charset="0"/>
                <a:cs typeface="Arial" panose="020B0604020202020204" pitchFamily="34" charset="0"/>
              </a:rPr>
              <a:t>tư đã </a:t>
            </a:r>
            <a:r>
              <a:rPr sz="2200" spc="-30" dirty="0">
                <a:latin typeface="Arial" panose="020B0604020202020204" pitchFamily="34" charset="0"/>
                <a:cs typeface="Arial" panose="020B0604020202020204" pitchFamily="34" charset="0"/>
              </a:rPr>
              <a:t>có </a:t>
            </a:r>
            <a:r>
              <a:rPr sz="2200" spc="-45" dirty="0">
                <a:latin typeface="Arial" panose="020B0604020202020204" pitchFamily="34" charset="0"/>
                <a:cs typeface="Arial" panose="020B0604020202020204" pitchFamily="34" charset="0"/>
              </a:rPr>
              <a:t>quyết </a:t>
            </a:r>
            <a:r>
              <a:rPr sz="2200" spc="-40" dirty="0">
                <a:latin typeface="Arial" panose="020B0604020202020204" pitchFamily="34" charset="0"/>
                <a:cs typeface="Arial" panose="020B0604020202020204" pitchFamily="34" charset="0"/>
              </a:rPr>
              <a:t>định </a:t>
            </a:r>
            <a:r>
              <a:rPr sz="2200" spc="-35" dirty="0">
                <a:latin typeface="Arial" panose="020B0604020202020204" pitchFamily="34" charset="0"/>
                <a:cs typeface="Arial" panose="020B0604020202020204" pitchFamily="34" charset="0"/>
              </a:rPr>
              <a:t>phê </a:t>
            </a:r>
            <a:r>
              <a:rPr sz="2200" spc="-45" dirty="0">
                <a:latin typeface="Arial" panose="020B0604020202020204" pitchFamily="34" charset="0"/>
                <a:cs typeface="Arial" panose="020B0604020202020204" pitchFamily="34" charset="0"/>
              </a:rPr>
              <a:t>duyệt </a:t>
            </a:r>
            <a:r>
              <a:rPr sz="2200" spc="-35" dirty="0">
                <a:latin typeface="Arial" panose="020B0604020202020204" pitchFamily="34" charset="0"/>
                <a:cs typeface="Arial" panose="020B0604020202020204" pitchFamily="34" charset="0"/>
              </a:rPr>
              <a:t>kết quả </a:t>
            </a:r>
            <a:r>
              <a:rPr sz="2200" spc="-40" dirty="0">
                <a:latin typeface="Arial" panose="020B0604020202020204" pitchFamily="34" charset="0"/>
                <a:cs typeface="Arial" panose="020B0604020202020204" pitchFamily="34" charset="0"/>
              </a:rPr>
              <a:t>thẩm định </a:t>
            </a:r>
            <a:r>
              <a:rPr sz="2200" spc="-35" dirty="0" err="1">
                <a:latin typeface="Arial" panose="020B0604020202020204" pitchFamily="34" charset="0"/>
                <a:cs typeface="Arial" panose="020B0604020202020204" pitchFamily="34" charset="0"/>
              </a:rPr>
              <a:t>báo</a:t>
            </a:r>
            <a:r>
              <a:rPr sz="2200" spc="-35" dirty="0">
                <a:latin typeface="Arial" panose="020B0604020202020204" pitchFamily="34" charset="0"/>
                <a:cs typeface="Arial" panose="020B0604020202020204" pitchFamily="34" charset="0"/>
              </a:rPr>
              <a:t> </a:t>
            </a:r>
            <a:r>
              <a:rPr sz="2200" spc="-55" dirty="0" err="1">
                <a:latin typeface="Arial" panose="020B0604020202020204" pitchFamily="34" charset="0"/>
                <a:cs typeface="Arial" panose="020B0604020202020204" pitchFamily="34" charset="0"/>
              </a:rPr>
              <a:t>cáo</a:t>
            </a:r>
            <a:r>
              <a:rPr sz="2200" spc="-55" dirty="0">
                <a:latin typeface="Arial" panose="020B0604020202020204" pitchFamily="34" charset="0"/>
                <a:cs typeface="Arial" panose="020B0604020202020204" pitchFamily="34" charset="0"/>
              </a:rPr>
              <a:t> </a:t>
            </a:r>
            <a:r>
              <a:rPr sz="2200" spc="-40" dirty="0">
                <a:latin typeface="Arial" panose="020B0604020202020204" pitchFamily="34" charset="0"/>
                <a:cs typeface="Arial" panose="020B0604020202020204" pitchFamily="34" charset="0"/>
              </a:rPr>
              <a:t>đánh </a:t>
            </a:r>
            <a:r>
              <a:rPr sz="2200" spc="-35" dirty="0">
                <a:latin typeface="Arial" panose="020B0604020202020204" pitchFamily="34" charset="0"/>
                <a:cs typeface="Arial" panose="020B0604020202020204" pitchFamily="34" charset="0"/>
              </a:rPr>
              <a:t>giá tác </a:t>
            </a:r>
            <a:r>
              <a:rPr sz="2200" spc="-40" dirty="0">
                <a:latin typeface="Arial" panose="020B0604020202020204" pitchFamily="34" charset="0"/>
                <a:cs typeface="Arial" panose="020B0604020202020204" pitchFamily="34" charset="0"/>
              </a:rPr>
              <a:t>động </a:t>
            </a:r>
            <a:r>
              <a:rPr sz="2200" spc="-35" dirty="0">
                <a:latin typeface="Arial" panose="020B0604020202020204" pitchFamily="34" charset="0"/>
                <a:cs typeface="Arial" panose="020B0604020202020204" pitchFamily="34" charset="0"/>
              </a:rPr>
              <a:t>môi </a:t>
            </a:r>
            <a:r>
              <a:rPr sz="2200" spc="-45" dirty="0">
                <a:latin typeface="Arial" panose="020B0604020202020204" pitchFamily="34" charset="0"/>
                <a:cs typeface="Arial" panose="020B0604020202020204" pitchFamily="34" charset="0"/>
              </a:rPr>
              <a:t>trường </a:t>
            </a:r>
            <a:r>
              <a:rPr sz="2200" spc="-25" dirty="0">
                <a:latin typeface="Arial" panose="020B0604020202020204" pitchFamily="34" charset="0"/>
                <a:cs typeface="Arial" panose="020B0604020202020204" pitchFamily="34" charset="0"/>
              </a:rPr>
              <a:t>và </a:t>
            </a:r>
            <a:r>
              <a:rPr sz="2200" spc="-40" dirty="0">
                <a:latin typeface="Arial" panose="020B0604020202020204" pitchFamily="34" charset="0"/>
                <a:cs typeface="Arial" panose="020B0604020202020204" pitchFamily="34" charset="0"/>
              </a:rPr>
              <a:t>không thuộc </a:t>
            </a:r>
            <a:r>
              <a:rPr sz="2200" spc="-45" dirty="0">
                <a:latin typeface="Arial" panose="020B0604020202020204" pitchFamily="34" charset="0"/>
                <a:cs typeface="Arial" panose="020B0604020202020204" pitchFamily="34" charset="0"/>
              </a:rPr>
              <a:t>trường </a:t>
            </a:r>
            <a:r>
              <a:rPr sz="2200" spc="-35" dirty="0">
                <a:latin typeface="Arial" panose="020B0604020202020204" pitchFamily="34" charset="0"/>
                <a:cs typeface="Arial" panose="020B0604020202020204" pitchFamily="34" charset="0"/>
              </a:rPr>
              <a:t>hợp quy </a:t>
            </a:r>
            <a:r>
              <a:rPr sz="2200" spc="-40" dirty="0">
                <a:latin typeface="Arial" panose="020B0604020202020204" pitchFamily="34" charset="0"/>
                <a:cs typeface="Arial" panose="020B0604020202020204" pitchFamily="34" charset="0"/>
              </a:rPr>
              <a:t>định </a:t>
            </a:r>
            <a:r>
              <a:rPr sz="2200" spc="-35" dirty="0">
                <a:latin typeface="Arial" panose="020B0604020202020204" pitchFamily="34" charset="0"/>
                <a:cs typeface="Arial" panose="020B0604020202020204" pitchFamily="34" charset="0"/>
              </a:rPr>
              <a:t>tại </a:t>
            </a:r>
            <a:r>
              <a:rPr sz="2200" spc="-40" dirty="0">
                <a:latin typeface="Arial" panose="020B0604020202020204" pitchFamily="34" charset="0"/>
                <a:cs typeface="Arial" panose="020B0604020202020204" pitchFamily="34" charset="0"/>
              </a:rPr>
              <a:t>điểm </a:t>
            </a:r>
            <a:r>
              <a:rPr sz="2200" dirty="0">
                <a:latin typeface="Arial" panose="020B0604020202020204" pitchFamily="34" charset="0"/>
                <a:cs typeface="Arial" panose="020B0604020202020204" pitchFamily="34" charset="0"/>
              </a:rPr>
              <a:t>b </a:t>
            </a:r>
            <a:r>
              <a:rPr sz="2200" spc="-45" dirty="0" err="1">
                <a:latin typeface="Arial" panose="020B0604020202020204" pitchFamily="34" charset="0"/>
                <a:cs typeface="Arial" panose="020B0604020202020204" pitchFamily="34" charset="0"/>
              </a:rPr>
              <a:t>khoản</a:t>
            </a:r>
            <a:r>
              <a:rPr sz="2200" spc="-45" dirty="0">
                <a:latin typeface="Arial" panose="020B0604020202020204" pitchFamily="34" charset="0"/>
                <a:cs typeface="Arial" panose="020B0604020202020204" pitchFamily="34" charset="0"/>
              </a:rPr>
              <a:t> </a:t>
            </a:r>
            <a:r>
              <a:rPr sz="2200" dirty="0">
                <a:latin typeface="Arial" panose="020B0604020202020204" pitchFamily="34" charset="0"/>
                <a:cs typeface="Arial" panose="020B0604020202020204" pitchFamily="34" charset="0"/>
              </a:rPr>
              <a:t>4 </a:t>
            </a:r>
            <a:r>
              <a:rPr sz="2200" spc="-40" dirty="0">
                <a:latin typeface="Arial" panose="020B0604020202020204" pitchFamily="34" charset="0"/>
                <a:cs typeface="Arial" panose="020B0604020202020204" pitchFamily="34" charset="0"/>
              </a:rPr>
              <a:t>Điều </a:t>
            </a:r>
            <a:r>
              <a:rPr sz="2200" spc="-25" dirty="0">
                <a:latin typeface="Arial" panose="020B0604020202020204" pitchFamily="34" charset="0"/>
                <a:cs typeface="Arial" panose="020B0604020202020204" pitchFamily="34" charset="0"/>
              </a:rPr>
              <a:t>37 </a:t>
            </a:r>
            <a:r>
              <a:rPr sz="2200" spc="-40" dirty="0">
                <a:latin typeface="Arial" panose="020B0604020202020204" pitchFamily="34" charset="0"/>
                <a:cs typeface="Arial" panose="020B0604020202020204" pitchFamily="34" charset="0"/>
              </a:rPr>
              <a:t>Luật Bảo </a:t>
            </a:r>
            <a:r>
              <a:rPr sz="2200" spc="-25" dirty="0">
                <a:latin typeface="Arial" panose="020B0604020202020204" pitchFamily="34" charset="0"/>
                <a:cs typeface="Arial" panose="020B0604020202020204" pitchFamily="34" charset="0"/>
              </a:rPr>
              <a:t>vệ </a:t>
            </a:r>
            <a:r>
              <a:rPr sz="2200" spc="-35" dirty="0">
                <a:latin typeface="Arial" panose="020B0604020202020204" pitchFamily="34" charset="0"/>
                <a:cs typeface="Arial" panose="020B0604020202020204" pitchFamily="34" charset="0"/>
              </a:rPr>
              <a:t>môi </a:t>
            </a:r>
            <a:r>
              <a:rPr sz="2200" spc="-45" dirty="0">
                <a:latin typeface="Arial" panose="020B0604020202020204" pitchFamily="34" charset="0"/>
                <a:cs typeface="Arial" panose="020B0604020202020204" pitchFamily="34" charset="0"/>
              </a:rPr>
              <a:t>trường (thay </a:t>
            </a:r>
            <a:r>
              <a:rPr sz="2200" spc="-35" dirty="0">
                <a:latin typeface="Arial" panose="020B0604020202020204" pitchFamily="34" charset="0"/>
                <a:cs typeface="Arial" panose="020B0604020202020204" pitchFamily="34" charset="0"/>
              </a:rPr>
              <a:t>đổi </a:t>
            </a:r>
            <a:r>
              <a:rPr sz="2200" spc="-40" dirty="0">
                <a:latin typeface="Arial" panose="020B0604020202020204" pitchFamily="34" charset="0"/>
                <a:cs typeface="Arial" panose="020B0604020202020204" pitchFamily="34" charset="0"/>
              </a:rPr>
              <a:t>công nghệ sản </a:t>
            </a:r>
            <a:r>
              <a:rPr sz="2200" spc="-45" dirty="0">
                <a:latin typeface="Arial" panose="020B0604020202020204" pitchFamily="34" charset="0"/>
                <a:cs typeface="Arial" panose="020B0604020202020204" pitchFamily="34" charset="0"/>
              </a:rPr>
              <a:t>xuất, </a:t>
            </a:r>
            <a:r>
              <a:rPr sz="2200" spc="-40" dirty="0">
                <a:latin typeface="Arial" panose="020B0604020202020204" pitchFamily="34" charset="0"/>
                <a:cs typeface="Arial" panose="020B0604020202020204" pitchFamily="34" charset="0"/>
              </a:rPr>
              <a:t>công </a:t>
            </a:r>
            <a:r>
              <a:rPr sz="2200" spc="-50" dirty="0">
                <a:latin typeface="Arial" panose="020B0604020202020204" pitchFamily="34" charset="0"/>
                <a:cs typeface="Arial" panose="020B0604020202020204" pitchFamily="34" charset="0"/>
              </a:rPr>
              <a:t>nghệ  </a:t>
            </a:r>
            <a:r>
              <a:rPr sz="2200" spc="-25" dirty="0">
                <a:latin typeface="Arial" panose="020B0604020202020204" pitchFamily="34" charset="0"/>
                <a:cs typeface="Arial" panose="020B0604020202020204" pitchFamily="34" charset="0"/>
              </a:rPr>
              <a:t>xử lý </a:t>
            </a:r>
            <a:r>
              <a:rPr sz="2200" spc="-40" dirty="0">
                <a:latin typeface="Arial" panose="020B0604020202020204" pitchFamily="34" charset="0"/>
                <a:cs typeface="Arial" panose="020B0604020202020204" pitchFamily="34" charset="0"/>
              </a:rPr>
              <a:t>chất </a:t>
            </a:r>
            <a:r>
              <a:rPr sz="2200" spc="-45" dirty="0">
                <a:latin typeface="Arial" panose="020B0604020202020204" pitchFamily="34" charset="0"/>
                <a:cs typeface="Arial" panose="020B0604020202020204" pitchFamily="34" charset="0"/>
              </a:rPr>
              <a:t>thải, </a:t>
            </a:r>
            <a:r>
              <a:rPr sz="2200" spc="-25" dirty="0">
                <a:latin typeface="Arial" panose="020B0604020202020204" pitchFamily="34" charset="0"/>
                <a:cs typeface="Arial" panose="020B0604020202020204" pitchFamily="34" charset="0"/>
              </a:rPr>
              <a:t>vị </a:t>
            </a:r>
            <a:r>
              <a:rPr sz="2200" spc="-35" dirty="0">
                <a:latin typeface="Arial" panose="020B0604020202020204" pitchFamily="34" charset="0"/>
                <a:cs typeface="Arial" panose="020B0604020202020204" pitchFamily="34" charset="0"/>
              </a:rPr>
              <a:t>trí </a:t>
            </a:r>
            <a:r>
              <a:rPr sz="2200" spc="-25" dirty="0">
                <a:latin typeface="Arial" panose="020B0604020202020204" pitchFamily="34" charset="0"/>
                <a:cs typeface="Arial" panose="020B0604020202020204" pitchFamily="34" charset="0"/>
              </a:rPr>
              <a:t>xả </a:t>
            </a:r>
            <a:r>
              <a:rPr sz="2200" spc="-40" dirty="0">
                <a:latin typeface="Arial" panose="020B0604020202020204" pitchFamily="34" charset="0"/>
                <a:cs typeface="Arial" panose="020B0604020202020204" pitchFamily="34" charset="0"/>
              </a:rPr>
              <a:t>trực tiếp nước thải </a:t>
            </a:r>
            <a:r>
              <a:rPr sz="2200" spc="-35" dirty="0">
                <a:latin typeface="Arial" panose="020B0604020202020204" pitchFamily="34" charset="0"/>
                <a:cs typeface="Arial" panose="020B0604020202020204" pitchFamily="34" charset="0"/>
              </a:rPr>
              <a:t>sau </a:t>
            </a:r>
            <a:r>
              <a:rPr sz="2200" spc="-25" dirty="0">
                <a:latin typeface="Arial" panose="020B0604020202020204" pitchFamily="34" charset="0"/>
                <a:cs typeface="Arial" panose="020B0604020202020204" pitchFamily="34" charset="0"/>
              </a:rPr>
              <a:t>xử lý </a:t>
            </a:r>
            <a:r>
              <a:rPr sz="2200" spc="-35" dirty="0">
                <a:latin typeface="Arial" panose="020B0604020202020204" pitchFamily="34" charset="0"/>
                <a:cs typeface="Arial" panose="020B0604020202020204" pitchFamily="34" charset="0"/>
              </a:rPr>
              <a:t>vào </a:t>
            </a:r>
            <a:r>
              <a:rPr sz="2200" spc="-40" dirty="0">
                <a:latin typeface="Arial" panose="020B0604020202020204" pitchFamily="34" charset="0"/>
                <a:cs typeface="Arial" panose="020B0604020202020204" pitchFamily="34" charset="0"/>
              </a:rPr>
              <a:t>nguồn nước </a:t>
            </a:r>
            <a:r>
              <a:rPr sz="2200" spc="-45" dirty="0">
                <a:latin typeface="Arial" panose="020B0604020202020204" pitchFamily="34" charset="0"/>
                <a:cs typeface="Arial" panose="020B0604020202020204" pitchFamily="34" charset="0"/>
              </a:rPr>
              <a:t>nhưng</a:t>
            </a:r>
            <a:r>
              <a:rPr sz="2200" spc="-365" dirty="0">
                <a:latin typeface="Arial" panose="020B0604020202020204" pitchFamily="34" charset="0"/>
                <a:cs typeface="Arial" panose="020B0604020202020204" pitchFamily="34" charset="0"/>
              </a:rPr>
              <a:t> </a:t>
            </a:r>
            <a:r>
              <a:rPr sz="2200" spc="-50" dirty="0">
                <a:latin typeface="Arial" panose="020B0604020202020204" pitchFamily="34" charset="0"/>
                <a:cs typeface="Arial" panose="020B0604020202020204" pitchFamily="34" charset="0"/>
              </a:rPr>
              <a:t>không  </a:t>
            </a:r>
            <a:r>
              <a:rPr sz="2200" spc="-40" dirty="0">
                <a:latin typeface="Arial" panose="020B0604020202020204" pitchFamily="34" charset="0"/>
                <a:cs typeface="Arial" panose="020B0604020202020204" pitchFamily="34" charset="0"/>
              </a:rPr>
              <a:t>thuộc </a:t>
            </a:r>
            <a:r>
              <a:rPr sz="2200" spc="-45" dirty="0">
                <a:latin typeface="Arial" panose="020B0604020202020204" pitchFamily="34" charset="0"/>
                <a:cs typeface="Arial" panose="020B0604020202020204" pitchFamily="34" charset="0"/>
              </a:rPr>
              <a:t>trường </a:t>
            </a:r>
            <a:r>
              <a:rPr sz="2200" spc="-35" dirty="0">
                <a:latin typeface="Arial" panose="020B0604020202020204" pitchFamily="34" charset="0"/>
                <a:cs typeface="Arial" panose="020B0604020202020204" pitchFamily="34" charset="0"/>
              </a:rPr>
              <a:t>hợp lập báo </a:t>
            </a:r>
            <a:r>
              <a:rPr sz="2200" spc="-40" dirty="0">
                <a:latin typeface="Arial" panose="020B0604020202020204" pitchFamily="34" charset="0"/>
                <a:cs typeface="Arial" panose="020B0604020202020204" pitchFamily="34" charset="0"/>
              </a:rPr>
              <a:t>cáo </a:t>
            </a:r>
            <a:r>
              <a:rPr sz="2200" spc="-45" dirty="0">
                <a:latin typeface="Arial" panose="020B0604020202020204" pitchFamily="34" charset="0"/>
                <a:cs typeface="Arial" panose="020B0604020202020204" pitchFamily="34" charset="0"/>
              </a:rPr>
              <a:t>ĐTM), </a:t>
            </a:r>
            <a:r>
              <a:rPr sz="2200" spc="-25" dirty="0">
                <a:latin typeface="Arial" panose="020B0604020202020204" pitchFamily="34" charset="0"/>
                <a:cs typeface="Arial" panose="020B0604020202020204" pitchFamily="34" charset="0"/>
              </a:rPr>
              <a:t>dự </a:t>
            </a:r>
            <a:r>
              <a:rPr sz="2200" spc="-30" dirty="0">
                <a:latin typeface="Arial" panose="020B0604020202020204" pitchFamily="34" charset="0"/>
                <a:cs typeface="Arial" panose="020B0604020202020204" pitchFamily="34" charset="0"/>
              </a:rPr>
              <a:t>án </a:t>
            </a:r>
            <a:r>
              <a:rPr sz="2200" spc="-35" dirty="0">
                <a:latin typeface="Arial" panose="020B0604020202020204" pitchFamily="34" charset="0"/>
                <a:cs typeface="Arial" panose="020B0604020202020204" pitchFamily="34" charset="0"/>
              </a:rPr>
              <a:t>đầu </a:t>
            </a:r>
            <a:r>
              <a:rPr sz="2200" spc="-25" dirty="0">
                <a:latin typeface="Arial" panose="020B0604020202020204" pitchFamily="34" charset="0"/>
                <a:cs typeface="Arial" panose="020B0604020202020204" pitchFamily="34" charset="0"/>
              </a:rPr>
              <a:t>tư </a:t>
            </a:r>
            <a:r>
              <a:rPr sz="2200" spc="-30" dirty="0">
                <a:latin typeface="Arial" panose="020B0604020202020204" pitchFamily="34" charset="0"/>
                <a:cs typeface="Arial" panose="020B0604020202020204" pitchFamily="34" charset="0"/>
              </a:rPr>
              <a:t>có sử </a:t>
            </a:r>
            <a:r>
              <a:rPr sz="2200" spc="-40" dirty="0">
                <a:latin typeface="Arial" panose="020B0604020202020204" pitchFamily="34" charset="0"/>
                <a:cs typeface="Arial" panose="020B0604020202020204" pitchFamily="34" charset="0"/>
              </a:rPr>
              <a:t>dụng </a:t>
            </a:r>
            <a:r>
              <a:rPr sz="2200" spc="-35" dirty="0">
                <a:latin typeface="Arial" panose="020B0604020202020204" pitchFamily="34" charset="0"/>
                <a:cs typeface="Arial" panose="020B0604020202020204" pitchFamily="34" charset="0"/>
              </a:rPr>
              <a:t>phế </a:t>
            </a:r>
            <a:r>
              <a:rPr sz="2200" spc="-40" dirty="0">
                <a:latin typeface="Arial" panose="020B0604020202020204" pitchFamily="34" charset="0"/>
                <a:cs typeface="Arial" panose="020B0604020202020204" pitchFamily="34" charset="0"/>
              </a:rPr>
              <a:t>liệu nhập </a:t>
            </a:r>
            <a:r>
              <a:rPr sz="2200" spc="-40" dirty="0" err="1">
                <a:latin typeface="Arial" panose="020B0604020202020204" pitchFamily="34" charset="0"/>
                <a:cs typeface="Arial" panose="020B0604020202020204" pitchFamily="34" charset="0"/>
              </a:rPr>
              <a:t>khẩu</a:t>
            </a:r>
            <a:r>
              <a:rPr sz="2200" spc="-40" dirty="0">
                <a:latin typeface="Arial" panose="020B0604020202020204" pitchFamily="34" charset="0"/>
                <a:cs typeface="Arial" panose="020B0604020202020204" pitchFamily="34" charset="0"/>
              </a:rPr>
              <a:t> </a:t>
            </a:r>
            <a:r>
              <a:rPr sz="2200" spc="-25" dirty="0" err="1">
                <a:latin typeface="Arial" panose="020B0604020202020204" pitchFamily="34" charset="0"/>
                <a:cs typeface="Arial" panose="020B0604020202020204" pitchFamily="34" charset="0"/>
              </a:rPr>
              <a:t>từ</a:t>
            </a:r>
            <a:r>
              <a:rPr sz="2200" spc="-25" dirty="0">
                <a:latin typeface="Arial" panose="020B0604020202020204" pitchFamily="34" charset="0"/>
                <a:cs typeface="Arial" panose="020B0604020202020204" pitchFamily="34" charset="0"/>
              </a:rPr>
              <a:t> </a:t>
            </a:r>
            <a:r>
              <a:rPr sz="2200" spc="-40" dirty="0">
                <a:latin typeface="Arial" panose="020B0604020202020204" pitchFamily="34" charset="0"/>
                <a:cs typeface="Arial" panose="020B0604020202020204" pitchFamily="34" charset="0"/>
              </a:rPr>
              <a:t>nước </a:t>
            </a:r>
            <a:r>
              <a:rPr sz="2200" spc="-45" dirty="0">
                <a:latin typeface="Arial" panose="020B0604020202020204" pitchFamily="34" charset="0"/>
                <a:cs typeface="Arial" panose="020B0604020202020204" pitchFamily="34" charset="0"/>
              </a:rPr>
              <a:t>ngoài </a:t>
            </a:r>
            <a:r>
              <a:rPr sz="2200" spc="-35" dirty="0">
                <a:latin typeface="Arial" panose="020B0604020202020204" pitchFamily="34" charset="0"/>
                <a:cs typeface="Arial" panose="020B0604020202020204" pitchFamily="34" charset="0"/>
              </a:rPr>
              <a:t>làm </a:t>
            </a:r>
            <a:r>
              <a:rPr sz="2200" spc="-45" dirty="0">
                <a:latin typeface="Arial" panose="020B0604020202020204" pitchFamily="34" charset="0"/>
                <a:cs typeface="Arial" panose="020B0604020202020204" pitchFamily="34" charset="0"/>
              </a:rPr>
              <a:t>nguyên </a:t>
            </a:r>
            <a:r>
              <a:rPr sz="2200" spc="-40" dirty="0">
                <a:latin typeface="Arial" panose="020B0604020202020204" pitchFamily="34" charset="0"/>
                <a:cs typeface="Arial" panose="020B0604020202020204" pitchFamily="34" charset="0"/>
              </a:rPr>
              <a:t>liệu sản </a:t>
            </a:r>
            <a:r>
              <a:rPr sz="2200" spc="-45" dirty="0">
                <a:latin typeface="Arial" panose="020B0604020202020204" pitchFamily="34" charset="0"/>
                <a:cs typeface="Arial" panose="020B0604020202020204" pitchFamily="34" charset="0"/>
              </a:rPr>
              <a:t>xuất, </a:t>
            </a:r>
            <a:r>
              <a:rPr sz="2200" spc="-25" dirty="0">
                <a:latin typeface="Arial" panose="020B0604020202020204" pitchFamily="34" charset="0"/>
                <a:cs typeface="Arial" panose="020B0604020202020204" pitchFamily="34" charset="0"/>
              </a:rPr>
              <a:t>dự </a:t>
            </a:r>
            <a:r>
              <a:rPr sz="2200" spc="-30" dirty="0">
                <a:latin typeface="Arial" panose="020B0604020202020204" pitchFamily="34" charset="0"/>
                <a:cs typeface="Arial" panose="020B0604020202020204" pitchFamily="34" charset="0"/>
              </a:rPr>
              <a:t>án </a:t>
            </a:r>
            <a:r>
              <a:rPr sz="2200" spc="-35" dirty="0">
                <a:latin typeface="Arial" panose="020B0604020202020204" pitchFamily="34" charset="0"/>
                <a:cs typeface="Arial" panose="020B0604020202020204" pitchFamily="34" charset="0"/>
              </a:rPr>
              <a:t>đầu </a:t>
            </a:r>
            <a:r>
              <a:rPr sz="2200" spc="-25" dirty="0">
                <a:latin typeface="Arial" panose="020B0604020202020204" pitchFamily="34" charset="0"/>
                <a:cs typeface="Arial" panose="020B0604020202020204" pitchFamily="34" charset="0"/>
              </a:rPr>
              <a:t>tư </a:t>
            </a:r>
            <a:r>
              <a:rPr sz="2200" spc="-40" dirty="0">
                <a:latin typeface="Arial" panose="020B0604020202020204" pitchFamily="34" charset="0"/>
                <a:cs typeface="Arial" panose="020B0604020202020204" pitchFamily="34" charset="0"/>
              </a:rPr>
              <a:t>thực hiện dịch </a:t>
            </a:r>
            <a:r>
              <a:rPr sz="2200" spc="-25" dirty="0">
                <a:latin typeface="Arial" panose="020B0604020202020204" pitchFamily="34" charset="0"/>
                <a:cs typeface="Arial" panose="020B0604020202020204" pitchFamily="34" charset="0"/>
              </a:rPr>
              <a:t>vụ xử lý </a:t>
            </a:r>
            <a:r>
              <a:rPr sz="2200" spc="-55" dirty="0">
                <a:latin typeface="Arial" panose="020B0604020202020204" pitchFamily="34" charset="0"/>
                <a:cs typeface="Arial" panose="020B0604020202020204" pitchFamily="34" charset="0"/>
              </a:rPr>
              <a:t>chất </a:t>
            </a:r>
            <a:r>
              <a:rPr sz="2200" spc="-40" dirty="0" err="1">
                <a:latin typeface="Arial" panose="020B0604020202020204" pitchFamily="34" charset="0"/>
                <a:cs typeface="Arial" panose="020B0604020202020204" pitchFamily="34" charset="0"/>
              </a:rPr>
              <a:t>thải</a:t>
            </a:r>
            <a:r>
              <a:rPr sz="2200" spc="-110" dirty="0">
                <a:latin typeface="Arial" panose="020B0604020202020204" pitchFamily="34" charset="0"/>
                <a:cs typeface="Arial" panose="020B0604020202020204" pitchFamily="34" charset="0"/>
              </a:rPr>
              <a:t> </a:t>
            </a:r>
            <a:r>
              <a:rPr sz="2200" spc="-40" dirty="0">
                <a:latin typeface="Arial" panose="020B0604020202020204" pitchFamily="34" charset="0"/>
                <a:cs typeface="Arial" panose="020B0604020202020204" pitchFamily="34" charset="0"/>
              </a:rPr>
              <a:t>nguy</a:t>
            </a:r>
            <a:r>
              <a:rPr sz="2200" spc="-105" dirty="0">
                <a:latin typeface="Arial" panose="020B0604020202020204" pitchFamily="34" charset="0"/>
                <a:cs typeface="Arial" panose="020B0604020202020204" pitchFamily="34" charset="0"/>
              </a:rPr>
              <a:t> </a:t>
            </a:r>
            <a:r>
              <a:rPr sz="2200" spc="-40" dirty="0">
                <a:latin typeface="Arial" panose="020B0604020202020204" pitchFamily="34" charset="0"/>
                <a:cs typeface="Arial" panose="020B0604020202020204" pitchFamily="34" charset="0"/>
              </a:rPr>
              <a:t>hại:</a:t>
            </a:r>
            <a:r>
              <a:rPr sz="2200" spc="-100" dirty="0">
                <a:latin typeface="Arial" panose="020B0604020202020204" pitchFamily="34" charset="0"/>
                <a:cs typeface="Arial" panose="020B0604020202020204" pitchFamily="34" charset="0"/>
              </a:rPr>
              <a:t> </a:t>
            </a:r>
            <a:r>
              <a:rPr sz="2200" spc="-45" dirty="0">
                <a:latin typeface="Arial" panose="020B0604020202020204" pitchFamily="34" charset="0"/>
                <a:cs typeface="Arial" panose="020B0604020202020204" pitchFamily="34" charset="0"/>
              </a:rPr>
              <a:t>thành</a:t>
            </a:r>
            <a:r>
              <a:rPr sz="2200" spc="-105" dirty="0">
                <a:latin typeface="Arial" panose="020B0604020202020204" pitchFamily="34" charset="0"/>
                <a:cs typeface="Arial" panose="020B0604020202020204" pitchFamily="34" charset="0"/>
              </a:rPr>
              <a:t> </a:t>
            </a:r>
            <a:r>
              <a:rPr sz="2200" spc="-35" dirty="0">
                <a:latin typeface="Arial" panose="020B0604020202020204" pitchFamily="34" charset="0"/>
                <a:cs typeface="Arial" panose="020B0604020202020204" pitchFamily="34" charset="0"/>
              </a:rPr>
              <a:t>lập</a:t>
            </a:r>
            <a:r>
              <a:rPr sz="2200" spc="-105" dirty="0">
                <a:latin typeface="Arial" panose="020B0604020202020204" pitchFamily="34" charset="0"/>
                <a:cs typeface="Arial" panose="020B0604020202020204" pitchFamily="34" charset="0"/>
              </a:rPr>
              <a:t> </a:t>
            </a:r>
            <a:r>
              <a:rPr sz="2200" spc="-25" dirty="0">
                <a:latin typeface="Arial" panose="020B0604020202020204" pitchFamily="34" charset="0"/>
                <a:cs typeface="Arial" panose="020B0604020202020204" pitchFamily="34" charset="0"/>
              </a:rPr>
              <a:t>tổ</a:t>
            </a:r>
            <a:r>
              <a:rPr sz="2200" spc="-100" dirty="0">
                <a:latin typeface="Arial" panose="020B0604020202020204" pitchFamily="34" charset="0"/>
                <a:cs typeface="Arial" panose="020B0604020202020204" pitchFamily="34" charset="0"/>
              </a:rPr>
              <a:t> </a:t>
            </a:r>
            <a:r>
              <a:rPr sz="2200" spc="-40" dirty="0">
                <a:latin typeface="Arial" panose="020B0604020202020204" pitchFamily="34" charset="0"/>
                <a:cs typeface="Arial" panose="020B0604020202020204" pitchFamily="34" charset="0"/>
              </a:rPr>
              <a:t>thẩm</a:t>
            </a:r>
            <a:r>
              <a:rPr sz="2200" spc="-105" dirty="0">
                <a:latin typeface="Arial" panose="020B0604020202020204" pitchFamily="34" charset="0"/>
                <a:cs typeface="Arial" panose="020B0604020202020204" pitchFamily="34" charset="0"/>
              </a:rPr>
              <a:t> </a:t>
            </a:r>
            <a:r>
              <a:rPr sz="2200" spc="-40" dirty="0">
                <a:latin typeface="Arial" panose="020B0604020202020204" pitchFamily="34" charset="0"/>
                <a:cs typeface="Arial" panose="020B0604020202020204" pitchFamily="34" charset="0"/>
              </a:rPr>
              <a:t>định,</a:t>
            </a:r>
            <a:r>
              <a:rPr sz="2200" spc="-100" dirty="0">
                <a:latin typeface="Arial" panose="020B0604020202020204" pitchFamily="34" charset="0"/>
                <a:cs typeface="Arial" panose="020B0604020202020204" pitchFamily="34" charset="0"/>
              </a:rPr>
              <a:t> </a:t>
            </a:r>
            <a:r>
              <a:rPr sz="2200" spc="-40" dirty="0">
                <a:latin typeface="Arial" panose="020B0604020202020204" pitchFamily="34" charset="0"/>
                <a:cs typeface="Arial" panose="020B0604020202020204" pitchFamily="34" charset="0"/>
              </a:rPr>
              <a:t>không</a:t>
            </a:r>
            <a:r>
              <a:rPr sz="2200" spc="-110" dirty="0">
                <a:latin typeface="Arial" panose="020B0604020202020204" pitchFamily="34" charset="0"/>
                <a:cs typeface="Arial" panose="020B0604020202020204" pitchFamily="34" charset="0"/>
              </a:rPr>
              <a:t> </a:t>
            </a:r>
            <a:r>
              <a:rPr sz="2200" spc="-25" dirty="0">
                <a:latin typeface="Arial" panose="020B0604020202020204" pitchFamily="34" charset="0"/>
                <a:cs typeface="Arial" panose="020B0604020202020204" pitchFamily="34" charset="0"/>
              </a:rPr>
              <a:t>tổ</a:t>
            </a:r>
            <a:r>
              <a:rPr sz="2200" spc="-100" dirty="0">
                <a:latin typeface="Arial" panose="020B0604020202020204" pitchFamily="34" charset="0"/>
                <a:cs typeface="Arial" panose="020B0604020202020204" pitchFamily="34" charset="0"/>
              </a:rPr>
              <a:t> </a:t>
            </a:r>
            <a:r>
              <a:rPr sz="2200" spc="-45" dirty="0">
                <a:latin typeface="Arial" panose="020B0604020202020204" pitchFamily="34" charset="0"/>
                <a:cs typeface="Arial" panose="020B0604020202020204" pitchFamily="34" charset="0"/>
              </a:rPr>
              <a:t>chức</a:t>
            </a:r>
            <a:r>
              <a:rPr sz="2200" spc="-105" dirty="0">
                <a:latin typeface="Arial" panose="020B0604020202020204" pitchFamily="34" charset="0"/>
                <a:cs typeface="Arial" panose="020B0604020202020204" pitchFamily="34" charset="0"/>
              </a:rPr>
              <a:t> </a:t>
            </a:r>
            <a:r>
              <a:rPr sz="2200" spc="-40" dirty="0">
                <a:latin typeface="Arial" panose="020B0604020202020204" pitchFamily="34" charset="0"/>
                <a:cs typeface="Arial" panose="020B0604020202020204" pitchFamily="34" charset="0"/>
              </a:rPr>
              <a:t>kiểm</a:t>
            </a:r>
            <a:r>
              <a:rPr sz="2200" spc="-100" dirty="0">
                <a:latin typeface="Arial" panose="020B0604020202020204" pitchFamily="34" charset="0"/>
                <a:cs typeface="Arial" panose="020B0604020202020204" pitchFamily="34" charset="0"/>
              </a:rPr>
              <a:t> </a:t>
            </a:r>
            <a:r>
              <a:rPr sz="2200" spc="-35" dirty="0">
                <a:latin typeface="Arial" panose="020B0604020202020204" pitchFamily="34" charset="0"/>
                <a:cs typeface="Arial" panose="020B0604020202020204" pitchFamily="34" charset="0"/>
              </a:rPr>
              <a:t>tra</a:t>
            </a:r>
            <a:r>
              <a:rPr sz="2200" spc="-105" dirty="0">
                <a:latin typeface="Arial" panose="020B0604020202020204" pitchFamily="34" charset="0"/>
                <a:cs typeface="Arial" panose="020B0604020202020204" pitchFamily="34" charset="0"/>
              </a:rPr>
              <a:t> </a:t>
            </a:r>
            <a:r>
              <a:rPr sz="2200" spc="-40" dirty="0">
                <a:latin typeface="Arial" panose="020B0604020202020204" pitchFamily="34" charset="0"/>
                <a:cs typeface="Arial" panose="020B0604020202020204" pitchFamily="34" charset="0"/>
              </a:rPr>
              <a:t>thực</a:t>
            </a:r>
            <a:r>
              <a:rPr sz="2200" spc="-105" dirty="0">
                <a:latin typeface="Arial" panose="020B0604020202020204" pitchFamily="34" charset="0"/>
                <a:cs typeface="Arial" panose="020B0604020202020204" pitchFamily="34" charset="0"/>
              </a:rPr>
              <a:t> </a:t>
            </a:r>
            <a:r>
              <a:rPr sz="2200" spc="-35" dirty="0">
                <a:latin typeface="Arial" panose="020B0604020202020204" pitchFamily="34" charset="0"/>
                <a:cs typeface="Arial" panose="020B0604020202020204" pitchFamily="34" charset="0"/>
              </a:rPr>
              <a:t>tế.</a:t>
            </a:r>
            <a:endParaRPr sz="2200" dirty="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1486D1E5-899C-8180-C3DB-DA91817633A4}"/>
              </a:ext>
            </a:extLst>
          </p:cNvPr>
          <p:cNvSpPr txBox="1"/>
          <p:nvPr/>
        </p:nvSpPr>
        <p:spPr>
          <a:xfrm>
            <a:off x="818554" y="228600"/>
            <a:ext cx="8383190" cy="1131848"/>
          </a:xfrm>
          <a:prstGeom prst="rect">
            <a:avLst/>
          </a:prstGeom>
          <a:noFill/>
        </p:spPr>
        <p:txBody>
          <a:bodyPr wrap="square" rtlCol="0">
            <a:spAutoFit/>
          </a:bodyPr>
          <a:lstStyle/>
          <a:p>
            <a:pPr algn="ctr">
              <a:lnSpc>
                <a:spcPct val="150000"/>
              </a:lnSpc>
            </a:pPr>
            <a:r>
              <a:rPr lang="vi-VN" sz="2400" b="1" dirty="0">
                <a:solidFill>
                  <a:schemeClr val="accent2">
                    <a:lumMod val="50000"/>
                  </a:schemeClr>
                </a:solidFill>
              </a:rPr>
              <a:t>PHẦN 2</a:t>
            </a:r>
          </a:p>
          <a:p>
            <a:pPr algn="ctr">
              <a:lnSpc>
                <a:spcPct val="150000"/>
              </a:lnSpc>
            </a:pPr>
            <a:r>
              <a:rPr lang="vi-VN" sz="2400" b="1" dirty="0">
                <a:solidFill>
                  <a:schemeClr val="accent2">
                    <a:lumMod val="50000"/>
                  </a:schemeClr>
                </a:solidFill>
              </a:rPr>
              <a:t>QUY ĐỊNH VỀ GIẤY PHÉP MÔI TRƯỜNG</a:t>
            </a:r>
          </a:p>
        </p:txBody>
      </p:sp>
    </p:spTree>
    <p:extLst>
      <p:ext uri="{BB962C8B-B14F-4D97-AF65-F5344CB8AC3E}">
        <p14:creationId xmlns:p14="http://schemas.microsoft.com/office/powerpoint/2010/main" val="29178676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572134" y="1457034"/>
            <a:ext cx="8876030" cy="5318187"/>
          </a:xfrm>
          <a:prstGeom prst="rect">
            <a:avLst/>
          </a:prstGeom>
        </p:spPr>
        <p:txBody>
          <a:bodyPr vert="horz" wrap="square" lIns="0" tIns="45720" rIns="0" bIns="0" rtlCol="0">
            <a:spAutoFit/>
          </a:bodyPr>
          <a:lstStyle/>
          <a:p>
            <a:pPr>
              <a:lnSpc>
                <a:spcPct val="150000"/>
              </a:lnSpc>
              <a:spcBef>
                <a:spcPts val="360"/>
              </a:spcBef>
            </a:pPr>
            <a:r>
              <a:rPr sz="2200" b="1" dirty="0">
                <a:latin typeface="Arial" panose="020B0604020202020204" pitchFamily="34" charset="0"/>
                <a:cs typeface="Arial" panose="020B0604020202020204" pitchFamily="34" charset="0"/>
              </a:rPr>
              <a:t>6. </a:t>
            </a:r>
            <a:r>
              <a:rPr sz="2200" b="1" spc="-5" dirty="0">
                <a:latin typeface="Arial" panose="020B0604020202020204" pitchFamily="34" charset="0"/>
                <a:cs typeface="Arial" panose="020B0604020202020204" pitchFamily="34" charset="0"/>
              </a:rPr>
              <a:t>Tổ chức </a:t>
            </a:r>
            <a:r>
              <a:rPr sz="2200" b="1" dirty="0">
                <a:latin typeface="Arial" panose="020B0604020202020204" pitchFamily="34" charset="0"/>
                <a:cs typeface="Arial" panose="020B0604020202020204" pitchFamily="34" charset="0"/>
              </a:rPr>
              <a:t>thẩm định </a:t>
            </a:r>
            <a:r>
              <a:rPr sz="2200" b="1" spc="-5" dirty="0" err="1">
                <a:latin typeface="Arial" panose="020B0604020202020204" pitchFamily="34" charset="0"/>
                <a:cs typeface="Arial" panose="020B0604020202020204" pitchFamily="34" charset="0"/>
              </a:rPr>
              <a:t>cấp</a:t>
            </a:r>
            <a:r>
              <a:rPr sz="2200" b="1" spc="-45" dirty="0">
                <a:latin typeface="Arial" panose="020B0604020202020204" pitchFamily="34" charset="0"/>
                <a:cs typeface="Arial" panose="020B0604020202020204" pitchFamily="34" charset="0"/>
              </a:rPr>
              <a:t> </a:t>
            </a:r>
            <a:r>
              <a:rPr sz="2200" b="1" dirty="0">
                <a:latin typeface="Arial" panose="020B0604020202020204" pitchFamily="34" charset="0"/>
                <a:cs typeface="Arial" panose="020B0604020202020204" pitchFamily="34" charset="0"/>
              </a:rPr>
              <a:t>GPMT</a:t>
            </a:r>
            <a:r>
              <a:rPr lang="vi-VN" sz="2200" b="1" dirty="0">
                <a:latin typeface="Arial" panose="020B0604020202020204" pitchFamily="34" charset="0"/>
                <a:cs typeface="Arial" panose="020B0604020202020204" pitchFamily="34" charset="0"/>
              </a:rPr>
              <a:t> (tiếp)</a:t>
            </a:r>
            <a:endParaRPr sz="2200" dirty="0">
              <a:latin typeface="Arial" panose="020B0604020202020204" pitchFamily="34" charset="0"/>
              <a:cs typeface="Arial" panose="020B0604020202020204" pitchFamily="34" charset="0"/>
            </a:endParaRPr>
          </a:p>
          <a:p>
            <a:pPr marL="12700" marR="5080" algn="just">
              <a:lnSpc>
                <a:spcPct val="150000"/>
              </a:lnSpc>
              <a:spcBef>
                <a:spcPts val="525"/>
              </a:spcBef>
              <a:tabLst>
                <a:tab pos="179705" algn="l"/>
              </a:tabLst>
            </a:pPr>
            <a:r>
              <a:rPr lang="vi-VN" sz="2200" spc="-60" dirty="0">
                <a:latin typeface="Arial" panose="020B0604020202020204" pitchFamily="34" charset="0"/>
                <a:cs typeface="Arial" panose="020B0604020202020204" pitchFamily="34" charset="0"/>
              </a:rPr>
              <a:t>- Trường hợp dự án đầu tư không thuộc đối tượng phải thực hiện đánh giá tác động môi trường:</a:t>
            </a:r>
          </a:p>
          <a:p>
            <a:pPr marL="12700" marR="5080" algn="just">
              <a:lnSpc>
                <a:spcPct val="150000"/>
              </a:lnSpc>
              <a:spcBef>
                <a:spcPts val="525"/>
              </a:spcBef>
              <a:tabLst>
                <a:tab pos="179705" algn="l"/>
              </a:tabLst>
            </a:pPr>
            <a:r>
              <a:rPr lang="vi-VN" sz="2200" spc="-60" dirty="0">
                <a:latin typeface="Arial" panose="020B0604020202020204" pitchFamily="34" charset="0"/>
                <a:cs typeface="Arial" panose="020B0604020202020204" pitchFamily="34" charset="0"/>
              </a:rPr>
              <a:t>+ Thành lập hội đồng thẩm định đối với trường hợp thuộc thẩm quyền cấp giấy phép môi trường của Bộ Tài nguyên và Môi trường, Bộ Công an, Bộ Quốc  phòng, Ủy ban nhân dân cấp tỉnh;</a:t>
            </a:r>
          </a:p>
          <a:p>
            <a:pPr marL="12700" marR="5080" algn="just">
              <a:lnSpc>
                <a:spcPct val="150000"/>
              </a:lnSpc>
              <a:spcBef>
                <a:spcPts val="525"/>
              </a:spcBef>
              <a:tabLst>
                <a:tab pos="179705" algn="l"/>
              </a:tabLst>
            </a:pPr>
            <a:r>
              <a:rPr lang="vi-VN" sz="2200" spc="-60" dirty="0">
                <a:latin typeface="Arial" panose="020B0604020202020204" pitchFamily="34" charset="0"/>
                <a:cs typeface="Arial" panose="020B0604020202020204" pitchFamily="34" charset="0"/>
              </a:rPr>
              <a:t>+ Thành lập tổ thẩm định đối với trường hợp thuộc thẩm quyền cấp giấy phép  môi trường của Ủy ban nhân dân cấp huyện.</a:t>
            </a:r>
          </a:p>
          <a:p>
            <a:pPr marL="12700" marR="5080" algn="just">
              <a:lnSpc>
                <a:spcPct val="150000"/>
              </a:lnSpc>
              <a:spcBef>
                <a:spcPts val="525"/>
              </a:spcBef>
              <a:tabLst>
                <a:tab pos="179705" algn="l"/>
              </a:tabLst>
            </a:pPr>
            <a:r>
              <a:rPr lang="vi-VN" sz="2200" spc="-60" dirty="0">
                <a:latin typeface="Arial" panose="020B0604020202020204" pitchFamily="34" charset="0"/>
                <a:cs typeface="Arial" panose="020B0604020202020204" pitchFamily="34" charset="0"/>
              </a:rPr>
              <a:t>Hội đồng thẩm định, tổ thẩm định có trách nhiệm tổ chức khảo sát thực tế tại  khu vực dự kiến triển khai dự án đầu tư.</a:t>
            </a:r>
          </a:p>
        </p:txBody>
      </p:sp>
      <p:sp>
        <p:nvSpPr>
          <p:cNvPr id="8" name="TextBox 7">
            <a:extLst>
              <a:ext uri="{FF2B5EF4-FFF2-40B4-BE49-F238E27FC236}">
                <a16:creationId xmlns:a16="http://schemas.microsoft.com/office/drawing/2014/main" id="{1486D1E5-899C-8180-C3DB-DA91817633A4}"/>
              </a:ext>
            </a:extLst>
          </p:cNvPr>
          <p:cNvSpPr txBox="1"/>
          <p:nvPr/>
        </p:nvSpPr>
        <p:spPr>
          <a:xfrm>
            <a:off x="818554" y="228600"/>
            <a:ext cx="8383190" cy="1131848"/>
          </a:xfrm>
          <a:prstGeom prst="rect">
            <a:avLst/>
          </a:prstGeom>
          <a:noFill/>
        </p:spPr>
        <p:txBody>
          <a:bodyPr wrap="square" rtlCol="0">
            <a:spAutoFit/>
          </a:bodyPr>
          <a:lstStyle/>
          <a:p>
            <a:pPr algn="ctr">
              <a:lnSpc>
                <a:spcPct val="150000"/>
              </a:lnSpc>
            </a:pPr>
            <a:r>
              <a:rPr lang="vi-VN" sz="2400" b="1" dirty="0">
                <a:solidFill>
                  <a:schemeClr val="accent2">
                    <a:lumMod val="50000"/>
                  </a:schemeClr>
                </a:solidFill>
              </a:rPr>
              <a:t>PHẦN 2</a:t>
            </a:r>
          </a:p>
          <a:p>
            <a:pPr algn="ctr">
              <a:lnSpc>
                <a:spcPct val="150000"/>
              </a:lnSpc>
            </a:pPr>
            <a:r>
              <a:rPr lang="vi-VN" sz="2400" b="1" dirty="0">
                <a:solidFill>
                  <a:schemeClr val="accent2">
                    <a:lumMod val="50000"/>
                  </a:schemeClr>
                </a:solidFill>
              </a:rPr>
              <a:t>QUY ĐỊNH VỀ GIẤY PHÉP MÔI TRƯỜNG</a:t>
            </a:r>
          </a:p>
        </p:txBody>
      </p:sp>
    </p:spTree>
    <p:extLst>
      <p:ext uri="{BB962C8B-B14F-4D97-AF65-F5344CB8AC3E}">
        <p14:creationId xmlns:p14="http://schemas.microsoft.com/office/powerpoint/2010/main" val="39073236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572134" y="1457034"/>
            <a:ext cx="8876030" cy="4238404"/>
          </a:xfrm>
          <a:prstGeom prst="rect">
            <a:avLst/>
          </a:prstGeom>
        </p:spPr>
        <p:txBody>
          <a:bodyPr vert="horz" wrap="square" lIns="0" tIns="45720" rIns="0" bIns="0" rtlCol="0">
            <a:spAutoFit/>
          </a:bodyPr>
          <a:lstStyle/>
          <a:p>
            <a:pPr>
              <a:lnSpc>
                <a:spcPct val="150000"/>
              </a:lnSpc>
              <a:spcBef>
                <a:spcPts val="360"/>
              </a:spcBef>
            </a:pPr>
            <a:r>
              <a:rPr sz="2200" b="1" dirty="0">
                <a:latin typeface="Arial" panose="020B0604020202020204" pitchFamily="34" charset="0"/>
                <a:cs typeface="Arial" panose="020B0604020202020204" pitchFamily="34" charset="0"/>
              </a:rPr>
              <a:t>6. </a:t>
            </a:r>
            <a:r>
              <a:rPr sz="2200" b="1" spc="-5" dirty="0">
                <a:latin typeface="Arial" panose="020B0604020202020204" pitchFamily="34" charset="0"/>
                <a:cs typeface="Arial" panose="020B0604020202020204" pitchFamily="34" charset="0"/>
              </a:rPr>
              <a:t>Tổ chức </a:t>
            </a:r>
            <a:r>
              <a:rPr sz="2200" b="1" dirty="0">
                <a:latin typeface="Arial" panose="020B0604020202020204" pitchFamily="34" charset="0"/>
                <a:cs typeface="Arial" panose="020B0604020202020204" pitchFamily="34" charset="0"/>
              </a:rPr>
              <a:t>thẩm định </a:t>
            </a:r>
            <a:r>
              <a:rPr sz="2200" b="1" spc="-5" dirty="0" err="1">
                <a:latin typeface="Arial" panose="020B0604020202020204" pitchFamily="34" charset="0"/>
                <a:cs typeface="Arial" panose="020B0604020202020204" pitchFamily="34" charset="0"/>
              </a:rPr>
              <a:t>cấp</a:t>
            </a:r>
            <a:r>
              <a:rPr sz="2200" b="1" spc="-45" dirty="0">
                <a:latin typeface="Arial" panose="020B0604020202020204" pitchFamily="34" charset="0"/>
                <a:cs typeface="Arial" panose="020B0604020202020204" pitchFamily="34" charset="0"/>
              </a:rPr>
              <a:t> </a:t>
            </a:r>
            <a:r>
              <a:rPr sz="2200" b="1" dirty="0">
                <a:latin typeface="Arial" panose="020B0604020202020204" pitchFamily="34" charset="0"/>
                <a:cs typeface="Arial" panose="020B0604020202020204" pitchFamily="34" charset="0"/>
              </a:rPr>
              <a:t>GPMT</a:t>
            </a:r>
            <a:r>
              <a:rPr lang="vi-VN" sz="2200" b="1" dirty="0">
                <a:latin typeface="Arial" panose="020B0604020202020204" pitchFamily="34" charset="0"/>
                <a:cs typeface="Arial" panose="020B0604020202020204" pitchFamily="34" charset="0"/>
              </a:rPr>
              <a:t> (tiếp)</a:t>
            </a:r>
            <a:endParaRPr sz="2200" dirty="0">
              <a:latin typeface="Arial" panose="020B0604020202020204" pitchFamily="34" charset="0"/>
              <a:cs typeface="Arial" panose="020B0604020202020204" pitchFamily="34" charset="0"/>
            </a:endParaRPr>
          </a:p>
          <a:p>
            <a:pPr marL="12700" marR="5080" algn="just">
              <a:lnSpc>
                <a:spcPct val="150000"/>
              </a:lnSpc>
              <a:spcBef>
                <a:spcPts val="525"/>
              </a:spcBef>
              <a:tabLst>
                <a:tab pos="179705" algn="l"/>
              </a:tabLst>
            </a:pPr>
            <a:r>
              <a:rPr lang="vi-VN" sz="2200" spc="-60" dirty="0">
                <a:latin typeface="Arial" panose="020B0604020202020204" pitchFamily="34" charset="0"/>
                <a:cs typeface="Arial" panose="020B0604020202020204" pitchFamily="34" charset="0"/>
              </a:rPr>
              <a:t>- Trường hợp cơ sở, khu sản xuất, kinh doanh, dịch vụ tập trung, cụm công  nghiệp đang hoạt động:</a:t>
            </a:r>
          </a:p>
          <a:p>
            <a:pPr marL="12700" marR="5080" algn="just">
              <a:lnSpc>
                <a:spcPct val="150000"/>
              </a:lnSpc>
              <a:spcBef>
                <a:spcPts val="525"/>
              </a:spcBef>
              <a:tabLst>
                <a:tab pos="179705" algn="l"/>
              </a:tabLst>
            </a:pPr>
            <a:r>
              <a:rPr lang="vi-VN" sz="2200" spc="-60" dirty="0">
                <a:latin typeface="Arial" panose="020B0604020202020204" pitchFamily="34" charset="0"/>
                <a:cs typeface="Arial" panose="020B0604020202020204" pitchFamily="34" charset="0"/>
              </a:rPr>
              <a:t>+ Thành lập đoàn kiểm tra đối với trường hợp thuộc thẩm quyền cấp giấy phép môi trường của Bộ Tài nguyên và Môi trường, Bộ Công an, Bộ Quốc phòng,  Ủy ban nhân dân cấp tỉnh;</a:t>
            </a:r>
          </a:p>
          <a:p>
            <a:pPr marL="12700" marR="5080" algn="just">
              <a:lnSpc>
                <a:spcPct val="150000"/>
              </a:lnSpc>
              <a:spcBef>
                <a:spcPts val="525"/>
              </a:spcBef>
              <a:tabLst>
                <a:tab pos="179705" algn="l"/>
              </a:tabLst>
            </a:pPr>
            <a:r>
              <a:rPr lang="vi-VN" sz="2200" spc="-60" dirty="0">
                <a:latin typeface="Arial" panose="020B0604020202020204" pitchFamily="34" charset="0"/>
                <a:cs typeface="Arial" panose="020B0604020202020204" pitchFamily="34" charset="0"/>
              </a:rPr>
              <a:t>+ Tổ chức kiểm tra thực tế đối với trường hợp thuộc thẩm quyền cấp giấy phép môi trường của Ủy ban nhân dân cấp huyện.</a:t>
            </a:r>
          </a:p>
        </p:txBody>
      </p:sp>
      <p:sp>
        <p:nvSpPr>
          <p:cNvPr id="8" name="TextBox 7">
            <a:extLst>
              <a:ext uri="{FF2B5EF4-FFF2-40B4-BE49-F238E27FC236}">
                <a16:creationId xmlns:a16="http://schemas.microsoft.com/office/drawing/2014/main" id="{1486D1E5-899C-8180-C3DB-DA91817633A4}"/>
              </a:ext>
            </a:extLst>
          </p:cNvPr>
          <p:cNvSpPr txBox="1"/>
          <p:nvPr/>
        </p:nvSpPr>
        <p:spPr>
          <a:xfrm>
            <a:off x="818554" y="228600"/>
            <a:ext cx="8383190" cy="1131848"/>
          </a:xfrm>
          <a:prstGeom prst="rect">
            <a:avLst/>
          </a:prstGeom>
          <a:noFill/>
        </p:spPr>
        <p:txBody>
          <a:bodyPr wrap="square" rtlCol="0">
            <a:spAutoFit/>
          </a:bodyPr>
          <a:lstStyle/>
          <a:p>
            <a:pPr algn="ctr">
              <a:lnSpc>
                <a:spcPct val="150000"/>
              </a:lnSpc>
            </a:pPr>
            <a:r>
              <a:rPr lang="vi-VN" sz="2400" b="1" dirty="0">
                <a:solidFill>
                  <a:schemeClr val="accent2">
                    <a:lumMod val="50000"/>
                  </a:schemeClr>
                </a:solidFill>
              </a:rPr>
              <a:t>PHẦN 2</a:t>
            </a:r>
          </a:p>
          <a:p>
            <a:pPr algn="ctr">
              <a:lnSpc>
                <a:spcPct val="150000"/>
              </a:lnSpc>
            </a:pPr>
            <a:r>
              <a:rPr lang="vi-VN" sz="2400" b="1" dirty="0">
                <a:solidFill>
                  <a:schemeClr val="accent2">
                    <a:lumMod val="50000"/>
                  </a:schemeClr>
                </a:solidFill>
              </a:rPr>
              <a:t>QUY ĐỊNH VỀ GIẤY PHÉP MÔI TRƯỜNG</a:t>
            </a:r>
          </a:p>
        </p:txBody>
      </p:sp>
    </p:spTree>
    <p:extLst>
      <p:ext uri="{BB962C8B-B14F-4D97-AF65-F5344CB8AC3E}">
        <p14:creationId xmlns:p14="http://schemas.microsoft.com/office/powerpoint/2010/main" val="25654992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74686" y="606515"/>
            <a:ext cx="4894580" cy="382156"/>
          </a:xfrm>
          <a:prstGeom prst="rect">
            <a:avLst/>
          </a:prstGeom>
        </p:spPr>
        <p:txBody>
          <a:bodyPr vert="horz" wrap="square" lIns="0" tIns="12700" rIns="0" bIns="0" rtlCol="0">
            <a:spAutoFit/>
          </a:bodyPr>
          <a:lstStyle/>
          <a:p>
            <a:pPr marL="12700" algn="l">
              <a:spcBef>
                <a:spcPts val="100"/>
              </a:spcBef>
            </a:pPr>
            <a:r>
              <a:rPr lang="vi-VN" sz="2400" spc="-5" dirty="0"/>
              <a:t>2. </a:t>
            </a:r>
            <a:r>
              <a:rPr sz="2400" spc="-5" dirty="0" err="1"/>
              <a:t>Lưu</a:t>
            </a:r>
            <a:r>
              <a:rPr sz="2400" spc="-5" dirty="0"/>
              <a:t> </a:t>
            </a:r>
            <a:r>
              <a:rPr sz="2400" dirty="0"/>
              <a:t>ý </a:t>
            </a:r>
            <a:r>
              <a:rPr sz="2400" spc="-5" dirty="0"/>
              <a:t>về phân loại </a:t>
            </a:r>
            <a:r>
              <a:rPr sz="2400" dirty="0"/>
              <a:t>Dự</a:t>
            </a:r>
            <a:r>
              <a:rPr sz="2400" spc="-120" dirty="0"/>
              <a:t> </a:t>
            </a:r>
            <a:r>
              <a:rPr sz="2400" spc="-10" dirty="0"/>
              <a:t>án</a:t>
            </a:r>
            <a:endParaRPr sz="2400" dirty="0"/>
          </a:p>
        </p:txBody>
      </p:sp>
      <p:sp>
        <p:nvSpPr>
          <p:cNvPr id="3" name="object 3"/>
          <p:cNvSpPr txBox="1"/>
          <p:nvPr/>
        </p:nvSpPr>
        <p:spPr>
          <a:xfrm>
            <a:off x="674686" y="990600"/>
            <a:ext cx="8556625" cy="5727978"/>
          </a:xfrm>
          <a:prstGeom prst="rect">
            <a:avLst/>
          </a:prstGeom>
        </p:spPr>
        <p:txBody>
          <a:bodyPr vert="horz" wrap="square" lIns="0" tIns="12700" rIns="0" bIns="0" rtlCol="0">
            <a:spAutoFit/>
          </a:bodyPr>
          <a:lstStyle/>
          <a:p>
            <a:pPr marL="12700" marR="6350" algn="just" defTabSz="914400">
              <a:lnSpc>
                <a:spcPct val="150000"/>
              </a:lnSpc>
              <a:spcBef>
                <a:spcPts val="100"/>
              </a:spcBef>
              <a:buSzPct val="114285"/>
              <a:buFontTx/>
              <a:buChar char="-"/>
              <a:tabLst>
                <a:tab pos="283210" algn="l"/>
              </a:tabLst>
            </a:pPr>
            <a:r>
              <a:rPr lang="vi-VN" sz="2400" dirty="0">
                <a:solidFill>
                  <a:prstClr val="black"/>
                </a:solidFill>
                <a:latin typeface="Arial"/>
                <a:cs typeface="Arial"/>
              </a:rPr>
              <a:t> </a:t>
            </a:r>
            <a:r>
              <a:rPr sz="2400" dirty="0" err="1">
                <a:solidFill>
                  <a:prstClr val="black"/>
                </a:solidFill>
                <a:latin typeface="Arial"/>
                <a:cs typeface="Arial"/>
              </a:rPr>
              <a:t>Dự</a:t>
            </a:r>
            <a:r>
              <a:rPr sz="2400" dirty="0">
                <a:solidFill>
                  <a:prstClr val="black"/>
                </a:solidFill>
                <a:latin typeface="Arial"/>
                <a:cs typeface="Arial"/>
              </a:rPr>
              <a:t> án nhóm </a:t>
            </a:r>
            <a:r>
              <a:rPr sz="2400" spc="-5" dirty="0">
                <a:solidFill>
                  <a:prstClr val="black"/>
                </a:solidFill>
                <a:latin typeface="Arial"/>
                <a:cs typeface="Arial"/>
              </a:rPr>
              <a:t>I: </a:t>
            </a:r>
            <a:r>
              <a:rPr sz="2400" dirty="0">
                <a:solidFill>
                  <a:prstClr val="black"/>
                </a:solidFill>
                <a:latin typeface="Arial"/>
                <a:cs typeface="Arial"/>
              </a:rPr>
              <a:t>Cần thực hiện ĐTM sơ bộ; ĐTM cấp  Bộ; giấy phép môi trường (nếu</a:t>
            </a:r>
            <a:r>
              <a:rPr sz="2400" spc="-25" dirty="0">
                <a:solidFill>
                  <a:prstClr val="black"/>
                </a:solidFill>
                <a:latin typeface="Arial"/>
                <a:cs typeface="Arial"/>
              </a:rPr>
              <a:t> </a:t>
            </a:r>
            <a:r>
              <a:rPr sz="2400" dirty="0">
                <a:solidFill>
                  <a:prstClr val="black"/>
                </a:solidFill>
                <a:latin typeface="Arial"/>
                <a:cs typeface="Arial"/>
              </a:rPr>
              <a:t>có).</a:t>
            </a:r>
          </a:p>
          <a:p>
            <a:pPr marL="12700" marR="5715" algn="just" defTabSz="914400">
              <a:lnSpc>
                <a:spcPct val="150000"/>
              </a:lnSpc>
              <a:spcBef>
                <a:spcPts val="440"/>
              </a:spcBef>
              <a:buFontTx/>
              <a:buChar char="-"/>
              <a:tabLst>
                <a:tab pos="247015" algn="l"/>
              </a:tabLst>
            </a:pPr>
            <a:r>
              <a:rPr lang="vi-VN" sz="2400" dirty="0">
                <a:solidFill>
                  <a:prstClr val="black"/>
                </a:solidFill>
                <a:latin typeface="Arial"/>
                <a:cs typeface="Arial"/>
              </a:rPr>
              <a:t> </a:t>
            </a:r>
            <a:r>
              <a:rPr sz="2400" dirty="0" err="1">
                <a:solidFill>
                  <a:prstClr val="black"/>
                </a:solidFill>
                <a:latin typeface="Arial"/>
                <a:cs typeface="Arial"/>
              </a:rPr>
              <a:t>Dự</a:t>
            </a:r>
            <a:r>
              <a:rPr sz="2400" dirty="0">
                <a:solidFill>
                  <a:prstClr val="black"/>
                </a:solidFill>
                <a:latin typeface="Arial"/>
                <a:cs typeface="Arial"/>
              </a:rPr>
              <a:t> án nhóm </a:t>
            </a:r>
            <a:r>
              <a:rPr sz="2400" spc="-5" dirty="0">
                <a:solidFill>
                  <a:prstClr val="black"/>
                </a:solidFill>
                <a:latin typeface="Arial"/>
                <a:cs typeface="Arial"/>
              </a:rPr>
              <a:t>II: </a:t>
            </a:r>
            <a:r>
              <a:rPr sz="2400" dirty="0">
                <a:solidFill>
                  <a:prstClr val="black"/>
                </a:solidFill>
                <a:latin typeface="Arial"/>
                <a:cs typeface="Arial"/>
              </a:rPr>
              <a:t>Phải làm ĐTM (trừ các Dự án thuộc  mục I Phụ lục </a:t>
            </a:r>
            <a:r>
              <a:rPr sz="2400" spc="-5" dirty="0">
                <a:solidFill>
                  <a:prstClr val="black"/>
                </a:solidFill>
                <a:latin typeface="Arial"/>
                <a:cs typeface="Arial"/>
              </a:rPr>
              <a:t>IV); </a:t>
            </a:r>
            <a:r>
              <a:rPr sz="2400" dirty="0">
                <a:solidFill>
                  <a:prstClr val="black"/>
                </a:solidFill>
                <a:latin typeface="Arial"/>
                <a:cs typeface="Arial"/>
              </a:rPr>
              <a:t>giấy phép môi trường (nếu</a:t>
            </a:r>
            <a:r>
              <a:rPr sz="2400" spc="-45" dirty="0">
                <a:solidFill>
                  <a:prstClr val="black"/>
                </a:solidFill>
                <a:latin typeface="Arial"/>
                <a:cs typeface="Arial"/>
              </a:rPr>
              <a:t> </a:t>
            </a:r>
            <a:r>
              <a:rPr sz="2400" dirty="0">
                <a:solidFill>
                  <a:prstClr val="black"/>
                </a:solidFill>
                <a:latin typeface="Arial"/>
                <a:cs typeface="Arial"/>
              </a:rPr>
              <a:t>có).</a:t>
            </a:r>
          </a:p>
          <a:p>
            <a:pPr marL="12700" marR="6350" algn="just" defTabSz="914400">
              <a:lnSpc>
                <a:spcPct val="150000"/>
              </a:lnSpc>
              <a:spcBef>
                <a:spcPts val="815"/>
              </a:spcBef>
              <a:buFontTx/>
              <a:buChar char="-"/>
              <a:tabLst>
                <a:tab pos="254000" algn="l"/>
              </a:tabLst>
            </a:pPr>
            <a:r>
              <a:rPr lang="vi-VN" sz="2400" dirty="0">
                <a:solidFill>
                  <a:prstClr val="black"/>
                </a:solidFill>
                <a:latin typeface="Arial"/>
                <a:cs typeface="Arial"/>
              </a:rPr>
              <a:t> </a:t>
            </a:r>
            <a:r>
              <a:rPr sz="2400" dirty="0" err="1">
                <a:solidFill>
                  <a:prstClr val="black"/>
                </a:solidFill>
                <a:latin typeface="Arial"/>
                <a:cs typeface="Arial"/>
              </a:rPr>
              <a:t>Dự</a:t>
            </a:r>
            <a:r>
              <a:rPr sz="2400" dirty="0">
                <a:solidFill>
                  <a:prstClr val="black"/>
                </a:solidFill>
                <a:latin typeface="Arial"/>
                <a:cs typeface="Arial"/>
              </a:rPr>
              <a:t> án nhóm </a:t>
            </a:r>
            <a:r>
              <a:rPr sz="2400" spc="-5" dirty="0">
                <a:solidFill>
                  <a:prstClr val="black"/>
                </a:solidFill>
                <a:latin typeface="Arial"/>
                <a:cs typeface="Arial"/>
              </a:rPr>
              <a:t>III: </a:t>
            </a:r>
            <a:r>
              <a:rPr sz="2400" dirty="0">
                <a:solidFill>
                  <a:prstClr val="black"/>
                </a:solidFill>
                <a:latin typeface="Arial"/>
                <a:cs typeface="Arial"/>
              </a:rPr>
              <a:t>Chỉ phải làm giấy phép </a:t>
            </a:r>
            <a:r>
              <a:rPr sz="2400" dirty="0" err="1">
                <a:solidFill>
                  <a:prstClr val="black"/>
                </a:solidFill>
                <a:latin typeface="Arial"/>
                <a:cs typeface="Arial"/>
              </a:rPr>
              <a:t>môi</a:t>
            </a:r>
            <a:r>
              <a:rPr sz="2400" dirty="0">
                <a:solidFill>
                  <a:prstClr val="black"/>
                </a:solidFill>
                <a:latin typeface="Arial"/>
                <a:cs typeface="Arial"/>
              </a:rPr>
              <a:t> </a:t>
            </a:r>
            <a:r>
              <a:rPr sz="2400" dirty="0" err="1">
                <a:solidFill>
                  <a:prstClr val="black"/>
                </a:solidFill>
                <a:latin typeface="Arial"/>
                <a:cs typeface="Arial"/>
              </a:rPr>
              <a:t>trường</a:t>
            </a:r>
            <a:r>
              <a:rPr lang="vi-VN" sz="2400" dirty="0">
                <a:solidFill>
                  <a:prstClr val="black"/>
                </a:solidFill>
                <a:latin typeface="Arial"/>
                <a:cs typeface="Arial"/>
              </a:rPr>
              <a:t> </a:t>
            </a:r>
            <a:r>
              <a:rPr sz="2400" dirty="0">
                <a:solidFill>
                  <a:prstClr val="black"/>
                </a:solidFill>
                <a:latin typeface="Arial"/>
                <a:cs typeface="Arial"/>
              </a:rPr>
              <a:t>(nếu</a:t>
            </a:r>
            <a:r>
              <a:rPr sz="2400" spc="-5" dirty="0">
                <a:solidFill>
                  <a:prstClr val="black"/>
                </a:solidFill>
                <a:latin typeface="Arial"/>
                <a:cs typeface="Arial"/>
              </a:rPr>
              <a:t> </a:t>
            </a:r>
            <a:r>
              <a:rPr sz="2400" dirty="0">
                <a:solidFill>
                  <a:prstClr val="black"/>
                </a:solidFill>
                <a:latin typeface="Arial"/>
                <a:cs typeface="Arial"/>
              </a:rPr>
              <a:t>có).</a:t>
            </a:r>
          </a:p>
          <a:p>
            <a:pPr marL="12700" marR="5080" algn="just" defTabSz="914400">
              <a:lnSpc>
                <a:spcPct val="150000"/>
              </a:lnSpc>
              <a:spcBef>
                <a:spcPts val="660"/>
              </a:spcBef>
              <a:buFontTx/>
              <a:buChar char="-"/>
              <a:tabLst>
                <a:tab pos="262890" algn="l"/>
              </a:tabLst>
            </a:pPr>
            <a:r>
              <a:rPr lang="vi-VN" sz="2400" dirty="0">
                <a:solidFill>
                  <a:prstClr val="black"/>
                </a:solidFill>
                <a:latin typeface="Arial"/>
                <a:cs typeface="Arial"/>
              </a:rPr>
              <a:t> </a:t>
            </a:r>
            <a:r>
              <a:rPr sz="2400" dirty="0" err="1">
                <a:solidFill>
                  <a:prstClr val="black"/>
                </a:solidFill>
                <a:latin typeface="Arial"/>
                <a:cs typeface="Arial"/>
              </a:rPr>
              <a:t>Chỉ</a:t>
            </a:r>
            <a:r>
              <a:rPr sz="2400" dirty="0">
                <a:solidFill>
                  <a:prstClr val="black"/>
                </a:solidFill>
                <a:latin typeface="Arial"/>
                <a:cs typeface="Arial"/>
              </a:rPr>
              <a:t> đăng ký môi trường (trừ các dự án không </a:t>
            </a:r>
            <a:r>
              <a:rPr sz="2400" spc="5" dirty="0">
                <a:solidFill>
                  <a:prstClr val="black"/>
                </a:solidFill>
                <a:latin typeface="Arial"/>
                <a:cs typeface="Arial"/>
              </a:rPr>
              <a:t>phát  </a:t>
            </a:r>
            <a:r>
              <a:rPr sz="2400" dirty="0">
                <a:solidFill>
                  <a:prstClr val="black"/>
                </a:solidFill>
                <a:latin typeface="Arial"/>
                <a:cs typeface="Arial"/>
              </a:rPr>
              <a:t>sinh chất thải hoặc phát sinh </a:t>
            </a:r>
            <a:r>
              <a:rPr sz="2400" spc="-5" dirty="0">
                <a:solidFill>
                  <a:prstClr val="black"/>
                </a:solidFill>
                <a:latin typeface="Arial"/>
                <a:cs typeface="Arial"/>
              </a:rPr>
              <a:t>ít </a:t>
            </a:r>
            <a:r>
              <a:rPr sz="2400" dirty="0">
                <a:solidFill>
                  <a:prstClr val="black"/>
                </a:solidFill>
                <a:latin typeface="Arial"/>
                <a:cs typeface="Arial"/>
              </a:rPr>
              <a:t>chất thải, dự án bí </a:t>
            </a:r>
            <a:r>
              <a:rPr sz="2400" spc="5" dirty="0">
                <a:solidFill>
                  <a:prstClr val="black"/>
                </a:solidFill>
                <a:latin typeface="Arial"/>
                <a:cs typeface="Arial"/>
              </a:rPr>
              <a:t>mật  </a:t>
            </a:r>
            <a:r>
              <a:rPr sz="2400" dirty="0">
                <a:solidFill>
                  <a:prstClr val="black"/>
                </a:solidFill>
                <a:latin typeface="Arial"/>
                <a:cs typeface="Arial"/>
              </a:rPr>
              <a:t>quốc phòng, an ninh (quy định tại điểm b </a:t>
            </a:r>
            <a:r>
              <a:rPr sz="2400" dirty="0" err="1">
                <a:solidFill>
                  <a:prstClr val="black"/>
                </a:solidFill>
                <a:latin typeface="Arial"/>
                <a:cs typeface="Arial"/>
              </a:rPr>
              <a:t>Khoản</a:t>
            </a:r>
            <a:r>
              <a:rPr lang="vi-VN" sz="2400" dirty="0">
                <a:solidFill>
                  <a:prstClr val="black"/>
                </a:solidFill>
                <a:latin typeface="Arial"/>
                <a:cs typeface="Arial"/>
              </a:rPr>
              <a:t> </a:t>
            </a:r>
            <a:r>
              <a:rPr sz="2400" dirty="0">
                <a:solidFill>
                  <a:prstClr val="black"/>
                </a:solidFill>
                <a:latin typeface="Arial"/>
                <a:cs typeface="Arial"/>
              </a:rPr>
              <a:t>2 Điều 49 Luật </a:t>
            </a:r>
            <a:r>
              <a:rPr sz="2400" spc="-5" dirty="0">
                <a:solidFill>
                  <a:prstClr val="black"/>
                </a:solidFill>
                <a:latin typeface="Arial"/>
                <a:cs typeface="Arial"/>
              </a:rPr>
              <a:t>BVMT) </a:t>
            </a:r>
            <a:r>
              <a:rPr sz="2400" dirty="0">
                <a:solidFill>
                  <a:prstClr val="black"/>
                </a:solidFill>
                <a:latin typeface="Arial"/>
                <a:cs typeface="Arial"/>
              </a:rPr>
              <a:t>hoặc thuộc đối </a:t>
            </a:r>
            <a:r>
              <a:rPr sz="2400" spc="-5" dirty="0">
                <a:solidFill>
                  <a:prstClr val="black"/>
                </a:solidFill>
                <a:latin typeface="Arial"/>
                <a:cs typeface="Arial"/>
              </a:rPr>
              <a:t>tượng </a:t>
            </a:r>
            <a:r>
              <a:rPr sz="2400" dirty="0">
                <a:solidFill>
                  <a:prstClr val="black"/>
                </a:solidFill>
                <a:latin typeface="Arial"/>
                <a:cs typeface="Arial"/>
              </a:rPr>
              <a:t>được </a:t>
            </a:r>
            <a:r>
              <a:rPr sz="2400" dirty="0" err="1">
                <a:solidFill>
                  <a:prstClr val="black"/>
                </a:solidFill>
                <a:latin typeface="Arial"/>
                <a:cs typeface="Arial"/>
              </a:rPr>
              <a:t>miễn</a:t>
            </a:r>
            <a:r>
              <a:rPr sz="2400" dirty="0">
                <a:solidFill>
                  <a:prstClr val="black"/>
                </a:solidFill>
                <a:latin typeface="Arial"/>
                <a:cs typeface="Arial"/>
              </a:rPr>
              <a:t> </a:t>
            </a:r>
            <a:r>
              <a:rPr sz="2400" dirty="0" err="1">
                <a:solidFill>
                  <a:prstClr val="black"/>
                </a:solidFill>
                <a:latin typeface="Arial"/>
                <a:cs typeface="Arial"/>
              </a:rPr>
              <a:t>đăng</a:t>
            </a:r>
            <a:r>
              <a:rPr sz="2400" spc="585" dirty="0">
                <a:solidFill>
                  <a:prstClr val="black"/>
                </a:solidFill>
                <a:latin typeface="Arial"/>
                <a:cs typeface="Arial"/>
              </a:rPr>
              <a:t> </a:t>
            </a:r>
            <a:r>
              <a:rPr sz="2400" dirty="0">
                <a:solidFill>
                  <a:prstClr val="black"/>
                </a:solidFill>
                <a:latin typeface="Arial"/>
                <a:cs typeface="Arial"/>
              </a:rPr>
              <a:t>ký</a:t>
            </a:r>
            <a:r>
              <a:rPr sz="2400" spc="585" dirty="0">
                <a:solidFill>
                  <a:prstClr val="black"/>
                </a:solidFill>
                <a:latin typeface="Arial"/>
                <a:cs typeface="Arial"/>
              </a:rPr>
              <a:t> </a:t>
            </a:r>
            <a:r>
              <a:rPr sz="2400" dirty="0">
                <a:solidFill>
                  <a:prstClr val="black"/>
                </a:solidFill>
                <a:latin typeface="Arial"/>
                <a:cs typeface="Arial"/>
              </a:rPr>
              <a:t>môi</a:t>
            </a:r>
            <a:r>
              <a:rPr sz="2400" spc="585" dirty="0">
                <a:solidFill>
                  <a:prstClr val="black"/>
                </a:solidFill>
                <a:latin typeface="Arial"/>
                <a:cs typeface="Arial"/>
              </a:rPr>
              <a:t> </a:t>
            </a:r>
            <a:r>
              <a:rPr sz="2400" dirty="0">
                <a:solidFill>
                  <a:prstClr val="black"/>
                </a:solidFill>
                <a:latin typeface="Arial"/>
                <a:cs typeface="Arial"/>
              </a:rPr>
              <a:t>trường</a:t>
            </a:r>
            <a:r>
              <a:rPr sz="2400" spc="590" dirty="0">
                <a:solidFill>
                  <a:prstClr val="black"/>
                </a:solidFill>
                <a:latin typeface="Arial"/>
                <a:cs typeface="Arial"/>
              </a:rPr>
              <a:t> </a:t>
            </a:r>
            <a:r>
              <a:rPr sz="2400" dirty="0">
                <a:solidFill>
                  <a:prstClr val="black"/>
                </a:solidFill>
                <a:latin typeface="Arial"/>
                <a:cs typeface="Arial"/>
              </a:rPr>
              <a:t>theo</a:t>
            </a:r>
            <a:r>
              <a:rPr sz="2400" spc="585" dirty="0">
                <a:solidFill>
                  <a:prstClr val="black"/>
                </a:solidFill>
                <a:latin typeface="Arial"/>
                <a:cs typeface="Arial"/>
              </a:rPr>
              <a:t> </a:t>
            </a:r>
            <a:r>
              <a:rPr sz="2400" dirty="0">
                <a:solidFill>
                  <a:prstClr val="black"/>
                </a:solidFill>
                <a:latin typeface="Arial"/>
                <a:cs typeface="Arial"/>
              </a:rPr>
              <a:t>quy</a:t>
            </a:r>
            <a:r>
              <a:rPr sz="2400" spc="585" dirty="0">
                <a:solidFill>
                  <a:prstClr val="black"/>
                </a:solidFill>
                <a:latin typeface="Arial"/>
                <a:cs typeface="Arial"/>
              </a:rPr>
              <a:t> </a:t>
            </a:r>
            <a:r>
              <a:rPr sz="2400" dirty="0">
                <a:solidFill>
                  <a:prstClr val="black"/>
                </a:solidFill>
                <a:latin typeface="Arial"/>
                <a:cs typeface="Arial"/>
              </a:rPr>
              <a:t>định</a:t>
            </a:r>
            <a:r>
              <a:rPr sz="2400" spc="595" dirty="0">
                <a:solidFill>
                  <a:prstClr val="black"/>
                </a:solidFill>
                <a:latin typeface="Arial"/>
                <a:cs typeface="Arial"/>
              </a:rPr>
              <a:t> </a:t>
            </a:r>
            <a:r>
              <a:rPr sz="2400" dirty="0">
                <a:solidFill>
                  <a:prstClr val="black"/>
                </a:solidFill>
                <a:latin typeface="Arial"/>
                <a:cs typeface="Arial"/>
              </a:rPr>
              <a:t>tại</a:t>
            </a:r>
            <a:r>
              <a:rPr sz="2400" spc="585" dirty="0">
                <a:solidFill>
                  <a:prstClr val="black"/>
                </a:solidFill>
                <a:latin typeface="Arial"/>
                <a:cs typeface="Arial"/>
              </a:rPr>
              <a:t> </a:t>
            </a:r>
            <a:r>
              <a:rPr sz="2400" dirty="0">
                <a:solidFill>
                  <a:prstClr val="black"/>
                </a:solidFill>
                <a:latin typeface="Arial"/>
                <a:cs typeface="Arial"/>
              </a:rPr>
              <a:t>Phụ</a:t>
            </a:r>
            <a:r>
              <a:rPr sz="2400" spc="590" dirty="0">
                <a:solidFill>
                  <a:prstClr val="black"/>
                </a:solidFill>
                <a:latin typeface="Arial"/>
                <a:cs typeface="Arial"/>
              </a:rPr>
              <a:t> </a:t>
            </a:r>
            <a:r>
              <a:rPr sz="2400" dirty="0" err="1">
                <a:solidFill>
                  <a:prstClr val="black"/>
                </a:solidFill>
                <a:latin typeface="Arial"/>
                <a:cs typeface="Arial"/>
              </a:rPr>
              <a:t>lục</a:t>
            </a:r>
            <a:r>
              <a:rPr sz="2400" spc="580" dirty="0">
                <a:solidFill>
                  <a:prstClr val="black"/>
                </a:solidFill>
                <a:latin typeface="Arial"/>
                <a:cs typeface="Arial"/>
              </a:rPr>
              <a:t> </a:t>
            </a:r>
            <a:r>
              <a:rPr sz="2400" spc="-5" dirty="0">
                <a:solidFill>
                  <a:prstClr val="black"/>
                </a:solidFill>
                <a:latin typeface="Arial"/>
                <a:cs typeface="Arial"/>
              </a:rPr>
              <a:t>XVI</a:t>
            </a:r>
            <a:r>
              <a:rPr lang="vi-VN" sz="2400" spc="-5" dirty="0">
                <a:solidFill>
                  <a:prstClr val="black"/>
                </a:solidFill>
                <a:latin typeface="Arial"/>
                <a:cs typeface="Arial"/>
              </a:rPr>
              <a:t> </a:t>
            </a:r>
            <a:r>
              <a:rPr lang="vi-VN" sz="2400" dirty="0">
                <a:solidFill>
                  <a:prstClr val="black"/>
                </a:solidFill>
                <a:latin typeface="Arial"/>
                <a:cs typeface="Arial"/>
              </a:rPr>
              <a:t>Nghị định</a:t>
            </a:r>
            <a:r>
              <a:rPr lang="vi-VN" sz="2400" spc="-65" dirty="0">
                <a:solidFill>
                  <a:prstClr val="black"/>
                </a:solidFill>
                <a:latin typeface="Arial"/>
                <a:cs typeface="Arial"/>
              </a:rPr>
              <a:t> </a:t>
            </a:r>
            <a:r>
              <a:rPr lang="vi-VN" sz="2400" dirty="0">
                <a:solidFill>
                  <a:prstClr val="black"/>
                </a:solidFill>
                <a:latin typeface="Arial"/>
                <a:cs typeface="Arial"/>
              </a:rPr>
              <a:t>08/2022/NĐ-CP).</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514985" y="1134574"/>
            <a:ext cx="8876030" cy="5723426"/>
          </a:xfrm>
          <a:prstGeom prst="rect">
            <a:avLst/>
          </a:prstGeom>
        </p:spPr>
        <p:txBody>
          <a:bodyPr vert="horz" wrap="square" lIns="0" tIns="45720" rIns="0" bIns="0" rtlCol="0">
            <a:spAutoFit/>
          </a:bodyPr>
          <a:lstStyle/>
          <a:p>
            <a:pPr algn="just">
              <a:lnSpc>
                <a:spcPct val="150000"/>
              </a:lnSpc>
              <a:spcBef>
                <a:spcPts val="360"/>
              </a:spcBef>
            </a:pPr>
            <a:r>
              <a:rPr lang="vi-VN" sz="2200" b="1" dirty="0">
                <a:latin typeface="Arial" panose="020B0604020202020204" pitchFamily="34" charset="0"/>
                <a:cs typeface="Arial" panose="020B0604020202020204" pitchFamily="34" charset="0"/>
              </a:rPr>
              <a:t>7. Vận hành thử nghiệm sau khi cấp phép</a:t>
            </a:r>
          </a:p>
          <a:p>
            <a:pPr algn="just">
              <a:lnSpc>
                <a:spcPct val="150000"/>
              </a:lnSpc>
              <a:spcBef>
                <a:spcPts val="360"/>
              </a:spcBef>
            </a:pPr>
            <a:r>
              <a:rPr lang="vi-VN" sz="2200" dirty="0">
                <a:latin typeface="Arial" panose="020B0604020202020204" pitchFamily="34" charset="0"/>
                <a:cs typeface="Arial" panose="020B0604020202020204" pitchFamily="34" charset="0"/>
              </a:rPr>
              <a:t>Chủ dự án đầu tư thực hiện quan trắc chất thải như sau:</a:t>
            </a:r>
          </a:p>
          <a:p>
            <a:pPr algn="just">
              <a:lnSpc>
                <a:spcPct val="150000"/>
              </a:lnSpc>
              <a:spcBef>
                <a:spcPts val="360"/>
              </a:spcBef>
            </a:pPr>
            <a:r>
              <a:rPr lang="vi-VN" sz="2200" dirty="0">
                <a:latin typeface="Arial" panose="020B0604020202020204" pitchFamily="34" charset="0"/>
                <a:cs typeface="Arial" panose="020B0604020202020204" pitchFamily="34" charset="0"/>
              </a:rPr>
              <a:t>- Đối với dự án đầu tư, cơ sở thuộc đối tượng quy định tại Cột 3 Phụ  lục 2 ban hành kèm theo Nghị định số 08/2022/NĐ-CP: Thực hiện  quan trắc chất thải theo trong giai đoạn điều chỉnh hiệu quả của từng  công trình, thiết bị xử lý ít nhất là 75 ngày kể từ ngày bắt đầu vận hành thử nghiệm và ít nhất là 07 ngày liên tiếp sau giai đoạn điều chỉnh.</a:t>
            </a:r>
          </a:p>
          <a:p>
            <a:pPr algn="just">
              <a:lnSpc>
                <a:spcPct val="150000"/>
              </a:lnSpc>
              <a:spcBef>
                <a:spcPts val="360"/>
              </a:spcBef>
            </a:pPr>
            <a:r>
              <a:rPr lang="vi-VN" sz="2200" dirty="0">
                <a:latin typeface="Arial" panose="020B0604020202020204" pitchFamily="34" charset="0"/>
                <a:cs typeface="Arial" panose="020B0604020202020204" pitchFamily="34" charset="0"/>
              </a:rPr>
              <a:t>- Đối với các dự án, cơ sở không thuộc trường hợp quy định ở trên:  việc quan trắc chất thải do chủ dự án đầu tư, cơ sở tự quyết định  nhưng phải bảo đảm quan trắc ít nhất 03 mẫu đơn trong 03 ngày liên  tiếp của giai đoạn vận hành ổn định các công trình xử lý chất thải.</a:t>
            </a:r>
          </a:p>
        </p:txBody>
      </p:sp>
      <p:sp>
        <p:nvSpPr>
          <p:cNvPr id="8" name="TextBox 7">
            <a:extLst>
              <a:ext uri="{FF2B5EF4-FFF2-40B4-BE49-F238E27FC236}">
                <a16:creationId xmlns:a16="http://schemas.microsoft.com/office/drawing/2014/main" id="{1486D1E5-899C-8180-C3DB-DA91817633A4}"/>
              </a:ext>
            </a:extLst>
          </p:cNvPr>
          <p:cNvSpPr txBox="1"/>
          <p:nvPr/>
        </p:nvSpPr>
        <p:spPr>
          <a:xfrm>
            <a:off x="818554" y="228600"/>
            <a:ext cx="8383190" cy="1131848"/>
          </a:xfrm>
          <a:prstGeom prst="rect">
            <a:avLst/>
          </a:prstGeom>
          <a:noFill/>
        </p:spPr>
        <p:txBody>
          <a:bodyPr wrap="square" rtlCol="0">
            <a:spAutoFit/>
          </a:bodyPr>
          <a:lstStyle/>
          <a:p>
            <a:pPr algn="ctr">
              <a:lnSpc>
                <a:spcPct val="150000"/>
              </a:lnSpc>
            </a:pPr>
            <a:r>
              <a:rPr lang="vi-VN" sz="2400" b="1" dirty="0">
                <a:solidFill>
                  <a:schemeClr val="accent2">
                    <a:lumMod val="50000"/>
                  </a:schemeClr>
                </a:solidFill>
              </a:rPr>
              <a:t>PHẦN 2</a:t>
            </a:r>
          </a:p>
          <a:p>
            <a:pPr algn="ctr">
              <a:lnSpc>
                <a:spcPct val="150000"/>
              </a:lnSpc>
            </a:pPr>
            <a:r>
              <a:rPr lang="vi-VN" sz="2400" b="1" dirty="0">
                <a:solidFill>
                  <a:schemeClr val="accent2">
                    <a:lumMod val="50000"/>
                  </a:schemeClr>
                </a:solidFill>
              </a:rPr>
              <a:t>QUY ĐỊNH VỀ GIẤY PHÉP MÔI TRƯỜNG</a:t>
            </a:r>
          </a:p>
        </p:txBody>
      </p:sp>
    </p:spTree>
    <p:extLst>
      <p:ext uri="{BB962C8B-B14F-4D97-AF65-F5344CB8AC3E}">
        <p14:creationId xmlns:p14="http://schemas.microsoft.com/office/powerpoint/2010/main" val="137693006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514985" y="1414500"/>
            <a:ext cx="8876030" cy="4148636"/>
          </a:xfrm>
          <a:prstGeom prst="rect">
            <a:avLst/>
          </a:prstGeom>
        </p:spPr>
        <p:txBody>
          <a:bodyPr vert="horz" wrap="square" lIns="0" tIns="45720" rIns="0" bIns="0" rtlCol="0">
            <a:spAutoFit/>
          </a:bodyPr>
          <a:lstStyle/>
          <a:p>
            <a:pPr algn="just">
              <a:lnSpc>
                <a:spcPct val="150000"/>
              </a:lnSpc>
              <a:spcBef>
                <a:spcPts val="360"/>
              </a:spcBef>
            </a:pPr>
            <a:r>
              <a:rPr lang="vi-VN" sz="2200" b="1" dirty="0">
                <a:latin typeface="Arial" panose="020B0604020202020204" pitchFamily="34" charset="0"/>
                <a:cs typeface="Arial" panose="020B0604020202020204" pitchFamily="34" charset="0"/>
              </a:rPr>
              <a:t>7. Vận hành thử nghiệm sau khi cấp phép (tiếp)</a:t>
            </a:r>
          </a:p>
          <a:p>
            <a:pPr algn="just">
              <a:lnSpc>
                <a:spcPct val="150000"/>
              </a:lnSpc>
              <a:spcBef>
                <a:spcPts val="360"/>
              </a:spcBef>
            </a:pPr>
            <a:r>
              <a:rPr lang="vi-VN" sz="2200" b="1" i="1" dirty="0">
                <a:latin typeface="Arial" panose="020B0604020202020204" pitchFamily="34" charset="0"/>
                <a:cs typeface="Arial" panose="020B0604020202020204" pitchFamily="34" charset="0"/>
              </a:rPr>
              <a:t>Trách nhiệm của cơ quan cấp giấy phép môi trường trong quá trình vận hành  thử nghiệm:</a:t>
            </a:r>
          </a:p>
          <a:p>
            <a:pPr algn="just">
              <a:lnSpc>
                <a:spcPct val="150000"/>
              </a:lnSpc>
              <a:spcBef>
                <a:spcPts val="360"/>
              </a:spcBef>
            </a:pPr>
            <a:r>
              <a:rPr lang="vi-VN" sz="2200" dirty="0">
                <a:latin typeface="Arial" panose="020B0604020202020204" pitchFamily="34" charset="0"/>
                <a:cs typeface="Arial" panose="020B0604020202020204" pitchFamily="34" charset="0"/>
              </a:rPr>
              <a:t>- Thành lập đoàn kiểm tra thực tế quá trình vận hành thử nghiệm công trình xử lý  chất thải của dự án đầu tư thuộc trường hợp quy định tại khoản 4 Điều 46 Luật Bảo  vệ môi trường hoặc cử cán bộ, công chức kiểm tra thực tế quá trình vận hành thử  nghiệm công trình xử lý chất thải của dự án đầu tư đối với các trường hợp khác;</a:t>
            </a:r>
          </a:p>
        </p:txBody>
      </p:sp>
      <p:sp>
        <p:nvSpPr>
          <p:cNvPr id="8" name="TextBox 7">
            <a:extLst>
              <a:ext uri="{FF2B5EF4-FFF2-40B4-BE49-F238E27FC236}">
                <a16:creationId xmlns:a16="http://schemas.microsoft.com/office/drawing/2014/main" id="{1486D1E5-899C-8180-C3DB-DA91817633A4}"/>
              </a:ext>
            </a:extLst>
          </p:cNvPr>
          <p:cNvSpPr txBox="1"/>
          <p:nvPr/>
        </p:nvSpPr>
        <p:spPr>
          <a:xfrm>
            <a:off x="818554" y="228600"/>
            <a:ext cx="8383190" cy="1131848"/>
          </a:xfrm>
          <a:prstGeom prst="rect">
            <a:avLst/>
          </a:prstGeom>
          <a:noFill/>
        </p:spPr>
        <p:txBody>
          <a:bodyPr wrap="square" rtlCol="0">
            <a:spAutoFit/>
          </a:bodyPr>
          <a:lstStyle/>
          <a:p>
            <a:pPr algn="ctr">
              <a:lnSpc>
                <a:spcPct val="150000"/>
              </a:lnSpc>
            </a:pPr>
            <a:r>
              <a:rPr lang="vi-VN" sz="2400" b="1" dirty="0">
                <a:solidFill>
                  <a:schemeClr val="accent2">
                    <a:lumMod val="50000"/>
                  </a:schemeClr>
                </a:solidFill>
              </a:rPr>
              <a:t>PHẦN 2</a:t>
            </a:r>
          </a:p>
          <a:p>
            <a:pPr algn="ctr">
              <a:lnSpc>
                <a:spcPct val="150000"/>
              </a:lnSpc>
            </a:pPr>
            <a:r>
              <a:rPr lang="vi-VN" sz="2400" b="1" dirty="0">
                <a:solidFill>
                  <a:schemeClr val="accent2">
                    <a:lumMod val="50000"/>
                  </a:schemeClr>
                </a:solidFill>
              </a:rPr>
              <a:t>QUY ĐỊNH VỀ GIẤY PHÉP MÔI TRƯỜNG</a:t>
            </a:r>
          </a:p>
        </p:txBody>
      </p:sp>
    </p:spTree>
    <p:extLst>
      <p:ext uri="{BB962C8B-B14F-4D97-AF65-F5344CB8AC3E}">
        <p14:creationId xmlns:p14="http://schemas.microsoft.com/office/powerpoint/2010/main" val="421471786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514985" y="1414500"/>
            <a:ext cx="8876030" cy="5164299"/>
          </a:xfrm>
          <a:prstGeom prst="rect">
            <a:avLst/>
          </a:prstGeom>
        </p:spPr>
        <p:txBody>
          <a:bodyPr vert="horz" wrap="square" lIns="0" tIns="45720" rIns="0" bIns="0" rtlCol="0">
            <a:spAutoFit/>
          </a:bodyPr>
          <a:lstStyle/>
          <a:p>
            <a:pPr algn="just">
              <a:lnSpc>
                <a:spcPct val="150000"/>
              </a:lnSpc>
              <a:spcBef>
                <a:spcPts val="360"/>
              </a:spcBef>
            </a:pPr>
            <a:r>
              <a:rPr lang="vi-VN" sz="2200" b="1" dirty="0">
                <a:latin typeface="Arial" panose="020B0604020202020204" pitchFamily="34" charset="0"/>
                <a:cs typeface="Arial" panose="020B0604020202020204" pitchFamily="34" charset="0"/>
              </a:rPr>
              <a:t>7. Vận hành thử nghiệm sau khi cấp phép (tiếp)</a:t>
            </a:r>
          </a:p>
          <a:p>
            <a:pPr algn="just">
              <a:lnSpc>
                <a:spcPct val="150000"/>
              </a:lnSpc>
              <a:spcBef>
                <a:spcPts val="360"/>
              </a:spcBef>
            </a:pPr>
            <a:r>
              <a:rPr lang="vi-VN" sz="2200" b="1" i="1" dirty="0">
                <a:latin typeface="Arial" panose="020B0604020202020204" pitchFamily="34" charset="0"/>
                <a:cs typeface="Arial" panose="020B0604020202020204" pitchFamily="34" charset="0"/>
              </a:rPr>
              <a:t>Trách nhiệm của cơ quan cấp giấy phép môi trường trong quá trình vận hành  thử nghiệm:</a:t>
            </a:r>
          </a:p>
          <a:p>
            <a:pPr algn="just">
              <a:lnSpc>
                <a:spcPct val="150000"/>
              </a:lnSpc>
              <a:spcBef>
                <a:spcPts val="360"/>
              </a:spcBef>
            </a:pPr>
            <a:r>
              <a:rPr lang="vi-VN" sz="2200" dirty="0">
                <a:latin typeface="Arial" panose="020B0604020202020204" pitchFamily="34" charset="0"/>
                <a:cs typeface="Arial" panose="020B0604020202020204" pitchFamily="34" charset="0"/>
              </a:rPr>
              <a:t>- Tiến hành đo đạc, lấy và phân tích mẫu chất thải xả ra môi trường. Trường hợp  chất thải xả ra môi trường không đáp ứng quy chuẩn kỹ thuật môi trường về chất  thải, xử lý hoặc chuyển hồ sơ cho người có thẩm quyền xử lý vi phạm theo quy định  và yêu cầu chủ dự án đầu tư phải thực hiện các biện pháp quy định tại khoản 8 Điều  này; tiếp tục tổ chức đo đạc, lấy và phân tích mẫu chất thải xả ra môi trường trong  quá trình vận hành thử nghiệm lại của chủ dự án đầu tư.</a:t>
            </a:r>
          </a:p>
        </p:txBody>
      </p:sp>
      <p:sp>
        <p:nvSpPr>
          <p:cNvPr id="8" name="TextBox 7">
            <a:extLst>
              <a:ext uri="{FF2B5EF4-FFF2-40B4-BE49-F238E27FC236}">
                <a16:creationId xmlns:a16="http://schemas.microsoft.com/office/drawing/2014/main" id="{1486D1E5-899C-8180-C3DB-DA91817633A4}"/>
              </a:ext>
            </a:extLst>
          </p:cNvPr>
          <p:cNvSpPr txBox="1"/>
          <p:nvPr/>
        </p:nvSpPr>
        <p:spPr>
          <a:xfrm>
            <a:off x="818554" y="228600"/>
            <a:ext cx="8383190" cy="1131848"/>
          </a:xfrm>
          <a:prstGeom prst="rect">
            <a:avLst/>
          </a:prstGeom>
          <a:noFill/>
        </p:spPr>
        <p:txBody>
          <a:bodyPr wrap="square" rtlCol="0">
            <a:spAutoFit/>
          </a:bodyPr>
          <a:lstStyle/>
          <a:p>
            <a:pPr algn="ctr">
              <a:lnSpc>
                <a:spcPct val="150000"/>
              </a:lnSpc>
            </a:pPr>
            <a:r>
              <a:rPr lang="vi-VN" sz="2400" b="1" dirty="0">
                <a:solidFill>
                  <a:schemeClr val="accent2">
                    <a:lumMod val="50000"/>
                  </a:schemeClr>
                </a:solidFill>
              </a:rPr>
              <a:t>PHẦN 2</a:t>
            </a:r>
          </a:p>
          <a:p>
            <a:pPr algn="ctr">
              <a:lnSpc>
                <a:spcPct val="150000"/>
              </a:lnSpc>
            </a:pPr>
            <a:r>
              <a:rPr lang="vi-VN" sz="2400" b="1" dirty="0">
                <a:solidFill>
                  <a:schemeClr val="accent2">
                    <a:lumMod val="50000"/>
                  </a:schemeClr>
                </a:solidFill>
              </a:rPr>
              <a:t>QUY ĐỊNH VỀ GIẤY PHÉP MÔI TRƯỜNG</a:t>
            </a:r>
          </a:p>
        </p:txBody>
      </p:sp>
    </p:spTree>
    <p:extLst>
      <p:ext uri="{BB962C8B-B14F-4D97-AF65-F5344CB8AC3E}">
        <p14:creationId xmlns:p14="http://schemas.microsoft.com/office/powerpoint/2010/main" val="268663588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514985" y="1414500"/>
            <a:ext cx="8876030" cy="3132974"/>
          </a:xfrm>
          <a:prstGeom prst="rect">
            <a:avLst/>
          </a:prstGeom>
        </p:spPr>
        <p:txBody>
          <a:bodyPr vert="horz" wrap="square" lIns="0" tIns="45720" rIns="0" bIns="0" rtlCol="0">
            <a:spAutoFit/>
          </a:bodyPr>
          <a:lstStyle/>
          <a:p>
            <a:pPr algn="just">
              <a:lnSpc>
                <a:spcPct val="150000"/>
              </a:lnSpc>
              <a:spcBef>
                <a:spcPts val="360"/>
              </a:spcBef>
            </a:pPr>
            <a:r>
              <a:rPr lang="vi-VN" sz="2200" b="1" dirty="0">
                <a:latin typeface="Arial" panose="020B0604020202020204" pitchFamily="34" charset="0"/>
                <a:cs typeface="Arial" panose="020B0604020202020204" pitchFamily="34" charset="0"/>
              </a:rPr>
              <a:t>7. Vận hành thử nghiệm sau khi cấp phép (tiếp)</a:t>
            </a:r>
          </a:p>
          <a:p>
            <a:pPr algn="just">
              <a:lnSpc>
                <a:spcPct val="150000"/>
              </a:lnSpc>
              <a:spcBef>
                <a:spcPts val="360"/>
              </a:spcBef>
            </a:pPr>
            <a:r>
              <a:rPr lang="vi-VN" sz="2200" b="1" i="1" dirty="0">
                <a:latin typeface="Arial" panose="020B0604020202020204" pitchFamily="34" charset="0"/>
                <a:cs typeface="Arial" panose="020B0604020202020204" pitchFamily="34" charset="0"/>
              </a:rPr>
              <a:t>Cơ quan chuyên môn về bảo vệ môi trường cấp tỉnh, cấp huyện có trách nhiệm:</a:t>
            </a:r>
          </a:p>
          <a:p>
            <a:pPr algn="just">
              <a:lnSpc>
                <a:spcPct val="150000"/>
              </a:lnSpc>
              <a:spcBef>
                <a:spcPts val="360"/>
              </a:spcBef>
            </a:pPr>
            <a:r>
              <a:rPr lang="vi-VN" sz="2200" dirty="0">
                <a:latin typeface="Arial" panose="020B0604020202020204" pitchFamily="34" charset="0"/>
                <a:cs typeface="Arial" panose="020B0604020202020204" pitchFamily="34" charset="0"/>
              </a:rPr>
              <a:t>Phối hợp kiểm tra, giám sát quá trình vận hành thử nghiệm công trình xử lý chất  thải đối với dự án đầu tư trên địa bàn theo đề nghị của cơ quan cấp giấy phép môi</a:t>
            </a:r>
          </a:p>
        </p:txBody>
      </p:sp>
      <p:sp>
        <p:nvSpPr>
          <p:cNvPr id="8" name="TextBox 7">
            <a:extLst>
              <a:ext uri="{FF2B5EF4-FFF2-40B4-BE49-F238E27FC236}">
                <a16:creationId xmlns:a16="http://schemas.microsoft.com/office/drawing/2014/main" id="{1486D1E5-899C-8180-C3DB-DA91817633A4}"/>
              </a:ext>
            </a:extLst>
          </p:cNvPr>
          <p:cNvSpPr txBox="1"/>
          <p:nvPr/>
        </p:nvSpPr>
        <p:spPr>
          <a:xfrm>
            <a:off x="818554" y="228600"/>
            <a:ext cx="8383190" cy="1131848"/>
          </a:xfrm>
          <a:prstGeom prst="rect">
            <a:avLst/>
          </a:prstGeom>
          <a:noFill/>
        </p:spPr>
        <p:txBody>
          <a:bodyPr wrap="square" rtlCol="0">
            <a:spAutoFit/>
          </a:bodyPr>
          <a:lstStyle/>
          <a:p>
            <a:pPr algn="ctr">
              <a:lnSpc>
                <a:spcPct val="150000"/>
              </a:lnSpc>
            </a:pPr>
            <a:r>
              <a:rPr lang="vi-VN" sz="2400" b="1" dirty="0">
                <a:solidFill>
                  <a:schemeClr val="accent2">
                    <a:lumMod val="50000"/>
                  </a:schemeClr>
                </a:solidFill>
              </a:rPr>
              <a:t>PHẦN 2</a:t>
            </a:r>
          </a:p>
          <a:p>
            <a:pPr algn="ctr">
              <a:lnSpc>
                <a:spcPct val="150000"/>
              </a:lnSpc>
            </a:pPr>
            <a:r>
              <a:rPr lang="vi-VN" sz="2400" b="1" dirty="0">
                <a:solidFill>
                  <a:schemeClr val="accent2">
                    <a:lumMod val="50000"/>
                  </a:schemeClr>
                </a:solidFill>
              </a:rPr>
              <a:t>QUY ĐỊNH VỀ GIẤY PHÉP MÔI TRƯỜNG</a:t>
            </a:r>
          </a:p>
        </p:txBody>
      </p:sp>
    </p:spTree>
    <p:extLst>
      <p:ext uri="{BB962C8B-B14F-4D97-AF65-F5344CB8AC3E}">
        <p14:creationId xmlns:p14="http://schemas.microsoft.com/office/powerpoint/2010/main" val="56680671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514985" y="1414500"/>
            <a:ext cx="8876030" cy="4148636"/>
          </a:xfrm>
          <a:prstGeom prst="rect">
            <a:avLst/>
          </a:prstGeom>
        </p:spPr>
        <p:txBody>
          <a:bodyPr vert="horz" wrap="square" lIns="0" tIns="45720" rIns="0" bIns="0" rtlCol="0">
            <a:spAutoFit/>
          </a:bodyPr>
          <a:lstStyle/>
          <a:p>
            <a:pPr algn="just">
              <a:lnSpc>
                <a:spcPct val="150000"/>
              </a:lnSpc>
              <a:spcBef>
                <a:spcPts val="360"/>
              </a:spcBef>
            </a:pPr>
            <a:r>
              <a:rPr lang="vi-VN" sz="2200" b="1" dirty="0">
                <a:latin typeface="Arial" panose="020B0604020202020204" pitchFamily="34" charset="0"/>
                <a:cs typeface="Arial" panose="020B0604020202020204" pitchFamily="34" charset="0"/>
              </a:rPr>
              <a:t>1. Đối tượng phải đăng ký môi trường (Khoản 1 Điều 49 Luật Bảo vệ môi trường) </a:t>
            </a:r>
          </a:p>
          <a:p>
            <a:pPr algn="just">
              <a:lnSpc>
                <a:spcPct val="150000"/>
              </a:lnSpc>
              <a:spcBef>
                <a:spcPts val="360"/>
              </a:spcBef>
            </a:pPr>
            <a:r>
              <a:rPr lang="vi-VN" sz="2200" dirty="0">
                <a:latin typeface="Arial" panose="020B0604020202020204" pitchFamily="34" charset="0"/>
                <a:cs typeface="Arial" panose="020B0604020202020204" pitchFamily="34" charset="0"/>
              </a:rPr>
              <a:t>- Dự án đầu tư có phát sinh chất thải không thuộc đối tượng phải có giấy phép môi trường (bao gồm cả dự án thuộc hoặc không thuộc đối tượng phải thực hiện ĐTM)</a:t>
            </a:r>
          </a:p>
          <a:p>
            <a:pPr algn="just">
              <a:lnSpc>
                <a:spcPct val="150000"/>
              </a:lnSpc>
              <a:spcBef>
                <a:spcPts val="360"/>
              </a:spcBef>
            </a:pPr>
            <a:r>
              <a:rPr lang="vi-VN" sz="2200" dirty="0">
                <a:latin typeface="Arial" panose="020B0604020202020204" pitchFamily="34" charset="0"/>
                <a:cs typeface="Arial" panose="020B0604020202020204" pitchFamily="34" charset="0"/>
              </a:rPr>
              <a:t>- Cơ sở sản xuất, kinh doanh, dịch vụ hoạt động trước ngày Luật BVMT có hiệu lực thi hành có phát sinh chất thải không thuộc đối tượng phải có giấy phép môi trường.</a:t>
            </a:r>
          </a:p>
        </p:txBody>
      </p:sp>
      <p:sp>
        <p:nvSpPr>
          <p:cNvPr id="8" name="TextBox 7">
            <a:extLst>
              <a:ext uri="{FF2B5EF4-FFF2-40B4-BE49-F238E27FC236}">
                <a16:creationId xmlns:a16="http://schemas.microsoft.com/office/drawing/2014/main" id="{1486D1E5-899C-8180-C3DB-DA91817633A4}"/>
              </a:ext>
            </a:extLst>
          </p:cNvPr>
          <p:cNvSpPr txBox="1"/>
          <p:nvPr/>
        </p:nvSpPr>
        <p:spPr>
          <a:xfrm>
            <a:off x="818554" y="228600"/>
            <a:ext cx="8383190" cy="1131848"/>
          </a:xfrm>
          <a:prstGeom prst="rect">
            <a:avLst/>
          </a:prstGeom>
          <a:noFill/>
        </p:spPr>
        <p:txBody>
          <a:bodyPr wrap="square" rtlCol="0">
            <a:spAutoFit/>
          </a:bodyPr>
          <a:lstStyle/>
          <a:p>
            <a:pPr algn="ctr">
              <a:lnSpc>
                <a:spcPct val="150000"/>
              </a:lnSpc>
            </a:pPr>
            <a:r>
              <a:rPr lang="vi-VN" sz="2400" b="1" dirty="0">
                <a:solidFill>
                  <a:schemeClr val="accent2">
                    <a:lumMod val="50000"/>
                  </a:schemeClr>
                </a:solidFill>
              </a:rPr>
              <a:t>PHẦN 3</a:t>
            </a:r>
          </a:p>
          <a:p>
            <a:pPr algn="ctr">
              <a:lnSpc>
                <a:spcPct val="150000"/>
              </a:lnSpc>
            </a:pPr>
            <a:r>
              <a:rPr lang="vi-VN" sz="2400" b="1" dirty="0">
                <a:solidFill>
                  <a:schemeClr val="accent2">
                    <a:lumMod val="50000"/>
                  </a:schemeClr>
                </a:solidFill>
              </a:rPr>
              <a:t>QUY ĐỊNH VỀ ĐĂNG KÝ MÔI TRƯỜNG</a:t>
            </a:r>
          </a:p>
        </p:txBody>
      </p:sp>
    </p:spTree>
    <p:extLst>
      <p:ext uri="{BB962C8B-B14F-4D97-AF65-F5344CB8AC3E}">
        <p14:creationId xmlns:p14="http://schemas.microsoft.com/office/powerpoint/2010/main" val="275545762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514985" y="1414500"/>
            <a:ext cx="8876030" cy="4995535"/>
          </a:xfrm>
          <a:prstGeom prst="rect">
            <a:avLst/>
          </a:prstGeom>
        </p:spPr>
        <p:txBody>
          <a:bodyPr vert="horz" wrap="square" lIns="0" tIns="45720" rIns="0" bIns="0" rtlCol="0">
            <a:spAutoFit/>
          </a:bodyPr>
          <a:lstStyle/>
          <a:p>
            <a:pPr algn="just">
              <a:lnSpc>
                <a:spcPct val="130000"/>
              </a:lnSpc>
              <a:spcBef>
                <a:spcPts val="360"/>
              </a:spcBef>
            </a:pPr>
            <a:r>
              <a:rPr lang="vi-VN" sz="2200" b="1" dirty="0">
                <a:latin typeface="Arial" panose="020B0604020202020204" pitchFamily="34" charset="0"/>
                <a:cs typeface="Arial" panose="020B0604020202020204" pitchFamily="34" charset="0"/>
              </a:rPr>
              <a:t>2. Đối tượng được miễn đăng ký môi trường (Điều 32 Nghị định số 08/2022/NĐ-CP):</a:t>
            </a:r>
          </a:p>
          <a:p>
            <a:pPr algn="just">
              <a:lnSpc>
                <a:spcPct val="130000"/>
              </a:lnSpc>
              <a:spcBef>
                <a:spcPts val="360"/>
              </a:spcBef>
            </a:pPr>
            <a:r>
              <a:rPr lang="vi-VN" sz="2200" dirty="0">
                <a:latin typeface="Arial" panose="020B0604020202020204" pitchFamily="34" charset="0"/>
                <a:cs typeface="Arial" panose="020B0604020202020204" pitchFamily="34" charset="0"/>
              </a:rPr>
              <a:t>- Dự án, cơ sở thuộc bí mật nhà nước về quốc phòng, an ninh.</a:t>
            </a:r>
          </a:p>
          <a:p>
            <a:pPr algn="just">
              <a:lnSpc>
                <a:spcPct val="130000"/>
              </a:lnSpc>
              <a:spcBef>
                <a:spcPts val="360"/>
              </a:spcBef>
            </a:pPr>
            <a:r>
              <a:rPr lang="vi-VN" sz="2200" dirty="0">
                <a:latin typeface="Arial" panose="020B0604020202020204" pitchFamily="34" charset="0"/>
                <a:cs typeface="Arial" panose="020B0604020202020204" pitchFamily="34" charset="0"/>
              </a:rPr>
              <a:t>- Dự án đầu tư khi đi vào vận hành và cơ sở sản xuất, kinh doanh, dịch vụ không phát sinh chất thải hoặc chỉ phát sinh chất thải rắn sinh hoạt dưới 300 kg/ngày được quản lý theo quy định của chính quyền địa phương; hoặc phát sinh nước thải dưới 05 m3/ngày, khí thải dưới 50 m3/giờ được xử lý bằng công trình thiết bị xử lý tại chỗ hoặc được quản lý theo quy định của chính quyền  địa phương.</a:t>
            </a:r>
          </a:p>
          <a:p>
            <a:pPr algn="just">
              <a:lnSpc>
                <a:spcPct val="130000"/>
              </a:lnSpc>
              <a:spcBef>
                <a:spcPts val="360"/>
              </a:spcBef>
            </a:pPr>
            <a:r>
              <a:rPr lang="vi-VN" sz="2200" dirty="0">
                <a:latin typeface="Arial" panose="020B0604020202020204" pitchFamily="34" charset="0"/>
                <a:cs typeface="Arial" panose="020B0604020202020204" pitchFamily="34" charset="0"/>
              </a:rPr>
              <a:t>Danh mục dự án đầu tư, cơ sở được miễn đăng ký môi  trường quy định tại Phụ lục XVI ban hành kèm theo Nghị định này.</a:t>
            </a:r>
          </a:p>
        </p:txBody>
      </p:sp>
      <p:sp>
        <p:nvSpPr>
          <p:cNvPr id="8" name="TextBox 7">
            <a:extLst>
              <a:ext uri="{FF2B5EF4-FFF2-40B4-BE49-F238E27FC236}">
                <a16:creationId xmlns:a16="http://schemas.microsoft.com/office/drawing/2014/main" id="{1486D1E5-899C-8180-C3DB-DA91817633A4}"/>
              </a:ext>
            </a:extLst>
          </p:cNvPr>
          <p:cNvSpPr txBox="1"/>
          <p:nvPr/>
        </p:nvSpPr>
        <p:spPr>
          <a:xfrm>
            <a:off x="818554" y="228600"/>
            <a:ext cx="8383190" cy="1131848"/>
          </a:xfrm>
          <a:prstGeom prst="rect">
            <a:avLst/>
          </a:prstGeom>
          <a:noFill/>
        </p:spPr>
        <p:txBody>
          <a:bodyPr wrap="square" rtlCol="0">
            <a:spAutoFit/>
          </a:bodyPr>
          <a:lstStyle/>
          <a:p>
            <a:pPr algn="ctr">
              <a:lnSpc>
                <a:spcPct val="150000"/>
              </a:lnSpc>
            </a:pPr>
            <a:r>
              <a:rPr lang="vi-VN" sz="2400" b="1" dirty="0">
                <a:solidFill>
                  <a:schemeClr val="accent2">
                    <a:lumMod val="50000"/>
                  </a:schemeClr>
                </a:solidFill>
              </a:rPr>
              <a:t>PHẦN 3</a:t>
            </a:r>
          </a:p>
          <a:p>
            <a:pPr algn="ctr">
              <a:lnSpc>
                <a:spcPct val="150000"/>
              </a:lnSpc>
            </a:pPr>
            <a:r>
              <a:rPr lang="vi-VN" sz="2400" b="1" dirty="0">
                <a:solidFill>
                  <a:schemeClr val="accent2">
                    <a:lumMod val="50000"/>
                  </a:schemeClr>
                </a:solidFill>
              </a:rPr>
              <a:t>QUY ĐỊNH VỀ ĐĂNG KÝ MÔI TRƯỜNG</a:t>
            </a:r>
          </a:p>
        </p:txBody>
      </p:sp>
    </p:spTree>
    <p:extLst>
      <p:ext uri="{BB962C8B-B14F-4D97-AF65-F5344CB8AC3E}">
        <p14:creationId xmlns:p14="http://schemas.microsoft.com/office/powerpoint/2010/main" val="373359940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514985" y="1371600"/>
            <a:ext cx="8876030" cy="5444119"/>
          </a:xfrm>
          <a:prstGeom prst="rect">
            <a:avLst/>
          </a:prstGeom>
        </p:spPr>
        <p:txBody>
          <a:bodyPr vert="horz" wrap="square" lIns="0" tIns="45720" rIns="0" bIns="0" rtlCol="0">
            <a:spAutoFit/>
          </a:bodyPr>
          <a:lstStyle/>
          <a:p>
            <a:pPr algn="just">
              <a:lnSpc>
                <a:spcPct val="120000"/>
              </a:lnSpc>
              <a:spcBef>
                <a:spcPts val="360"/>
              </a:spcBef>
            </a:pPr>
            <a:r>
              <a:rPr lang="vi-VN" sz="2200" b="1" dirty="0">
                <a:latin typeface="Arial" panose="020B0604020202020204" pitchFamily="34" charset="0"/>
                <a:cs typeface="Arial" panose="020B0604020202020204" pitchFamily="34" charset="0"/>
              </a:rPr>
              <a:t>3. Thời điểm đăng ký môi trường (Khoản 6 Điều 49 Luật Bảo vệ môi trường)</a:t>
            </a:r>
          </a:p>
          <a:p>
            <a:pPr algn="just">
              <a:lnSpc>
                <a:spcPct val="120000"/>
              </a:lnSpc>
              <a:spcBef>
                <a:spcPts val="360"/>
              </a:spcBef>
            </a:pPr>
            <a:r>
              <a:rPr lang="vi-VN" sz="2200" dirty="0">
                <a:latin typeface="Arial" panose="020B0604020202020204" pitchFamily="34" charset="0"/>
                <a:cs typeface="Arial" panose="020B0604020202020204" pitchFamily="34" charset="0"/>
              </a:rPr>
              <a:t>- Dự án đầu tư có phát sinh chất thải, thuộc đối tượng phải thực hiện ĐTM phải đăng ký môi trường trước khi vận hành chính thức;</a:t>
            </a:r>
          </a:p>
          <a:p>
            <a:pPr algn="just">
              <a:lnSpc>
                <a:spcPct val="120000"/>
              </a:lnSpc>
              <a:spcBef>
                <a:spcPts val="360"/>
              </a:spcBef>
            </a:pPr>
            <a:r>
              <a:rPr lang="vi-VN" sz="2200" dirty="0">
                <a:latin typeface="Arial" panose="020B0604020202020204" pitchFamily="34" charset="0"/>
                <a:cs typeface="Arial" panose="020B0604020202020204" pitchFamily="34" charset="0"/>
              </a:rPr>
              <a:t>- Dự án đầu tư có phát sinh chất thải, không thuộc đối tượng phải thực hiện ĐTM phải đăng ký môi trường trước khi cơ quan có thẩm quyền cấp giấy phép xây dựng đối với trường hợp phải có giấy phép xây dựng theo quy định của pháp luật về xây dựng hoặc trước khi xả chất thải ra môi trường đối với trường hợp không phải có giấy phép xây  dựng theo quy định của pháp luật về xây dựng;</a:t>
            </a:r>
          </a:p>
          <a:p>
            <a:pPr algn="just">
              <a:lnSpc>
                <a:spcPct val="120000"/>
              </a:lnSpc>
              <a:spcBef>
                <a:spcPts val="360"/>
              </a:spcBef>
            </a:pPr>
            <a:r>
              <a:rPr lang="vi-VN" sz="2200" dirty="0">
                <a:latin typeface="Arial" panose="020B0604020202020204" pitchFamily="34" charset="0"/>
                <a:cs typeface="Arial" panose="020B0604020202020204" pitchFamily="34" charset="0"/>
              </a:rPr>
              <a:t>- Cơ sở sản xuất, kinh doanh, dịch vụ hoạt động trước ngày Luật  BVMT có hiệu lực thi hành có phát sinh chất thải phải đăng ký môi  trường trong thời hạn </a:t>
            </a:r>
            <a:r>
              <a:rPr lang="vi-VN" sz="2200" b="1" dirty="0">
                <a:latin typeface="Arial" panose="020B0604020202020204" pitchFamily="34" charset="0"/>
                <a:cs typeface="Arial" panose="020B0604020202020204" pitchFamily="34" charset="0"/>
              </a:rPr>
              <a:t>24 tháng </a:t>
            </a:r>
            <a:r>
              <a:rPr lang="vi-VN" sz="2200" dirty="0">
                <a:latin typeface="Arial" panose="020B0604020202020204" pitchFamily="34" charset="0"/>
                <a:cs typeface="Arial" panose="020B0604020202020204" pitchFamily="34" charset="0"/>
              </a:rPr>
              <a:t>kể từ ngày Luật BVMT có hiệu lực.</a:t>
            </a:r>
          </a:p>
        </p:txBody>
      </p:sp>
      <p:sp>
        <p:nvSpPr>
          <p:cNvPr id="8" name="TextBox 7">
            <a:extLst>
              <a:ext uri="{FF2B5EF4-FFF2-40B4-BE49-F238E27FC236}">
                <a16:creationId xmlns:a16="http://schemas.microsoft.com/office/drawing/2014/main" id="{1486D1E5-899C-8180-C3DB-DA91817633A4}"/>
              </a:ext>
            </a:extLst>
          </p:cNvPr>
          <p:cNvSpPr txBox="1"/>
          <p:nvPr/>
        </p:nvSpPr>
        <p:spPr>
          <a:xfrm>
            <a:off x="818554" y="228600"/>
            <a:ext cx="8383190" cy="1131848"/>
          </a:xfrm>
          <a:prstGeom prst="rect">
            <a:avLst/>
          </a:prstGeom>
          <a:noFill/>
        </p:spPr>
        <p:txBody>
          <a:bodyPr wrap="square" rtlCol="0">
            <a:spAutoFit/>
          </a:bodyPr>
          <a:lstStyle/>
          <a:p>
            <a:pPr algn="ctr">
              <a:lnSpc>
                <a:spcPct val="150000"/>
              </a:lnSpc>
            </a:pPr>
            <a:r>
              <a:rPr lang="vi-VN" sz="2400" b="1" dirty="0">
                <a:solidFill>
                  <a:schemeClr val="accent2">
                    <a:lumMod val="50000"/>
                  </a:schemeClr>
                </a:solidFill>
              </a:rPr>
              <a:t>PHẦN 3</a:t>
            </a:r>
          </a:p>
          <a:p>
            <a:pPr algn="ctr">
              <a:lnSpc>
                <a:spcPct val="150000"/>
              </a:lnSpc>
            </a:pPr>
            <a:r>
              <a:rPr lang="vi-VN" sz="2400" b="1" dirty="0">
                <a:solidFill>
                  <a:schemeClr val="accent2">
                    <a:lumMod val="50000"/>
                  </a:schemeClr>
                </a:solidFill>
              </a:rPr>
              <a:t>QUY ĐỊNH VỀ ĐĂNG KÝ MÔI TRƯỜNG</a:t>
            </a:r>
          </a:p>
        </p:txBody>
      </p:sp>
    </p:spTree>
    <p:extLst>
      <p:ext uri="{BB962C8B-B14F-4D97-AF65-F5344CB8AC3E}">
        <p14:creationId xmlns:p14="http://schemas.microsoft.com/office/powerpoint/2010/main" val="32750477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514985" y="1371600"/>
            <a:ext cx="8876030" cy="5215595"/>
          </a:xfrm>
          <a:prstGeom prst="rect">
            <a:avLst/>
          </a:prstGeom>
        </p:spPr>
        <p:txBody>
          <a:bodyPr vert="horz" wrap="square" lIns="0" tIns="45720" rIns="0" bIns="0" rtlCol="0">
            <a:spAutoFit/>
          </a:bodyPr>
          <a:lstStyle/>
          <a:p>
            <a:pPr algn="just">
              <a:lnSpc>
                <a:spcPct val="150000"/>
              </a:lnSpc>
              <a:spcBef>
                <a:spcPts val="360"/>
              </a:spcBef>
            </a:pPr>
            <a:r>
              <a:rPr lang="vi-VN" sz="2200" b="1" dirty="0">
                <a:latin typeface="Arial" panose="020B0604020202020204" pitchFamily="34" charset="0"/>
                <a:cs typeface="Arial" panose="020B0604020202020204" pitchFamily="34" charset="0"/>
              </a:rPr>
              <a:t>4. Đăng ký và tiếp nhận đăng ký môi trường</a:t>
            </a:r>
          </a:p>
          <a:p>
            <a:pPr algn="just">
              <a:lnSpc>
                <a:spcPct val="150000"/>
              </a:lnSpc>
              <a:spcBef>
                <a:spcPts val="360"/>
              </a:spcBef>
            </a:pPr>
            <a:r>
              <a:rPr lang="vi-VN" sz="2200" dirty="0">
                <a:latin typeface="Arial" panose="020B0604020202020204" pitchFamily="34" charset="0"/>
                <a:cs typeface="Arial" panose="020B0604020202020204" pitchFamily="34" charset="0"/>
              </a:rPr>
              <a:t>* Đăng ký môi trường (Khoản 2 Điều 22 Thông tư số 02/2022/TT-BTNMT):</a:t>
            </a:r>
          </a:p>
          <a:p>
            <a:pPr algn="just">
              <a:lnSpc>
                <a:spcPct val="150000"/>
              </a:lnSpc>
              <a:spcBef>
                <a:spcPts val="360"/>
              </a:spcBef>
            </a:pPr>
            <a:r>
              <a:rPr lang="vi-VN" sz="2200" dirty="0">
                <a:latin typeface="Arial" panose="020B0604020202020204" pitchFamily="34" charset="0"/>
                <a:cs typeface="Arial" panose="020B0604020202020204" pitchFamily="34" charset="0"/>
              </a:rPr>
              <a:t>- Chủ dự án đầu tư, cơ sở gửi hồ sơ đăng ký môi trường đến UBND cấp xã nơi  triển khai dự án đầu tư, cơ sở thông qua hình thức gửi trực tiếp, qua đường bưu điện  hoặc bản điện tử thông qua hệ thống dịch vụ công trực tuyến.</a:t>
            </a:r>
          </a:p>
          <a:p>
            <a:pPr algn="just">
              <a:lnSpc>
                <a:spcPct val="150000"/>
              </a:lnSpc>
              <a:spcBef>
                <a:spcPts val="360"/>
              </a:spcBef>
            </a:pPr>
            <a:r>
              <a:rPr lang="vi-VN" sz="2200" dirty="0">
                <a:latin typeface="Arial" panose="020B0604020202020204" pitchFamily="34" charset="0"/>
                <a:cs typeface="Arial" panose="020B0604020202020204" pitchFamily="34" charset="0"/>
              </a:rPr>
              <a:t>- Đối với dự án đầu tư, cơ sở trên địa bàn từ 02 đơn vị hành chính cấp xã trở lên,  chủ dự án đầu tư, cơ sở được quyền chọn Ủy ban nhân dân cấp xã để đăng ký môi  trường.</a:t>
            </a:r>
          </a:p>
        </p:txBody>
      </p:sp>
      <p:sp>
        <p:nvSpPr>
          <p:cNvPr id="8" name="TextBox 7">
            <a:extLst>
              <a:ext uri="{FF2B5EF4-FFF2-40B4-BE49-F238E27FC236}">
                <a16:creationId xmlns:a16="http://schemas.microsoft.com/office/drawing/2014/main" id="{1486D1E5-899C-8180-C3DB-DA91817633A4}"/>
              </a:ext>
            </a:extLst>
          </p:cNvPr>
          <p:cNvSpPr txBox="1"/>
          <p:nvPr/>
        </p:nvSpPr>
        <p:spPr>
          <a:xfrm>
            <a:off x="818554" y="228600"/>
            <a:ext cx="8383190" cy="1131848"/>
          </a:xfrm>
          <a:prstGeom prst="rect">
            <a:avLst/>
          </a:prstGeom>
          <a:noFill/>
        </p:spPr>
        <p:txBody>
          <a:bodyPr wrap="square" rtlCol="0">
            <a:spAutoFit/>
          </a:bodyPr>
          <a:lstStyle/>
          <a:p>
            <a:pPr algn="ctr">
              <a:lnSpc>
                <a:spcPct val="150000"/>
              </a:lnSpc>
            </a:pPr>
            <a:r>
              <a:rPr lang="vi-VN" sz="2400" b="1" dirty="0">
                <a:solidFill>
                  <a:schemeClr val="accent2">
                    <a:lumMod val="50000"/>
                  </a:schemeClr>
                </a:solidFill>
              </a:rPr>
              <a:t>PHẦN 3</a:t>
            </a:r>
          </a:p>
          <a:p>
            <a:pPr algn="ctr">
              <a:lnSpc>
                <a:spcPct val="150000"/>
              </a:lnSpc>
            </a:pPr>
            <a:r>
              <a:rPr lang="vi-VN" sz="2400" b="1" dirty="0">
                <a:solidFill>
                  <a:schemeClr val="accent2">
                    <a:lumMod val="50000"/>
                  </a:schemeClr>
                </a:solidFill>
              </a:rPr>
              <a:t>QUY ĐỊNH VỀ ĐĂNG KÝ MÔI TRƯỜNG</a:t>
            </a:r>
          </a:p>
        </p:txBody>
      </p:sp>
    </p:spTree>
    <p:extLst>
      <p:ext uri="{BB962C8B-B14F-4D97-AF65-F5344CB8AC3E}">
        <p14:creationId xmlns:p14="http://schemas.microsoft.com/office/powerpoint/2010/main" val="361386520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514985" y="1371600"/>
            <a:ext cx="8876030" cy="4199932"/>
          </a:xfrm>
          <a:prstGeom prst="rect">
            <a:avLst/>
          </a:prstGeom>
        </p:spPr>
        <p:txBody>
          <a:bodyPr vert="horz" wrap="square" lIns="0" tIns="45720" rIns="0" bIns="0" rtlCol="0">
            <a:spAutoFit/>
          </a:bodyPr>
          <a:lstStyle/>
          <a:p>
            <a:pPr algn="just">
              <a:lnSpc>
                <a:spcPct val="150000"/>
              </a:lnSpc>
              <a:spcBef>
                <a:spcPts val="360"/>
              </a:spcBef>
            </a:pPr>
            <a:r>
              <a:rPr lang="vi-VN" sz="2200" b="1" dirty="0">
                <a:latin typeface="Arial" panose="020B0604020202020204" pitchFamily="34" charset="0"/>
                <a:cs typeface="Arial" panose="020B0604020202020204" pitchFamily="34" charset="0"/>
              </a:rPr>
              <a:t>4. Đăng ký và tiếp nhận đăng ký môi trường (tiếp)</a:t>
            </a:r>
          </a:p>
          <a:p>
            <a:pPr algn="just">
              <a:lnSpc>
                <a:spcPct val="150000"/>
              </a:lnSpc>
              <a:spcBef>
                <a:spcPts val="360"/>
              </a:spcBef>
            </a:pPr>
            <a:r>
              <a:rPr lang="vi-VN" sz="2200" dirty="0">
                <a:latin typeface="Arial" panose="020B0604020202020204" pitchFamily="34" charset="0"/>
                <a:cs typeface="Arial" panose="020B0604020202020204" pitchFamily="34" charset="0"/>
              </a:rPr>
              <a:t>* Tiếp nhận đăng ký môi trường (Điều 23 Thông tư số 02/2022/TT-BTNMT):</a:t>
            </a:r>
          </a:p>
          <a:p>
            <a:pPr algn="just">
              <a:lnSpc>
                <a:spcPct val="150000"/>
              </a:lnSpc>
              <a:spcBef>
                <a:spcPts val="360"/>
              </a:spcBef>
            </a:pPr>
            <a:r>
              <a:rPr lang="vi-VN" sz="2200" dirty="0">
                <a:latin typeface="Arial" panose="020B0604020202020204" pitchFamily="34" charset="0"/>
                <a:cs typeface="Arial" panose="020B0604020202020204" pitchFamily="34" charset="0"/>
              </a:rPr>
              <a:t>UBND cấp xã tiếp nhận hồ sơ đăng ký môi trường của chủ dự án đầu tư, cơ sở  gửi đến bằng hình thức nhận trực tiếp, qua đường bưu điện hoặc nhận bản điện tử thông  qua hệ thống dịch vụ công trực tuyến.</a:t>
            </a:r>
          </a:p>
          <a:p>
            <a:pPr algn="just">
              <a:lnSpc>
                <a:spcPct val="150000"/>
              </a:lnSpc>
              <a:spcBef>
                <a:spcPts val="360"/>
              </a:spcBef>
            </a:pPr>
            <a:r>
              <a:rPr lang="vi-VN" sz="2200" dirty="0">
                <a:latin typeface="Arial" panose="020B0604020202020204" pitchFamily="34" charset="0"/>
                <a:cs typeface="Arial" panose="020B0604020202020204" pitchFamily="34" charset="0"/>
              </a:rPr>
              <a:t>UBND cấp xã cập nhật dữ liệu về đăng ký môi trường vào hệ thống thông tin, cơ  sở dữ liệu môi trường quốc gia.</a:t>
            </a:r>
          </a:p>
        </p:txBody>
      </p:sp>
      <p:sp>
        <p:nvSpPr>
          <p:cNvPr id="8" name="TextBox 7">
            <a:extLst>
              <a:ext uri="{FF2B5EF4-FFF2-40B4-BE49-F238E27FC236}">
                <a16:creationId xmlns:a16="http://schemas.microsoft.com/office/drawing/2014/main" id="{1486D1E5-899C-8180-C3DB-DA91817633A4}"/>
              </a:ext>
            </a:extLst>
          </p:cNvPr>
          <p:cNvSpPr txBox="1"/>
          <p:nvPr/>
        </p:nvSpPr>
        <p:spPr>
          <a:xfrm>
            <a:off x="818554" y="228600"/>
            <a:ext cx="8383190" cy="1131848"/>
          </a:xfrm>
          <a:prstGeom prst="rect">
            <a:avLst/>
          </a:prstGeom>
          <a:noFill/>
        </p:spPr>
        <p:txBody>
          <a:bodyPr wrap="square" rtlCol="0">
            <a:spAutoFit/>
          </a:bodyPr>
          <a:lstStyle/>
          <a:p>
            <a:pPr algn="ctr">
              <a:lnSpc>
                <a:spcPct val="150000"/>
              </a:lnSpc>
            </a:pPr>
            <a:r>
              <a:rPr lang="vi-VN" sz="2400" b="1" dirty="0">
                <a:solidFill>
                  <a:schemeClr val="accent2">
                    <a:lumMod val="50000"/>
                  </a:schemeClr>
                </a:solidFill>
              </a:rPr>
              <a:t>PHẦN 3</a:t>
            </a:r>
          </a:p>
          <a:p>
            <a:pPr algn="ctr">
              <a:lnSpc>
                <a:spcPct val="150000"/>
              </a:lnSpc>
            </a:pPr>
            <a:r>
              <a:rPr lang="vi-VN" sz="2400" b="1" dirty="0">
                <a:solidFill>
                  <a:schemeClr val="accent2">
                    <a:lumMod val="50000"/>
                  </a:schemeClr>
                </a:solidFill>
              </a:rPr>
              <a:t>QUY ĐỊNH VỀ ĐĂNG KÝ MÔI TRƯỜNG</a:t>
            </a:r>
          </a:p>
        </p:txBody>
      </p:sp>
    </p:spTree>
    <p:extLst>
      <p:ext uri="{BB962C8B-B14F-4D97-AF65-F5344CB8AC3E}">
        <p14:creationId xmlns:p14="http://schemas.microsoft.com/office/powerpoint/2010/main" val="89674203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Sp="0">
  <p:cSld>
    <p:bg>
      <p:bgPr>
        <a:gradFill rotWithShape="0">
          <a:gsLst>
            <a:gs pos="0">
              <a:schemeClr val="tx1">
                <a:lumMod val="25000"/>
                <a:lumOff val="75000"/>
              </a:schemeClr>
            </a:gs>
            <a:gs pos="50000">
              <a:srgbClr val="FFFFFF"/>
            </a:gs>
            <a:gs pos="100000">
              <a:schemeClr val="bg2">
                <a:lumMod val="40000"/>
                <a:lumOff val="60000"/>
              </a:schemeClr>
            </a:gs>
          </a:gsLst>
          <a:lin ang="5400000" scaled="1"/>
        </a:gradFill>
        <a:effectLst/>
      </p:bgPr>
    </p:bg>
    <p:spTree>
      <p:nvGrpSpPr>
        <p:cNvPr id="1" name=""/>
        <p:cNvGrpSpPr/>
        <p:nvPr/>
      </p:nvGrpSpPr>
      <p:grpSpPr>
        <a:xfrm>
          <a:off x="0" y="0"/>
          <a:ext cx="0" cy="0"/>
          <a:chOff x="0" y="0"/>
          <a:chExt cx="0" cy="0"/>
        </a:xfrm>
      </p:grpSpPr>
      <p:sp>
        <p:nvSpPr>
          <p:cNvPr id="23554" name="WordArt 4"/>
          <p:cNvSpPr>
            <a:spLocks noChangeArrowheads="1" noChangeShapeType="1" noTextEdit="1"/>
          </p:cNvSpPr>
          <p:nvPr/>
        </p:nvSpPr>
        <p:spPr bwMode="auto">
          <a:xfrm>
            <a:off x="1423989" y="2708276"/>
            <a:ext cx="7127875" cy="1152525"/>
          </a:xfrm>
          <a:prstGeom prst="rect">
            <a:avLst/>
          </a:prstGeom>
        </p:spPr>
        <p:txBody>
          <a:bodyPr wrap="none" fromWordArt="1">
            <a:prstTxWarp prst="textPlain">
              <a:avLst>
                <a:gd name="adj" fmla="val 50000"/>
              </a:avLst>
            </a:prstTxWarp>
          </a:bodyPr>
          <a:lstStyle/>
          <a:p>
            <a:pPr algn="ctr" defTabSz="914400" eaLnBrk="0" fontAlgn="base" hangingPunct="0">
              <a:spcBef>
                <a:spcPct val="0"/>
              </a:spcBef>
              <a:spcAft>
                <a:spcPct val="0"/>
              </a:spcAft>
            </a:pPr>
            <a:r>
              <a:rPr lang="vi-VN" sz="3600" b="1" kern="10" dirty="0">
                <a:ln w="19050">
                  <a:solidFill>
                    <a:srgbClr val="99CCFF"/>
                  </a:solidFill>
                  <a:round/>
                  <a:headEnd/>
                  <a:tailEnd/>
                </a:ln>
                <a:solidFill>
                  <a:srgbClr val="0066CC"/>
                </a:solidFill>
                <a:effectLst>
                  <a:outerShdw dist="35921" dir="2700000" algn="ctr" rotWithShape="0">
                    <a:srgbClr val="990000"/>
                  </a:outerShdw>
                </a:effectLst>
                <a:latin typeface="Arial"/>
                <a:cs typeface="Arial"/>
              </a:rPr>
              <a:t>TRÂN TRỌNG CẢM ƠN!</a:t>
            </a:r>
            <a:endParaRPr lang="en-US" sz="3600" b="1" kern="10" dirty="0">
              <a:ln w="19050">
                <a:solidFill>
                  <a:srgbClr val="99CCFF"/>
                </a:solidFill>
                <a:round/>
                <a:headEnd/>
                <a:tailEnd/>
              </a:ln>
              <a:solidFill>
                <a:srgbClr val="0066CC"/>
              </a:solidFill>
              <a:effectLst>
                <a:outerShdw dist="35921" dir="2700000" algn="ctr" rotWithShape="0">
                  <a:srgbClr val="990000"/>
                </a:outerShdw>
              </a:effectLst>
              <a:latin typeface="Arial"/>
              <a:cs typeface="Arial"/>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36234" y="762000"/>
            <a:ext cx="7707630" cy="356251"/>
          </a:xfrm>
          <a:prstGeom prst="rect">
            <a:avLst/>
          </a:prstGeom>
        </p:spPr>
        <p:txBody>
          <a:bodyPr vert="horz" wrap="square" lIns="0" tIns="6350" rIns="0" bIns="0" rtlCol="0">
            <a:spAutoFit/>
          </a:bodyPr>
          <a:lstStyle/>
          <a:p>
            <a:pPr marL="2930525" marR="5080" indent="-2917825" algn="l">
              <a:lnSpc>
                <a:spcPct val="101299"/>
              </a:lnSpc>
              <a:spcBef>
                <a:spcPts val="50"/>
              </a:spcBef>
            </a:pPr>
            <a:r>
              <a:rPr lang="vi-VN" sz="2400" spc="-5" dirty="0"/>
              <a:t>3. </a:t>
            </a:r>
            <a:r>
              <a:rPr sz="2400" spc="-5" dirty="0" err="1"/>
              <a:t>Lưu</a:t>
            </a:r>
            <a:r>
              <a:rPr sz="2400" spc="-5" dirty="0"/>
              <a:t> </a:t>
            </a:r>
            <a:r>
              <a:rPr sz="2400" dirty="0"/>
              <a:t>ý </a:t>
            </a:r>
            <a:r>
              <a:rPr sz="2400" spc="-5" dirty="0"/>
              <a:t>tiêu chí môi trường, </a:t>
            </a:r>
            <a:r>
              <a:rPr sz="2400" spc="-10" dirty="0"/>
              <a:t>phân </a:t>
            </a:r>
            <a:r>
              <a:rPr sz="2400" spc="-5" dirty="0" err="1"/>
              <a:t>loại</a:t>
            </a:r>
            <a:r>
              <a:rPr sz="2400" spc="-90" dirty="0"/>
              <a:t> </a:t>
            </a:r>
            <a:r>
              <a:rPr sz="2400" dirty="0" err="1"/>
              <a:t>Dự</a:t>
            </a:r>
            <a:r>
              <a:rPr sz="2400" dirty="0"/>
              <a:t> </a:t>
            </a:r>
            <a:r>
              <a:rPr sz="2400" spc="-5" dirty="0"/>
              <a:t>án đầu</a:t>
            </a:r>
            <a:r>
              <a:rPr sz="2400" spc="-20" dirty="0"/>
              <a:t> </a:t>
            </a:r>
            <a:r>
              <a:rPr sz="2400" spc="-5" dirty="0"/>
              <a:t>tư</a:t>
            </a:r>
            <a:endParaRPr sz="2400" dirty="0"/>
          </a:p>
        </p:txBody>
      </p:sp>
      <p:sp>
        <p:nvSpPr>
          <p:cNvPr id="3" name="object 3"/>
          <p:cNvSpPr txBox="1"/>
          <p:nvPr/>
        </p:nvSpPr>
        <p:spPr>
          <a:xfrm>
            <a:off x="623695" y="1197687"/>
            <a:ext cx="8771890" cy="5105308"/>
          </a:xfrm>
          <a:prstGeom prst="rect">
            <a:avLst/>
          </a:prstGeom>
        </p:spPr>
        <p:txBody>
          <a:bodyPr vert="horz" wrap="square" lIns="0" tIns="0" rIns="0" bIns="0" rtlCol="0">
            <a:spAutoFit/>
          </a:bodyPr>
          <a:lstStyle/>
          <a:p>
            <a:pPr marL="12700" algn="just" defTabSz="914400">
              <a:lnSpc>
                <a:spcPct val="150000"/>
              </a:lnSpc>
              <a:buSzPct val="123076"/>
              <a:buFontTx/>
              <a:buChar char="-"/>
              <a:tabLst>
                <a:tab pos="323850" algn="l"/>
                <a:tab pos="324485" algn="l"/>
                <a:tab pos="884555" algn="l"/>
                <a:tab pos="1921510" algn="l"/>
                <a:tab pos="2629535" algn="l"/>
                <a:tab pos="3464560" algn="l"/>
                <a:tab pos="4173220" algn="l"/>
                <a:tab pos="4991100" algn="l"/>
                <a:tab pos="5808980" algn="l"/>
                <a:tab pos="7030084" algn="l"/>
                <a:tab pos="7847965" algn="l"/>
                <a:tab pos="8371840" algn="l"/>
              </a:tabLst>
            </a:pPr>
            <a:r>
              <a:rPr lang="vi-VN" sz="2200" spc="-5" dirty="0">
                <a:solidFill>
                  <a:prstClr val="black"/>
                </a:solidFill>
                <a:latin typeface="Arial"/>
                <a:cs typeface="Arial"/>
              </a:rPr>
              <a:t> </a:t>
            </a:r>
            <a:r>
              <a:rPr sz="2200" spc="-5" dirty="0" err="1">
                <a:solidFill>
                  <a:prstClr val="black"/>
                </a:solidFill>
                <a:latin typeface="Arial"/>
                <a:cs typeface="Arial"/>
              </a:rPr>
              <a:t>C</a:t>
            </a:r>
            <a:r>
              <a:rPr sz="2200" dirty="0" err="1">
                <a:solidFill>
                  <a:prstClr val="black"/>
                </a:solidFill>
                <a:latin typeface="Arial"/>
                <a:cs typeface="Arial"/>
              </a:rPr>
              <a:t>ó</a:t>
            </a:r>
            <a:r>
              <a:rPr lang="vi-VN" sz="2200" dirty="0">
                <a:solidFill>
                  <a:prstClr val="black"/>
                </a:solidFill>
                <a:latin typeface="Arial"/>
                <a:cs typeface="Arial"/>
              </a:rPr>
              <a:t> </a:t>
            </a:r>
            <a:r>
              <a:rPr sz="2200" b="1" spc="-5" dirty="0" err="1">
                <a:solidFill>
                  <a:prstClr val="black"/>
                </a:solidFill>
                <a:latin typeface="Arial"/>
                <a:cs typeface="Arial"/>
              </a:rPr>
              <a:t>thuộ</a:t>
            </a:r>
            <a:r>
              <a:rPr sz="2200" b="1" dirty="0" err="1">
                <a:solidFill>
                  <a:prstClr val="black"/>
                </a:solidFill>
                <a:latin typeface="Arial"/>
                <a:cs typeface="Arial"/>
              </a:rPr>
              <a:t>c</a:t>
            </a:r>
            <a:r>
              <a:rPr lang="vi-VN" sz="2200" b="1" dirty="0">
                <a:solidFill>
                  <a:prstClr val="black"/>
                </a:solidFill>
                <a:latin typeface="Arial"/>
                <a:cs typeface="Arial"/>
              </a:rPr>
              <a:t> </a:t>
            </a:r>
            <a:r>
              <a:rPr sz="2200" b="1" dirty="0" err="1">
                <a:solidFill>
                  <a:prstClr val="black"/>
                </a:solidFill>
                <a:latin typeface="Arial"/>
                <a:cs typeface="Arial"/>
              </a:rPr>
              <a:t>l</a:t>
            </a:r>
            <a:r>
              <a:rPr sz="2200" b="1" spc="-5" dirty="0" err="1">
                <a:solidFill>
                  <a:prstClr val="black"/>
                </a:solidFill>
                <a:latin typeface="Arial"/>
                <a:cs typeface="Arial"/>
              </a:rPr>
              <a:t>o</a:t>
            </a:r>
            <a:r>
              <a:rPr sz="2200" b="1" dirty="0" err="1">
                <a:solidFill>
                  <a:prstClr val="black"/>
                </a:solidFill>
                <a:latin typeface="Arial"/>
                <a:cs typeface="Arial"/>
              </a:rPr>
              <a:t>ại</a:t>
            </a:r>
            <a:r>
              <a:rPr lang="vi-VN" sz="2200" b="1" dirty="0">
                <a:solidFill>
                  <a:prstClr val="black"/>
                </a:solidFill>
                <a:latin typeface="Arial"/>
                <a:cs typeface="Arial"/>
              </a:rPr>
              <a:t> </a:t>
            </a:r>
            <a:r>
              <a:rPr sz="2200" b="1" spc="-5" dirty="0" err="1">
                <a:solidFill>
                  <a:prstClr val="black"/>
                </a:solidFill>
                <a:latin typeface="Arial"/>
                <a:cs typeface="Arial"/>
              </a:rPr>
              <a:t>h</a:t>
            </a:r>
            <a:r>
              <a:rPr sz="2200" b="1" dirty="0" err="1">
                <a:solidFill>
                  <a:prstClr val="black"/>
                </a:solidFill>
                <a:latin typeface="Arial"/>
                <a:cs typeface="Arial"/>
              </a:rPr>
              <a:t>ì</a:t>
            </a:r>
            <a:r>
              <a:rPr sz="2200" b="1" spc="-5" dirty="0" err="1">
                <a:solidFill>
                  <a:prstClr val="black"/>
                </a:solidFill>
                <a:latin typeface="Arial"/>
                <a:cs typeface="Arial"/>
              </a:rPr>
              <a:t>n</a:t>
            </a:r>
            <a:r>
              <a:rPr sz="2200" b="1" dirty="0" err="1">
                <a:solidFill>
                  <a:prstClr val="black"/>
                </a:solidFill>
                <a:latin typeface="Arial"/>
                <a:cs typeface="Arial"/>
              </a:rPr>
              <a:t>h</a:t>
            </a:r>
            <a:r>
              <a:rPr lang="vi-VN" sz="2200" b="1" dirty="0">
                <a:solidFill>
                  <a:prstClr val="black"/>
                </a:solidFill>
                <a:latin typeface="Arial"/>
                <a:cs typeface="Arial"/>
              </a:rPr>
              <a:t> </a:t>
            </a:r>
            <a:r>
              <a:rPr sz="2200" b="1" dirty="0" err="1">
                <a:solidFill>
                  <a:prstClr val="black"/>
                </a:solidFill>
                <a:latin typeface="Arial"/>
                <a:cs typeface="Arial"/>
              </a:rPr>
              <a:t>sản</a:t>
            </a:r>
            <a:r>
              <a:rPr lang="vi-VN" sz="2200" b="1" dirty="0">
                <a:solidFill>
                  <a:prstClr val="black"/>
                </a:solidFill>
                <a:latin typeface="Arial"/>
                <a:cs typeface="Arial"/>
              </a:rPr>
              <a:t> </a:t>
            </a:r>
            <a:r>
              <a:rPr sz="2200" b="1" dirty="0" err="1">
                <a:solidFill>
                  <a:prstClr val="black"/>
                </a:solidFill>
                <a:latin typeface="Arial"/>
                <a:cs typeface="Arial"/>
              </a:rPr>
              <a:t>x</a:t>
            </a:r>
            <a:r>
              <a:rPr sz="2200" b="1" spc="-5" dirty="0" err="1">
                <a:solidFill>
                  <a:prstClr val="black"/>
                </a:solidFill>
                <a:latin typeface="Arial"/>
                <a:cs typeface="Arial"/>
              </a:rPr>
              <a:t>u</a:t>
            </a:r>
            <a:r>
              <a:rPr sz="2200" b="1" dirty="0" err="1">
                <a:solidFill>
                  <a:prstClr val="black"/>
                </a:solidFill>
                <a:latin typeface="Arial"/>
                <a:cs typeface="Arial"/>
              </a:rPr>
              <a:t>ất</a:t>
            </a:r>
            <a:r>
              <a:rPr lang="vi-VN" sz="2200" b="1" dirty="0">
                <a:solidFill>
                  <a:prstClr val="black"/>
                </a:solidFill>
                <a:latin typeface="Arial"/>
                <a:cs typeface="Arial"/>
              </a:rPr>
              <a:t> </a:t>
            </a:r>
            <a:r>
              <a:rPr sz="2200" b="1" dirty="0" err="1">
                <a:solidFill>
                  <a:prstClr val="black"/>
                </a:solidFill>
                <a:latin typeface="Arial"/>
                <a:cs typeface="Arial"/>
              </a:rPr>
              <a:t>ki</a:t>
            </a:r>
            <a:r>
              <a:rPr sz="2200" b="1" spc="-5" dirty="0" err="1">
                <a:solidFill>
                  <a:prstClr val="black"/>
                </a:solidFill>
                <a:latin typeface="Arial"/>
                <a:cs typeface="Arial"/>
              </a:rPr>
              <a:t>n</a:t>
            </a:r>
            <a:r>
              <a:rPr sz="2200" b="1" dirty="0" err="1">
                <a:solidFill>
                  <a:prstClr val="black"/>
                </a:solidFill>
                <a:latin typeface="Arial"/>
                <a:cs typeface="Arial"/>
              </a:rPr>
              <a:t>h</a:t>
            </a:r>
            <a:r>
              <a:rPr lang="vi-VN" sz="2200" b="1" dirty="0">
                <a:solidFill>
                  <a:prstClr val="black"/>
                </a:solidFill>
                <a:latin typeface="Arial"/>
                <a:cs typeface="Arial"/>
              </a:rPr>
              <a:t> </a:t>
            </a:r>
            <a:r>
              <a:rPr sz="2200" b="1" spc="-5" dirty="0" err="1">
                <a:solidFill>
                  <a:prstClr val="black"/>
                </a:solidFill>
                <a:latin typeface="Arial"/>
                <a:cs typeface="Arial"/>
              </a:rPr>
              <a:t>do</a:t>
            </a:r>
            <a:r>
              <a:rPr sz="2200" b="1" dirty="0" err="1">
                <a:solidFill>
                  <a:prstClr val="black"/>
                </a:solidFill>
                <a:latin typeface="Arial"/>
                <a:cs typeface="Arial"/>
              </a:rPr>
              <a:t>a</a:t>
            </a:r>
            <a:r>
              <a:rPr sz="2200" b="1" spc="-5" dirty="0" err="1">
                <a:solidFill>
                  <a:prstClr val="black"/>
                </a:solidFill>
                <a:latin typeface="Arial"/>
                <a:cs typeface="Arial"/>
              </a:rPr>
              <a:t>nh</a:t>
            </a:r>
            <a:r>
              <a:rPr sz="2200" b="1" dirty="0">
                <a:solidFill>
                  <a:prstClr val="black"/>
                </a:solidFill>
                <a:latin typeface="Arial"/>
                <a:cs typeface="Arial"/>
              </a:rPr>
              <a:t>,</a:t>
            </a:r>
            <a:r>
              <a:rPr lang="vi-VN" sz="2200" b="1" dirty="0">
                <a:solidFill>
                  <a:prstClr val="black"/>
                </a:solidFill>
                <a:latin typeface="Arial"/>
                <a:cs typeface="Arial"/>
              </a:rPr>
              <a:t> </a:t>
            </a:r>
            <a:r>
              <a:rPr sz="2200" b="1" spc="-5" dirty="0" err="1">
                <a:solidFill>
                  <a:prstClr val="black"/>
                </a:solidFill>
                <a:latin typeface="Arial"/>
                <a:cs typeface="Arial"/>
              </a:rPr>
              <a:t>d</a:t>
            </a:r>
            <a:r>
              <a:rPr sz="2200" b="1" dirty="0" err="1">
                <a:solidFill>
                  <a:prstClr val="black"/>
                </a:solidFill>
                <a:latin typeface="Arial"/>
                <a:cs typeface="Arial"/>
              </a:rPr>
              <a:t>ịch</a:t>
            </a:r>
            <a:r>
              <a:rPr lang="vi-VN" sz="2200" b="1" dirty="0">
                <a:solidFill>
                  <a:prstClr val="black"/>
                </a:solidFill>
                <a:latin typeface="Arial"/>
                <a:cs typeface="Arial"/>
              </a:rPr>
              <a:t> </a:t>
            </a:r>
            <a:r>
              <a:rPr sz="2200" b="1" dirty="0" err="1">
                <a:solidFill>
                  <a:prstClr val="black"/>
                </a:solidFill>
                <a:latin typeface="Arial"/>
                <a:cs typeface="Arial"/>
              </a:rPr>
              <a:t>vụ</a:t>
            </a:r>
            <a:r>
              <a:rPr lang="vi-VN" sz="2200" b="1" dirty="0">
                <a:solidFill>
                  <a:prstClr val="black"/>
                </a:solidFill>
                <a:latin typeface="Arial"/>
                <a:cs typeface="Arial"/>
              </a:rPr>
              <a:t> </a:t>
            </a:r>
            <a:r>
              <a:rPr sz="2200" b="1" dirty="0" err="1">
                <a:solidFill>
                  <a:prstClr val="black"/>
                </a:solidFill>
                <a:latin typeface="Arial"/>
                <a:cs typeface="Arial"/>
              </a:rPr>
              <a:t>có</a:t>
            </a:r>
            <a:r>
              <a:rPr lang="vi-VN" sz="2200" b="1" dirty="0">
                <a:solidFill>
                  <a:prstClr val="black"/>
                </a:solidFill>
                <a:latin typeface="Arial"/>
                <a:cs typeface="Arial"/>
              </a:rPr>
              <a:t> </a:t>
            </a:r>
            <a:r>
              <a:rPr sz="2200" b="1" spc="-5" dirty="0" err="1">
                <a:solidFill>
                  <a:prstClr val="black"/>
                </a:solidFill>
                <a:latin typeface="Arial"/>
                <a:cs typeface="Arial"/>
              </a:rPr>
              <a:t>nguy</a:t>
            </a:r>
            <a:r>
              <a:rPr sz="2200" b="1" spc="-5" dirty="0">
                <a:solidFill>
                  <a:prstClr val="black"/>
                </a:solidFill>
                <a:latin typeface="Arial"/>
                <a:cs typeface="Arial"/>
              </a:rPr>
              <a:t> </a:t>
            </a:r>
            <a:r>
              <a:rPr sz="2200" b="1" dirty="0">
                <a:solidFill>
                  <a:prstClr val="black"/>
                </a:solidFill>
                <a:latin typeface="Arial"/>
                <a:cs typeface="Arial"/>
              </a:rPr>
              <a:t>cơ </a:t>
            </a:r>
            <a:r>
              <a:rPr sz="2200" b="1" spc="-5" dirty="0">
                <a:solidFill>
                  <a:prstClr val="black"/>
                </a:solidFill>
                <a:latin typeface="Arial"/>
                <a:cs typeface="Arial"/>
              </a:rPr>
              <a:t>gây </a:t>
            </a:r>
            <a:r>
              <a:rPr sz="2200" b="1" dirty="0">
                <a:solidFill>
                  <a:prstClr val="black"/>
                </a:solidFill>
                <a:latin typeface="Arial"/>
                <a:cs typeface="Arial"/>
              </a:rPr>
              <a:t>ô </a:t>
            </a:r>
            <a:r>
              <a:rPr sz="2200" b="1" spc="-5" dirty="0">
                <a:solidFill>
                  <a:prstClr val="black"/>
                </a:solidFill>
                <a:latin typeface="Arial"/>
                <a:cs typeface="Arial"/>
              </a:rPr>
              <a:t>nhiễm môi trường </a:t>
            </a:r>
            <a:r>
              <a:rPr sz="2200" dirty="0">
                <a:solidFill>
                  <a:prstClr val="black"/>
                </a:solidFill>
                <a:latin typeface="Arial"/>
                <a:cs typeface="Arial"/>
              </a:rPr>
              <a:t>không? </a:t>
            </a:r>
            <a:r>
              <a:rPr sz="2200" dirty="0" err="1">
                <a:solidFill>
                  <a:prstClr val="black"/>
                </a:solidFill>
                <a:latin typeface="Arial"/>
                <a:cs typeface="Arial"/>
              </a:rPr>
              <a:t>Nếu</a:t>
            </a:r>
            <a:r>
              <a:rPr sz="2200" dirty="0">
                <a:solidFill>
                  <a:prstClr val="black"/>
                </a:solidFill>
                <a:latin typeface="Arial"/>
                <a:cs typeface="Arial"/>
              </a:rPr>
              <a:t> </a:t>
            </a:r>
            <a:r>
              <a:rPr sz="2200" dirty="0" err="1">
                <a:solidFill>
                  <a:prstClr val="black"/>
                </a:solidFill>
                <a:latin typeface="Arial"/>
                <a:cs typeface="Arial"/>
              </a:rPr>
              <a:t>thuộc</a:t>
            </a:r>
            <a:r>
              <a:rPr lang="vi-VN" sz="2200" dirty="0">
                <a:solidFill>
                  <a:prstClr val="black"/>
                </a:solidFill>
                <a:latin typeface="Arial"/>
                <a:cs typeface="Arial"/>
              </a:rPr>
              <a:t> </a:t>
            </a:r>
            <a:r>
              <a:rPr sz="2200" dirty="0" err="1">
                <a:solidFill>
                  <a:prstClr val="black"/>
                </a:solidFill>
                <a:latin typeface="Arial"/>
                <a:cs typeface="Arial"/>
              </a:rPr>
              <a:t>nhóm</a:t>
            </a:r>
            <a:r>
              <a:rPr sz="2200" dirty="0">
                <a:solidFill>
                  <a:prstClr val="black"/>
                </a:solidFill>
                <a:latin typeface="Arial"/>
                <a:cs typeface="Arial"/>
              </a:rPr>
              <a:t> này cần </a:t>
            </a:r>
            <a:r>
              <a:rPr sz="2200" spc="-5" dirty="0">
                <a:solidFill>
                  <a:prstClr val="black"/>
                </a:solidFill>
                <a:latin typeface="Arial"/>
                <a:cs typeface="Arial"/>
              </a:rPr>
              <a:t>lưu </a:t>
            </a:r>
            <a:r>
              <a:rPr sz="2200" dirty="0">
                <a:solidFill>
                  <a:prstClr val="black"/>
                </a:solidFill>
                <a:latin typeface="Arial"/>
                <a:cs typeface="Arial"/>
              </a:rPr>
              <a:t>ý </a:t>
            </a:r>
            <a:r>
              <a:rPr sz="2200" spc="-5" dirty="0">
                <a:solidFill>
                  <a:prstClr val="black"/>
                </a:solidFill>
                <a:latin typeface="Arial"/>
                <a:cs typeface="Arial"/>
              </a:rPr>
              <a:t>tiếp: </a:t>
            </a:r>
            <a:r>
              <a:rPr sz="2200" dirty="0">
                <a:solidFill>
                  <a:prstClr val="black"/>
                </a:solidFill>
                <a:latin typeface="Arial"/>
                <a:cs typeface="Arial"/>
              </a:rPr>
              <a:t>thuộc nhóm công suất nào; </a:t>
            </a:r>
            <a:r>
              <a:rPr sz="2200" dirty="0" err="1">
                <a:solidFill>
                  <a:prstClr val="black"/>
                </a:solidFill>
                <a:latin typeface="Arial"/>
                <a:cs typeface="Arial"/>
              </a:rPr>
              <a:t>có</a:t>
            </a:r>
            <a:r>
              <a:rPr sz="2200" dirty="0">
                <a:solidFill>
                  <a:prstClr val="black"/>
                </a:solidFill>
                <a:latin typeface="Arial"/>
                <a:cs typeface="Arial"/>
              </a:rPr>
              <a:t> nằm </a:t>
            </a:r>
            <a:r>
              <a:rPr sz="2200" spc="-5" dirty="0">
                <a:solidFill>
                  <a:prstClr val="black"/>
                </a:solidFill>
                <a:latin typeface="Arial"/>
                <a:cs typeface="Arial"/>
              </a:rPr>
              <a:t>trong </a:t>
            </a:r>
            <a:r>
              <a:rPr sz="2200" dirty="0">
                <a:solidFill>
                  <a:prstClr val="black"/>
                </a:solidFill>
                <a:latin typeface="Arial"/>
                <a:cs typeface="Arial"/>
              </a:rPr>
              <a:t>nội thành, nội thị không? </a:t>
            </a:r>
            <a:r>
              <a:rPr sz="2200" spc="-5" dirty="0">
                <a:solidFill>
                  <a:prstClr val="black"/>
                </a:solidFill>
                <a:latin typeface="Arial"/>
                <a:cs typeface="Arial"/>
              </a:rPr>
              <a:t>Có những </a:t>
            </a:r>
            <a:r>
              <a:rPr sz="2200" dirty="0">
                <a:solidFill>
                  <a:prstClr val="black"/>
                </a:solidFill>
                <a:latin typeface="Arial"/>
                <a:cs typeface="Arial"/>
              </a:rPr>
              <a:t>yếu tố </a:t>
            </a:r>
            <a:r>
              <a:rPr sz="2200" dirty="0" err="1">
                <a:solidFill>
                  <a:prstClr val="black"/>
                </a:solidFill>
                <a:latin typeface="Arial"/>
                <a:cs typeface="Arial"/>
              </a:rPr>
              <a:t>nhạy</a:t>
            </a:r>
            <a:r>
              <a:rPr sz="2200" dirty="0">
                <a:solidFill>
                  <a:prstClr val="black"/>
                </a:solidFill>
                <a:latin typeface="Arial"/>
                <a:cs typeface="Arial"/>
              </a:rPr>
              <a:t> </a:t>
            </a:r>
            <a:r>
              <a:rPr sz="2200" dirty="0" err="1">
                <a:solidFill>
                  <a:prstClr val="black"/>
                </a:solidFill>
                <a:latin typeface="Arial"/>
                <a:cs typeface="Arial"/>
              </a:rPr>
              <a:t>cảm</a:t>
            </a:r>
            <a:r>
              <a:rPr sz="2200" dirty="0">
                <a:solidFill>
                  <a:prstClr val="black"/>
                </a:solidFill>
                <a:latin typeface="Arial"/>
                <a:cs typeface="Arial"/>
              </a:rPr>
              <a:t> về </a:t>
            </a:r>
            <a:r>
              <a:rPr sz="2200" spc="-5" dirty="0">
                <a:solidFill>
                  <a:prstClr val="black"/>
                </a:solidFill>
                <a:latin typeface="Arial"/>
                <a:cs typeface="Arial"/>
              </a:rPr>
              <a:t>môi trường </a:t>
            </a:r>
            <a:r>
              <a:rPr sz="2200" dirty="0">
                <a:solidFill>
                  <a:prstClr val="black"/>
                </a:solidFill>
                <a:latin typeface="Arial"/>
                <a:cs typeface="Arial"/>
              </a:rPr>
              <a:t>nào khác không?</a:t>
            </a:r>
          </a:p>
          <a:p>
            <a:pPr marL="12700" marR="5080" algn="just" defTabSz="914400">
              <a:lnSpc>
                <a:spcPct val="150000"/>
              </a:lnSpc>
              <a:spcBef>
                <a:spcPts val="675"/>
              </a:spcBef>
              <a:buFontTx/>
              <a:buChar char="-"/>
              <a:tabLst>
                <a:tab pos="262255" algn="l"/>
              </a:tabLst>
            </a:pPr>
            <a:r>
              <a:rPr lang="vi-VN" sz="2200" dirty="0">
                <a:solidFill>
                  <a:prstClr val="black"/>
                </a:solidFill>
                <a:latin typeface="Arial"/>
                <a:cs typeface="Arial"/>
              </a:rPr>
              <a:t> </a:t>
            </a:r>
            <a:r>
              <a:rPr sz="2200" dirty="0" err="1">
                <a:solidFill>
                  <a:prstClr val="black"/>
                </a:solidFill>
                <a:latin typeface="Arial"/>
                <a:cs typeface="Arial"/>
              </a:rPr>
              <a:t>Nếu</a:t>
            </a:r>
            <a:r>
              <a:rPr sz="2200" dirty="0">
                <a:solidFill>
                  <a:prstClr val="black"/>
                </a:solidFill>
                <a:latin typeface="Arial"/>
                <a:cs typeface="Arial"/>
              </a:rPr>
              <a:t> </a:t>
            </a:r>
            <a:r>
              <a:rPr sz="2200" b="1" spc="-5" dirty="0">
                <a:solidFill>
                  <a:prstClr val="black"/>
                </a:solidFill>
                <a:latin typeface="Arial"/>
                <a:cs typeface="Arial"/>
              </a:rPr>
              <a:t>không thuộc loại hình </a:t>
            </a:r>
            <a:r>
              <a:rPr sz="2200" b="1" dirty="0">
                <a:solidFill>
                  <a:prstClr val="black"/>
                </a:solidFill>
                <a:latin typeface="Arial"/>
                <a:cs typeface="Arial"/>
              </a:rPr>
              <a:t>có </a:t>
            </a:r>
            <a:r>
              <a:rPr sz="2200" b="1" spc="-5" dirty="0">
                <a:solidFill>
                  <a:prstClr val="black"/>
                </a:solidFill>
                <a:latin typeface="Arial"/>
                <a:cs typeface="Arial"/>
              </a:rPr>
              <a:t>nguy </a:t>
            </a:r>
            <a:r>
              <a:rPr sz="2200" b="1" dirty="0">
                <a:solidFill>
                  <a:prstClr val="black"/>
                </a:solidFill>
                <a:latin typeface="Arial"/>
                <a:cs typeface="Arial"/>
              </a:rPr>
              <a:t>cơ </a:t>
            </a:r>
            <a:r>
              <a:rPr sz="2200" b="1" spc="-5" dirty="0">
                <a:solidFill>
                  <a:prstClr val="black"/>
                </a:solidFill>
                <a:latin typeface="Arial"/>
                <a:cs typeface="Arial"/>
              </a:rPr>
              <a:t>gây </a:t>
            </a:r>
            <a:r>
              <a:rPr sz="2200" b="1" dirty="0">
                <a:solidFill>
                  <a:prstClr val="black"/>
                </a:solidFill>
                <a:latin typeface="Arial"/>
                <a:cs typeface="Arial"/>
              </a:rPr>
              <a:t>ô </a:t>
            </a:r>
            <a:r>
              <a:rPr sz="2200" b="1" spc="-5" dirty="0" err="1">
                <a:solidFill>
                  <a:prstClr val="black"/>
                </a:solidFill>
                <a:latin typeface="Arial"/>
                <a:cs typeface="Arial"/>
              </a:rPr>
              <a:t>nhiễm</a:t>
            </a:r>
            <a:r>
              <a:rPr sz="2200" b="1" spc="-5" dirty="0">
                <a:solidFill>
                  <a:prstClr val="black"/>
                </a:solidFill>
                <a:latin typeface="Arial"/>
                <a:cs typeface="Arial"/>
              </a:rPr>
              <a:t> </a:t>
            </a:r>
            <a:r>
              <a:rPr sz="2200" b="1" spc="-5" dirty="0" err="1">
                <a:solidFill>
                  <a:prstClr val="black"/>
                </a:solidFill>
                <a:latin typeface="Arial"/>
                <a:cs typeface="Arial"/>
              </a:rPr>
              <a:t>môi</a:t>
            </a:r>
            <a:r>
              <a:rPr sz="2200" b="1" spc="-5" dirty="0">
                <a:solidFill>
                  <a:prstClr val="black"/>
                </a:solidFill>
                <a:latin typeface="Arial"/>
                <a:cs typeface="Arial"/>
              </a:rPr>
              <a:t> trường </a:t>
            </a:r>
            <a:r>
              <a:rPr sz="2200" dirty="0">
                <a:solidFill>
                  <a:prstClr val="black"/>
                </a:solidFill>
                <a:latin typeface="Arial"/>
                <a:cs typeface="Arial"/>
              </a:rPr>
              <a:t>thì cần xem xét: Quy </a:t>
            </a:r>
            <a:r>
              <a:rPr sz="2200" spc="-5" dirty="0">
                <a:solidFill>
                  <a:prstClr val="black"/>
                </a:solidFill>
                <a:latin typeface="Arial"/>
                <a:cs typeface="Arial"/>
              </a:rPr>
              <a:t>mô </a:t>
            </a:r>
            <a:r>
              <a:rPr sz="2200" dirty="0">
                <a:solidFill>
                  <a:prstClr val="black"/>
                </a:solidFill>
                <a:latin typeface="Arial"/>
                <a:cs typeface="Arial"/>
              </a:rPr>
              <a:t>sử dụng đất, đất có  </a:t>
            </a:r>
            <a:r>
              <a:rPr sz="2200" spc="-5" dirty="0">
                <a:solidFill>
                  <a:prstClr val="black"/>
                </a:solidFill>
                <a:latin typeface="Arial"/>
                <a:cs typeface="Arial"/>
              </a:rPr>
              <a:t>mặt nước; </a:t>
            </a:r>
            <a:r>
              <a:rPr sz="2200" dirty="0">
                <a:solidFill>
                  <a:prstClr val="black"/>
                </a:solidFill>
                <a:latin typeface="Arial"/>
                <a:cs typeface="Arial"/>
              </a:rPr>
              <a:t>dự án thuộc nhóm nào theo </a:t>
            </a:r>
            <a:r>
              <a:rPr sz="2200" spc="-5" dirty="0">
                <a:solidFill>
                  <a:prstClr val="black"/>
                </a:solidFill>
                <a:latin typeface="Arial"/>
                <a:cs typeface="Arial"/>
              </a:rPr>
              <a:t>tiêu </a:t>
            </a:r>
            <a:r>
              <a:rPr sz="2200" dirty="0">
                <a:solidFill>
                  <a:prstClr val="black"/>
                </a:solidFill>
                <a:latin typeface="Arial"/>
                <a:cs typeface="Arial"/>
              </a:rPr>
              <a:t>chí của pháp  luật về đầu tư công; thẩm quyền quyết </a:t>
            </a:r>
            <a:r>
              <a:rPr sz="2200" spc="-5" dirty="0">
                <a:solidFill>
                  <a:prstClr val="black"/>
                </a:solidFill>
                <a:latin typeface="Arial"/>
                <a:cs typeface="Arial"/>
              </a:rPr>
              <a:t>định </a:t>
            </a:r>
            <a:r>
              <a:rPr sz="2200" dirty="0">
                <a:solidFill>
                  <a:prstClr val="black"/>
                </a:solidFill>
                <a:latin typeface="Arial"/>
                <a:cs typeface="Arial"/>
              </a:rPr>
              <a:t>chủ </a:t>
            </a:r>
            <a:r>
              <a:rPr sz="2200" spc="-5" dirty="0">
                <a:solidFill>
                  <a:prstClr val="black"/>
                </a:solidFill>
                <a:latin typeface="Arial"/>
                <a:cs typeface="Arial"/>
              </a:rPr>
              <a:t>trương </a:t>
            </a:r>
            <a:r>
              <a:rPr sz="2200" dirty="0">
                <a:solidFill>
                  <a:prstClr val="black"/>
                </a:solidFill>
                <a:latin typeface="Arial"/>
                <a:cs typeface="Arial"/>
              </a:rPr>
              <a:t>đầu  </a:t>
            </a:r>
            <a:r>
              <a:rPr sz="2200" spc="-5" dirty="0">
                <a:solidFill>
                  <a:prstClr val="black"/>
                </a:solidFill>
                <a:latin typeface="Arial"/>
                <a:cs typeface="Arial"/>
              </a:rPr>
              <a:t>tư; </a:t>
            </a:r>
            <a:r>
              <a:rPr sz="2200" dirty="0">
                <a:solidFill>
                  <a:prstClr val="black"/>
                </a:solidFill>
                <a:latin typeface="Arial"/>
                <a:cs typeface="Arial"/>
              </a:rPr>
              <a:t>thẩm quyền khai thác khoáng sản, khai thác, sử dụng  tài</a:t>
            </a:r>
            <a:r>
              <a:rPr sz="2200" spc="105" dirty="0">
                <a:solidFill>
                  <a:prstClr val="black"/>
                </a:solidFill>
                <a:latin typeface="Arial"/>
                <a:cs typeface="Arial"/>
              </a:rPr>
              <a:t> </a:t>
            </a:r>
            <a:r>
              <a:rPr sz="2200" dirty="0">
                <a:solidFill>
                  <a:prstClr val="black"/>
                </a:solidFill>
                <a:latin typeface="Arial"/>
                <a:cs typeface="Arial"/>
              </a:rPr>
              <a:t>nguyên</a:t>
            </a:r>
            <a:r>
              <a:rPr sz="2200" spc="110" dirty="0">
                <a:solidFill>
                  <a:prstClr val="black"/>
                </a:solidFill>
                <a:latin typeface="Arial"/>
                <a:cs typeface="Arial"/>
              </a:rPr>
              <a:t> </a:t>
            </a:r>
            <a:r>
              <a:rPr sz="2200" spc="-5" dirty="0">
                <a:solidFill>
                  <a:prstClr val="black"/>
                </a:solidFill>
                <a:latin typeface="Arial"/>
                <a:cs typeface="Arial"/>
              </a:rPr>
              <a:t>nước,</a:t>
            </a:r>
            <a:r>
              <a:rPr sz="2200" spc="110" dirty="0">
                <a:solidFill>
                  <a:prstClr val="black"/>
                </a:solidFill>
                <a:latin typeface="Arial"/>
                <a:cs typeface="Arial"/>
              </a:rPr>
              <a:t> </a:t>
            </a:r>
            <a:r>
              <a:rPr sz="2200" spc="-5" dirty="0">
                <a:solidFill>
                  <a:prstClr val="black"/>
                </a:solidFill>
                <a:latin typeface="Arial"/>
                <a:cs typeface="Arial"/>
              </a:rPr>
              <a:t>giao</a:t>
            </a:r>
            <a:r>
              <a:rPr sz="2200" spc="114" dirty="0">
                <a:solidFill>
                  <a:prstClr val="black"/>
                </a:solidFill>
                <a:latin typeface="Arial"/>
                <a:cs typeface="Arial"/>
              </a:rPr>
              <a:t> </a:t>
            </a:r>
            <a:r>
              <a:rPr sz="2200" dirty="0">
                <a:solidFill>
                  <a:prstClr val="black"/>
                </a:solidFill>
                <a:latin typeface="Arial"/>
                <a:cs typeface="Arial"/>
              </a:rPr>
              <a:t>khu</a:t>
            </a:r>
            <a:r>
              <a:rPr sz="2200" spc="110" dirty="0">
                <a:solidFill>
                  <a:prstClr val="black"/>
                </a:solidFill>
                <a:latin typeface="Arial"/>
                <a:cs typeface="Arial"/>
              </a:rPr>
              <a:t> </a:t>
            </a:r>
            <a:r>
              <a:rPr sz="2200" spc="-5" dirty="0">
                <a:solidFill>
                  <a:prstClr val="black"/>
                </a:solidFill>
                <a:latin typeface="Arial"/>
                <a:cs typeface="Arial"/>
              </a:rPr>
              <a:t>vực</a:t>
            </a:r>
            <a:r>
              <a:rPr sz="2200" spc="110" dirty="0">
                <a:solidFill>
                  <a:prstClr val="black"/>
                </a:solidFill>
                <a:latin typeface="Arial"/>
                <a:cs typeface="Arial"/>
              </a:rPr>
              <a:t> </a:t>
            </a:r>
            <a:r>
              <a:rPr sz="2200" dirty="0">
                <a:solidFill>
                  <a:prstClr val="black"/>
                </a:solidFill>
                <a:latin typeface="Arial"/>
                <a:cs typeface="Arial"/>
              </a:rPr>
              <a:t>biển;</a:t>
            </a:r>
            <a:r>
              <a:rPr sz="2200" spc="110" dirty="0">
                <a:solidFill>
                  <a:prstClr val="black"/>
                </a:solidFill>
                <a:latin typeface="Arial"/>
                <a:cs typeface="Arial"/>
              </a:rPr>
              <a:t> </a:t>
            </a:r>
            <a:r>
              <a:rPr sz="2200" dirty="0">
                <a:solidFill>
                  <a:prstClr val="black"/>
                </a:solidFill>
                <a:latin typeface="Arial"/>
                <a:cs typeface="Arial"/>
              </a:rPr>
              <a:t>có</a:t>
            </a:r>
            <a:r>
              <a:rPr sz="2200" spc="114" dirty="0">
                <a:solidFill>
                  <a:prstClr val="black"/>
                </a:solidFill>
                <a:latin typeface="Arial"/>
                <a:cs typeface="Arial"/>
              </a:rPr>
              <a:t> </a:t>
            </a:r>
            <a:r>
              <a:rPr sz="2200" spc="-5" dirty="0">
                <a:solidFill>
                  <a:prstClr val="black"/>
                </a:solidFill>
                <a:latin typeface="Arial"/>
                <a:cs typeface="Arial"/>
              </a:rPr>
              <a:t>những</a:t>
            </a:r>
            <a:r>
              <a:rPr sz="2200" spc="110" dirty="0">
                <a:solidFill>
                  <a:prstClr val="black"/>
                </a:solidFill>
                <a:latin typeface="Arial"/>
                <a:cs typeface="Arial"/>
              </a:rPr>
              <a:t> </a:t>
            </a:r>
            <a:r>
              <a:rPr sz="2200" dirty="0">
                <a:solidFill>
                  <a:prstClr val="black"/>
                </a:solidFill>
                <a:latin typeface="Arial"/>
                <a:cs typeface="Arial"/>
              </a:rPr>
              <a:t>yếu</a:t>
            </a:r>
            <a:r>
              <a:rPr sz="2200" spc="114" dirty="0">
                <a:solidFill>
                  <a:prstClr val="black"/>
                </a:solidFill>
                <a:latin typeface="Arial"/>
                <a:cs typeface="Arial"/>
              </a:rPr>
              <a:t> </a:t>
            </a:r>
            <a:r>
              <a:rPr sz="2200" dirty="0" err="1">
                <a:solidFill>
                  <a:prstClr val="black"/>
                </a:solidFill>
                <a:latin typeface="Arial"/>
                <a:cs typeface="Arial"/>
              </a:rPr>
              <a:t>tố</a:t>
            </a:r>
            <a:r>
              <a:rPr sz="2200" spc="120" dirty="0">
                <a:solidFill>
                  <a:prstClr val="black"/>
                </a:solidFill>
                <a:latin typeface="Arial"/>
                <a:cs typeface="Arial"/>
              </a:rPr>
              <a:t> </a:t>
            </a:r>
            <a:r>
              <a:rPr sz="2200" dirty="0" err="1">
                <a:solidFill>
                  <a:prstClr val="black"/>
                </a:solidFill>
                <a:latin typeface="Arial"/>
                <a:cs typeface="Arial"/>
              </a:rPr>
              <a:t>nhạy</a:t>
            </a:r>
            <a:r>
              <a:rPr lang="vi-VN" sz="2200" dirty="0">
                <a:solidFill>
                  <a:prstClr val="black"/>
                </a:solidFill>
                <a:latin typeface="Arial"/>
                <a:cs typeface="Arial"/>
              </a:rPr>
              <a:t> cảm về </a:t>
            </a:r>
            <a:r>
              <a:rPr lang="vi-VN" sz="2200" spc="-5" dirty="0">
                <a:solidFill>
                  <a:prstClr val="black"/>
                </a:solidFill>
                <a:latin typeface="Arial"/>
                <a:cs typeface="Arial"/>
              </a:rPr>
              <a:t>môi trường</a:t>
            </a:r>
            <a:r>
              <a:rPr lang="vi-VN" sz="2200" spc="-75" dirty="0">
                <a:solidFill>
                  <a:prstClr val="black"/>
                </a:solidFill>
                <a:latin typeface="Arial"/>
                <a:cs typeface="Arial"/>
              </a:rPr>
              <a:t> </a:t>
            </a:r>
            <a:r>
              <a:rPr lang="vi-VN" sz="2200" dirty="0">
                <a:solidFill>
                  <a:prstClr val="black"/>
                </a:solidFill>
                <a:latin typeface="Arial"/>
                <a:cs typeface="Arial"/>
              </a:rPr>
              <a:t>nào.</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2530" name="Picture 4" descr="small_busines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0713" y="1484784"/>
            <a:ext cx="5256213" cy="3871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39903471"/>
      </p:ext>
    </p:extLst>
  </p:cSld>
  <p:clrMapOvr>
    <a:masterClrMapping/>
  </p:clrMapOvr>
  <p:transition spd="slow">
    <p:zoom/>
  </p:transition>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3400" y="926975"/>
            <a:ext cx="2209800" cy="382156"/>
          </a:xfrm>
          <a:prstGeom prst="rect">
            <a:avLst/>
          </a:prstGeom>
        </p:spPr>
        <p:txBody>
          <a:bodyPr vert="horz" wrap="square" lIns="0" tIns="12700" rIns="0" bIns="0" rtlCol="0">
            <a:spAutoFit/>
          </a:bodyPr>
          <a:lstStyle/>
          <a:p>
            <a:pPr marL="12700">
              <a:spcBef>
                <a:spcPts val="100"/>
              </a:spcBef>
            </a:pPr>
            <a:r>
              <a:rPr lang="vi-VN" sz="2400" spc="-5" dirty="0"/>
              <a:t>4. </a:t>
            </a:r>
            <a:r>
              <a:rPr sz="2400" dirty="0"/>
              <a:t>ĐTM </a:t>
            </a:r>
            <a:r>
              <a:rPr sz="2400" spc="-5" dirty="0" err="1"/>
              <a:t>sơ</a:t>
            </a:r>
            <a:r>
              <a:rPr sz="2400" spc="-90" dirty="0"/>
              <a:t> </a:t>
            </a:r>
            <a:r>
              <a:rPr sz="2400" dirty="0" err="1"/>
              <a:t>bộ</a:t>
            </a:r>
            <a:endParaRPr sz="2400" dirty="0"/>
          </a:p>
        </p:txBody>
      </p:sp>
      <p:sp>
        <p:nvSpPr>
          <p:cNvPr id="3" name="object 3"/>
          <p:cNvSpPr txBox="1"/>
          <p:nvPr/>
        </p:nvSpPr>
        <p:spPr>
          <a:xfrm>
            <a:off x="533400" y="1659637"/>
            <a:ext cx="8839200" cy="3370923"/>
          </a:xfrm>
          <a:prstGeom prst="rect">
            <a:avLst/>
          </a:prstGeom>
        </p:spPr>
        <p:txBody>
          <a:bodyPr vert="horz" wrap="square" lIns="0" tIns="12700" rIns="0" bIns="0" rtlCol="0">
            <a:spAutoFit/>
          </a:bodyPr>
          <a:lstStyle/>
          <a:p>
            <a:pPr marL="12700" marR="5080" algn="just" defTabSz="914400">
              <a:lnSpc>
                <a:spcPct val="150000"/>
              </a:lnSpc>
              <a:spcBef>
                <a:spcPts val="100"/>
              </a:spcBef>
              <a:buFontTx/>
              <a:buChar char="-"/>
              <a:tabLst>
                <a:tab pos="373380" algn="l"/>
              </a:tabLst>
            </a:pPr>
            <a:r>
              <a:rPr lang="vi-VN" sz="2400" spc="-5" dirty="0">
                <a:solidFill>
                  <a:prstClr val="black"/>
                </a:solidFill>
                <a:latin typeface="Arial"/>
                <a:cs typeface="Arial"/>
              </a:rPr>
              <a:t> </a:t>
            </a:r>
            <a:r>
              <a:rPr sz="2400" spc="-5" dirty="0" err="1">
                <a:solidFill>
                  <a:prstClr val="black"/>
                </a:solidFill>
                <a:latin typeface="Arial"/>
                <a:cs typeface="Arial"/>
              </a:rPr>
              <a:t>Thời</a:t>
            </a:r>
            <a:r>
              <a:rPr sz="2400" spc="-5" dirty="0">
                <a:solidFill>
                  <a:prstClr val="black"/>
                </a:solidFill>
                <a:latin typeface="Arial"/>
                <a:cs typeface="Arial"/>
              </a:rPr>
              <a:t> điểm: trong quá trình lập </a:t>
            </a:r>
            <a:r>
              <a:rPr sz="2400" spc="-5" dirty="0" err="1">
                <a:solidFill>
                  <a:prstClr val="black"/>
                </a:solidFill>
                <a:latin typeface="Arial"/>
                <a:cs typeface="Arial"/>
              </a:rPr>
              <a:t>báo</a:t>
            </a:r>
            <a:r>
              <a:rPr sz="2400" spc="-5" dirty="0">
                <a:solidFill>
                  <a:prstClr val="black"/>
                </a:solidFill>
                <a:latin typeface="Arial"/>
                <a:cs typeface="Arial"/>
              </a:rPr>
              <a:t> </a:t>
            </a:r>
            <a:r>
              <a:rPr sz="2400" spc="-5" dirty="0" err="1">
                <a:solidFill>
                  <a:prstClr val="black"/>
                </a:solidFill>
                <a:latin typeface="Arial"/>
                <a:cs typeface="Arial"/>
              </a:rPr>
              <a:t>cáo</a:t>
            </a:r>
            <a:r>
              <a:rPr lang="vi-VN" sz="2400" spc="-5" dirty="0">
                <a:solidFill>
                  <a:prstClr val="black"/>
                </a:solidFill>
                <a:latin typeface="Arial"/>
                <a:cs typeface="Arial"/>
              </a:rPr>
              <a:t> </a:t>
            </a:r>
            <a:r>
              <a:rPr sz="2400" spc="-5" dirty="0" err="1">
                <a:solidFill>
                  <a:prstClr val="black"/>
                </a:solidFill>
                <a:latin typeface="Arial"/>
                <a:cs typeface="Arial"/>
              </a:rPr>
              <a:t>nghiên</a:t>
            </a:r>
            <a:r>
              <a:rPr sz="2400" spc="-5" dirty="0">
                <a:solidFill>
                  <a:prstClr val="black"/>
                </a:solidFill>
                <a:latin typeface="Arial"/>
                <a:cs typeface="Arial"/>
              </a:rPr>
              <a:t> cứu tiền khả thi, báo cáo </a:t>
            </a:r>
            <a:r>
              <a:rPr sz="2400" spc="-5" dirty="0" err="1">
                <a:solidFill>
                  <a:prstClr val="black"/>
                </a:solidFill>
                <a:latin typeface="Arial"/>
                <a:cs typeface="Arial"/>
              </a:rPr>
              <a:t>nghiên</a:t>
            </a:r>
            <a:r>
              <a:rPr sz="2400" spc="-5" dirty="0">
                <a:solidFill>
                  <a:prstClr val="black"/>
                </a:solidFill>
                <a:latin typeface="Arial"/>
                <a:cs typeface="Arial"/>
              </a:rPr>
              <a:t> </a:t>
            </a:r>
            <a:r>
              <a:rPr sz="2400" spc="-5" dirty="0" err="1">
                <a:solidFill>
                  <a:prstClr val="black"/>
                </a:solidFill>
                <a:latin typeface="Arial"/>
                <a:cs typeface="Arial"/>
              </a:rPr>
              <a:t>cứu</a:t>
            </a:r>
            <a:r>
              <a:rPr lang="vi-VN" sz="2400" spc="-5" dirty="0">
                <a:solidFill>
                  <a:prstClr val="black"/>
                </a:solidFill>
                <a:latin typeface="Arial"/>
                <a:cs typeface="Arial"/>
              </a:rPr>
              <a:t> </a:t>
            </a:r>
            <a:r>
              <a:rPr sz="2400" spc="-5" dirty="0" err="1">
                <a:solidFill>
                  <a:prstClr val="black"/>
                </a:solidFill>
                <a:latin typeface="Arial"/>
                <a:cs typeface="Arial"/>
              </a:rPr>
              <a:t>tiền</a:t>
            </a:r>
            <a:r>
              <a:rPr sz="2400" spc="-5" dirty="0">
                <a:solidFill>
                  <a:prstClr val="black"/>
                </a:solidFill>
                <a:latin typeface="Arial"/>
                <a:cs typeface="Arial"/>
              </a:rPr>
              <a:t> khả thi đầu tư xây dựng; báo </a:t>
            </a:r>
            <a:r>
              <a:rPr sz="2400" spc="-5" dirty="0" err="1">
                <a:solidFill>
                  <a:prstClr val="black"/>
                </a:solidFill>
                <a:latin typeface="Arial"/>
                <a:cs typeface="Arial"/>
              </a:rPr>
              <a:t>cáo</a:t>
            </a:r>
            <a:r>
              <a:rPr sz="2400" spc="-5" dirty="0">
                <a:solidFill>
                  <a:prstClr val="black"/>
                </a:solidFill>
                <a:latin typeface="Arial"/>
                <a:cs typeface="Arial"/>
              </a:rPr>
              <a:t> </a:t>
            </a:r>
            <a:r>
              <a:rPr sz="2400" spc="-5" dirty="0" err="1">
                <a:solidFill>
                  <a:prstClr val="black"/>
                </a:solidFill>
                <a:latin typeface="Arial"/>
                <a:cs typeface="Arial"/>
              </a:rPr>
              <a:t>đề</a:t>
            </a:r>
            <a:r>
              <a:rPr lang="vi-VN" sz="2400" spc="-5" dirty="0">
                <a:solidFill>
                  <a:prstClr val="black"/>
                </a:solidFill>
                <a:latin typeface="Arial"/>
                <a:cs typeface="Arial"/>
              </a:rPr>
              <a:t> </a:t>
            </a:r>
            <a:r>
              <a:rPr sz="2400" spc="-5" dirty="0" err="1">
                <a:solidFill>
                  <a:prstClr val="black"/>
                </a:solidFill>
                <a:latin typeface="Arial"/>
                <a:cs typeface="Arial"/>
              </a:rPr>
              <a:t>xuất</a:t>
            </a:r>
            <a:r>
              <a:rPr sz="2400" spc="-5" dirty="0">
                <a:solidFill>
                  <a:prstClr val="black"/>
                </a:solidFill>
                <a:latin typeface="Arial"/>
                <a:cs typeface="Arial"/>
              </a:rPr>
              <a:t> chủ trương đầu tư, hồ </a:t>
            </a:r>
            <a:r>
              <a:rPr sz="2400" dirty="0">
                <a:solidFill>
                  <a:prstClr val="black"/>
                </a:solidFill>
                <a:latin typeface="Arial"/>
                <a:cs typeface="Arial"/>
              </a:rPr>
              <a:t>sơ </a:t>
            </a:r>
            <a:r>
              <a:rPr sz="2400" spc="-5" dirty="0">
                <a:solidFill>
                  <a:prstClr val="black"/>
                </a:solidFill>
                <a:latin typeface="Arial"/>
                <a:cs typeface="Arial"/>
              </a:rPr>
              <a:t>đề </a:t>
            </a:r>
            <a:r>
              <a:rPr sz="2400" spc="-5" dirty="0" err="1">
                <a:solidFill>
                  <a:prstClr val="black"/>
                </a:solidFill>
                <a:latin typeface="Arial"/>
                <a:cs typeface="Arial"/>
              </a:rPr>
              <a:t>nghị</a:t>
            </a:r>
            <a:r>
              <a:rPr sz="2400" spc="-5" dirty="0">
                <a:solidFill>
                  <a:prstClr val="black"/>
                </a:solidFill>
                <a:latin typeface="Arial"/>
                <a:cs typeface="Arial"/>
              </a:rPr>
              <a:t> </a:t>
            </a:r>
            <a:r>
              <a:rPr sz="2400" spc="-5" dirty="0" err="1">
                <a:solidFill>
                  <a:prstClr val="black"/>
                </a:solidFill>
                <a:latin typeface="Arial"/>
                <a:cs typeface="Arial"/>
              </a:rPr>
              <a:t>chấp</a:t>
            </a:r>
            <a:r>
              <a:rPr lang="vi-VN" sz="2400" spc="-5" dirty="0">
                <a:solidFill>
                  <a:prstClr val="black"/>
                </a:solidFill>
                <a:latin typeface="Arial"/>
                <a:cs typeface="Arial"/>
              </a:rPr>
              <a:t> </a:t>
            </a:r>
            <a:r>
              <a:rPr sz="2400" spc="-10" dirty="0" err="1">
                <a:solidFill>
                  <a:prstClr val="black"/>
                </a:solidFill>
                <a:latin typeface="Arial"/>
                <a:cs typeface="Arial"/>
              </a:rPr>
              <a:t>thuận</a:t>
            </a:r>
            <a:r>
              <a:rPr sz="2400" spc="-10" dirty="0">
                <a:solidFill>
                  <a:prstClr val="black"/>
                </a:solidFill>
                <a:latin typeface="Arial"/>
                <a:cs typeface="Arial"/>
              </a:rPr>
              <a:t> </a:t>
            </a:r>
            <a:r>
              <a:rPr sz="2400" spc="-5" dirty="0">
                <a:solidFill>
                  <a:prstClr val="black"/>
                </a:solidFill>
                <a:latin typeface="Arial"/>
                <a:cs typeface="Arial"/>
              </a:rPr>
              <a:t>chủ trương đầu tư, hồ </a:t>
            </a:r>
            <a:r>
              <a:rPr sz="2400" dirty="0">
                <a:solidFill>
                  <a:prstClr val="black"/>
                </a:solidFill>
                <a:latin typeface="Arial"/>
                <a:cs typeface="Arial"/>
              </a:rPr>
              <a:t>sơ </a:t>
            </a:r>
            <a:r>
              <a:rPr sz="2400" spc="-5" dirty="0">
                <a:solidFill>
                  <a:prstClr val="black"/>
                </a:solidFill>
                <a:latin typeface="Arial"/>
                <a:cs typeface="Arial"/>
              </a:rPr>
              <a:t>đề </a:t>
            </a:r>
            <a:r>
              <a:rPr sz="2400" spc="-5" dirty="0" err="1">
                <a:solidFill>
                  <a:prstClr val="black"/>
                </a:solidFill>
                <a:latin typeface="Arial"/>
                <a:cs typeface="Arial"/>
              </a:rPr>
              <a:t>nghị</a:t>
            </a:r>
            <a:r>
              <a:rPr sz="2400" spc="-5" dirty="0">
                <a:solidFill>
                  <a:prstClr val="black"/>
                </a:solidFill>
                <a:latin typeface="Arial"/>
                <a:cs typeface="Arial"/>
              </a:rPr>
              <a:t> </a:t>
            </a:r>
            <a:r>
              <a:rPr sz="2400" spc="-5" dirty="0" err="1">
                <a:solidFill>
                  <a:prstClr val="black"/>
                </a:solidFill>
                <a:latin typeface="Arial"/>
                <a:cs typeface="Arial"/>
              </a:rPr>
              <a:t>cấp</a:t>
            </a:r>
            <a:r>
              <a:rPr sz="2400" spc="-5" dirty="0">
                <a:solidFill>
                  <a:prstClr val="black"/>
                </a:solidFill>
                <a:latin typeface="Arial"/>
                <a:cs typeface="Arial"/>
              </a:rPr>
              <a:t> Giấy chứng nhận đăng </a:t>
            </a:r>
            <a:r>
              <a:rPr sz="2400" dirty="0">
                <a:solidFill>
                  <a:prstClr val="black"/>
                </a:solidFill>
                <a:latin typeface="Arial"/>
                <a:cs typeface="Arial"/>
              </a:rPr>
              <a:t>ký </a:t>
            </a:r>
            <a:r>
              <a:rPr sz="2400" spc="-5" dirty="0">
                <a:solidFill>
                  <a:prstClr val="black"/>
                </a:solidFill>
                <a:latin typeface="Arial"/>
                <a:cs typeface="Arial"/>
              </a:rPr>
              <a:t>đầu</a:t>
            </a:r>
            <a:r>
              <a:rPr sz="2400" spc="-50" dirty="0">
                <a:solidFill>
                  <a:prstClr val="black"/>
                </a:solidFill>
                <a:latin typeface="Arial"/>
                <a:cs typeface="Arial"/>
              </a:rPr>
              <a:t> </a:t>
            </a:r>
            <a:r>
              <a:rPr sz="2400" spc="-5" dirty="0">
                <a:solidFill>
                  <a:prstClr val="black"/>
                </a:solidFill>
                <a:latin typeface="Arial"/>
                <a:cs typeface="Arial"/>
              </a:rPr>
              <a:t>tư.</a:t>
            </a:r>
            <a:endParaRPr sz="2400" dirty="0">
              <a:solidFill>
                <a:prstClr val="black"/>
              </a:solidFill>
              <a:latin typeface="Arial"/>
              <a:cs typeface="Arial"/>
            </a:endParaRPr>
          </a:p>
          <a:p>
            <a:pPr marL="12700" marR="5715" algn="just" defTabSz="914400">
              <a:lnSpc>
                <a:spcPct val="150000"/>
              </a:lnSpc>
              <a:spcBef>
                <a:spcPts val="755"/>
              </a:spcBef>
              <a:buFontTx/>
              <a:buChar char="-"/>
              <a:tabLst>
                <a:tab pos="298450" algn="l"/>
              </a:tabLst>
            </a:pPr>
            <a:r>
              <a:rPr lang="vi-VN" sz="2400" spc="-5" dirty="0">
                <a:solidFill>
                  <a:prstClr val="black"/>
                </a:solidFill>
                <a:latin typeface="Arial"/>
                <a:cs typeface="Arial"/>
              </a:rPr>
              <a:t> </a:t>
            </a:r>
            <a:r>
              <a:rPr sz="2400" spc="-5" dirty="0" err="1">
                <a:solidFill>
                  <a:prstClr val="black"/>
                </a:solidFill>
                <a:latin typeface="Arial"/>
                <a:cs typeface="Arial"/>
              </a:rPr>
              <a:t>Đối</a:t>
            </a:r>
            <a:r>
              <a:rPr sz="2400" spc="-5" dirty="0">
                <a:solidFill>
                  <a:prstClr val="black"/>
                </a:solidFill>
                <a:latin typeface="Arial"/>
                <a:cs typeface="Arial"/>
              </a:rPr>
              <a:t> tượng: dự án đầu tư nhóm </a:t>
            </a:r>
            <a:r>
              <a:rPr sz="2400" dirty="0">
                <a:solidFill>
                  <a:prstClr val="black"/>
                </a:solidFill>
                <a:latin typeface="Arial"/>
                <a:cs typeface="Arial"/>
              </a:rPr>
              <a:t>I </a:t>
            </a:r>
            <a:r>
              <a:rPr sz="2400" spc="-5" dirty="0">
                <a:solidFill>
                  <a:prstClr val="black"/>
                </a:solidFill>
                <a:latin typeface="Arial"/>
                <a:cs typeface="Arial"/>
              </a:rPr>
              <a:t>theo </a:t>
            </a:r>
            <a:r>
              <a:rPr sz="2400" spc="-5" dirty="0" err="1">
                <a:solidFill>
                  <a:prstClr val="black"/>
                </a:solidFill>
                <a:latin typeface="Arial"/>
                <a:cs typeface="Arial"/>
              </a:rPr>
              <a:t>quy</a:t>
            </a:r>
            <a:r>
              <a:rPr sz="2400" spc="-5" dirty="0">
                <a:solidFill>
                  <a:prstClr val="black"/>
                </a:solidFill>
                <a:latin typeface="Arial"/>
                <a:cs typeface="Arial"/>
              </a:rPr>
              <a:t> </a:t>
            </a:r>
            <a:r>
              <a:rPr sz="2400" spc="-5" dirty="0" err="1">
                <a:solidFill>
                  <a:prstClr val="black"/>
                </a:solidFill>
                <a:latin typeface="Arial"/>
                <a:cs typeface="Arial"/>
              </a:rPr>
              <a:t>định</a:t>
            </a:r>
            <a:r>
              <a:rPr sz="2400" spc="-5" dirty="0">
                <a:solidFill>
                  <a:prstClr val="black"/>
                </a:solidFill>
                <a:latin typeface="Arial"/>
                <a:cs typeface="Arial"/>
              </a:rPr>
              <a:t> (Là các </a:t>
            </a:r>
            <a:r>
              <a:rPr sz="2400" dirty="0">
                <a:solidFill>
                  <a:prstClr val="black"/>
                </a:solidFill>
                <a:latin typeface="Arial"/>
                <a:cs typeface="Arial"/>
              </a:rPr>
              <a:t>Dự </a:t>
            </a:r>
            <a:r>
              <a:rPr sz="2400" spc="-5" dirty="0">
                <a:solidFill>
                  <a:prstClr val="black"/>
                </a:solidFill>
                <a:latin typeface="Arial"/>
                <a:cs typeface="Arial"/>
              </a:rPr>
              <a:t>án </a:t>
            </a:r>
            <a:r>
              <a:rPr sz="2400" spc="-10" dirty="0">
                <a:solidFill>
                  <a:prstClr val="black"/>
                </a:solidFill>
                <a:latin typeface="Arial"/>
                <a:cs typeface="Arial"/>
              </a:rPr>
              <a:t>thuộc </a:t>
            </a:r>
            <a:r>
              <a:rPr sz="2400" spc="-5" dirty="0">
                <a:solidFill>
                  <a:prstClr val="black"/>
                </a:solidFill>
                <a:latin typeface="Arial"/>
                <a:cs typeface="Arial"/>
              </a:rPr>
              <a:t>Phụ lục </a:t>
            </a:r>
            <a:r>
              <a:rPr sz="2400" dirty="0">
                <a:solidFill>
                  <a:prstClr val="black"/>
                </a:solidFill>
                <a:latin typeface="Arial"/>
                <a:cs typeface="Arial"/>
              </a:rPr>
              <a:t>3 </a:t>
            </a:r>
            <a:r>
              <a:rPr sz="2400" spc="-5" dirty="0">
                <a:solidFill>
                  <a:prstClr val="black"/>
                </a:solidFill>
                <a:latin typeface="Arial"/>
                <a:cs typeface="Arial"/>
              </a:rPr>
              <a:t>tại </a:t>
            </a:r>
            <a:r>
              <a:rPr sz="2400" spc="-5" dirty="0" err="1">
                <a:solidFill>
                  <a:prstClr val="black"/>
                </a:solidFill>
                <a:latin typeface="Arial"/>
                <a:cs typeface="Arial"/>
              </a:rPr>
              <a:t>Nghị</a:t>
            </a:r>
            <a:r>
              <a:rPr sz="2400" spc="-5" dirty="0">
                <a:solidFill>
                  <a:prstClr val="black"/>
                </a:solidFill>
                <a:latin typeface="Arial"/>
                <a:cs typeface="Arial"/>
              </a:rPr>
              <a:t> </a:t>
            </a:r>
            <a:r>
              <a:rPr sz="2400" spc="-5" dirty="0" err="1">
                <a:solidFill>
                  <a:prstClr val="black"/>
                </a:solidFill>
                <a:latin typeface="Arial"/>
                <a:cs typeface="Arial"/>
              </a:rPr>
              <a:t>định</a:t>
            </a:r>
            <a:r>
              <a:rPr sz="2400" spc="-15" dirty="0">
                <a:solidFill>
                  <a:prstClr val="black"/>
                </a:solidFill>
                <a:latin typeface="Arial"/>
                <a:cs typeface="Arial"/>
              </a:rPr>
              <a:t> </a:t>
            </a:r>
            <a:r>
              <a:rPr sz="2400" spc="-5" dirty="0">
                <a:solidFill>
                  <a:prstClr val="black"/>
                </a:solidFill>
                <a:latin typeface="Arial"/>
                <a:cs typeface="Arial"/>
              </a:rPr>
              <a:t>08/2022/NĐ-CP).</a:t>
            </a:r>
            <a:endParaRPr sz="2400" dirty="0">
              <a:solidFill>
                <a:prstClr val="black"/>
              </a:solidFill>
              <a:latin typeface="Arial"/>
              <a:cs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076290" y="609600"/>
            <a:ext cx="5507038" cy="443711"/>
          </a:xfrm>
          <a:prstGeom prst="rect">
            <a:avLst/>
          </a:prstGeom>
        </p:spPr>
        <p:txBody>
          <a:bodyPr vert="horz" wrap="square" lIns="0" tIns="12700" rIns="0" bIns="0" rtlCol="0">
            <a:spAutoFit/>
          </a:bodyPr>
          <a:lstStyle/>
          <a:p>
            <a:pPr marL="12700" algn="ctr">
              <a:spcBef>
                <a:spcPts val="100"/>
              </a:spcBef>
            </a:pPr>
            <a:r>
              <a:rPr spc="-5" dirty="0"/>
              <a:t>Một </a:t>
            </a:r>
            <a:r>
              <a:rPr dirty="0"/>
              <a:t>số </a:t>
            </a:r>
            <a:r>
              <a:rPr spc="-5" dirty="0"/>
              <a:t>điểm </a:t>
            </a:r>
            <a:r>
              <a:rPr dirty="0"/>
              <a:t>mới về ĐTM sơ</a:t>
            </a:r>
            <a:r>
              <a:rPr spc="-80" dirty="0"/>
              <a:t> </a:t>
            </a:r>
            <a:r>
              <a:rPr spc="-5" dirty="0"/>
              <a:t>bộ</a:t>
            </a:r>
            <a:endParaRPr dirty="0"/>
          </a:p>
        </p:txBody>
      </p:sp>
      <p:sp>
        <p:nvSpPr>
          <p:cNvPr id="3" name="object 3"/>
          <p:cNvSpPr txBox="1"/>
          <p:nvPr/>
        </p:nvSpPr>
        <p:spPr>
          <a:xfrm>
            <a:off x="459738" y="1295400"/>
            <a:ext cx="8912861" cy="5078763"/>
          </a:xfrm>
          <a:prstGeom prst="rect">
            <a:avLst/>
          </a:prstGeom>
        </p:spPr>
        <p:txBody>
          <a:bodyPr vert="horz" wrap="square" lIns="0" tIns="3175" rIns="0" bIns="0" rtlCol="0">
            <a:spAutoFit/>
          </a:bodyPr>
          <a:lstStyle/>
          <a:p>
            <a:pPr marL="355600" marR="8890" indent="-342900" algn="just" defTabSz="914400">
              <a:lnSpc>
                <a:spcPct val="101899"/>
              </a:lnSpc>
              <a:spcBef>
                <a:spcPts val="25"/>
              </a:spcBef>
              <a:tabLst>
                <a:tab pos="354965" algn="l"/>
              </a:tabLst>
            </a:pPr>
            <a:r>
              <a:rPr sz="2400" dirty="0">
                <a:solidFill>
                  <a:prstClr val="black"/>
                </a:solidFill>
                <a:latin typeface="Arial"/>
                <a:cs typeface="Arial"/>
              </a:rPr>
              <a:t>-</a:t>
            </a:r>
            <a:r>
              <a:rPr lang="vi-VN" sz="2400" dirty="0">
                <a:solidFill>
                  <a:prstClr val="black"/>
                </a:solidFill>
                <a:latin typeface="Arial"/>
                <a:cs typeface="Arial"/>
              </a:rPr>
              <a:t> </a:t>
            </a:r>
            <a:r>
              <a:rPr sz="2400" spc="-5" dirty="0">
                <a:solidFill>
                  <a:prstClr val="black"/>
                </a:solidFill>
                <a:latin typeface="Arial"/>
                <a:cs typeface="Arial"/>
              </a:rPr>
              <a:t>Nội dung: Quy định </a:t>
            </a:r>
            <a:r>
              <a:rPr sz="2400" dirty="0">
                <a:solidFill>
                  <a:prstClr val="black"/>
                </a:solidFill>
                <a:latin typeface="Arial"/>
                <a:cs typeface="Arial"/>
              </a:rPr>
              <a:t>cụ </a:t>
            </a:r>
            <a:r>
              <a:rPr sz="2400" spc="-5" dirty="0">
                <a:solidFill>
                  <a:prstClr val="black"/>
                </a:solidFill>
                <a:latin typeface="Arial"/>
                <a:cs typeface="Arial"/>
              </a:rPr>
              <a:t>thể tại Khoản </a:t>
            </a:r>
            <a:r>
              <a:rPr sz="2400" dirty="0">
                <a:solidFill>
                  <a:prstClr val="black"/>
                </a:solidFill>
                <a:latin typeface="Arial"/>
                <a:cs typeface="Arial"/>
              </a:rPr>
              <a:t>3 </a:t>
            </a:r>
            <a:r>
              <a:rPr sz="2400" spc="-5" dirty="0">
                <a:solidFill>
                  <a:prstClr val="black"/>
                </a:solidFill>
                <a:latin typeface="Arial"/>
                <a:cs typeface="Arial"/>
              </a:rPr>
              <a:t>Điều </a:t>
            </a:r>
            <a:r>
              <a:rPr sz="2400" spc="-10" dirty="0">
                <a:solidFill>
                  <a:prstClr val="black"/>
                </a:solidFill>
                <a:latin typeface="Arial"/>
                <a:cs typeface="Arial"/>
              </a:rPr>
              <a:t>29 </a:t>
            </a:r>
            <a:r>
              <a:rPr sz="2400" spc="-5" dirty="0">
                <a:solidFill>
                  <a:prstClr val="black"/>
                </a:solidFill>
                <a:latin typeface="Arial"/>
                <a:cs typeface="Arial"/>
              </a:rPr>
              <a:t>Luật</a:t>
            </a:r>
            <a:r>
              <a:rPr sz="2400" spc="-10" dirty="0">
                <a:solidFill>
                  <a:prstClr val="black"/>
                </a:solidFill>
                <a:latin typeface="Arial"/>
                <a:cs typeface="Arial"/>
              </a:rPr>
              <a:t> </a:t>
            </a:r>
            <a:r>
              <a:rPr sz="2400" spc="-75" dirty="0">
                <a:solidFill>
                  <a:prstClr val="black"/>
                </a:solidFill>
                <a:latin typeface="Arial"/>
                <a:cs typeface="Arial"/>
              </a:rPr>
              <a:t>BVMT:</a:t>
            </a:r>
            <a:endParaRPr sz="2400" dirty="0">
              <a:solidFill>
                <a:prstClr val="black"/>
              </a:solidFill>
              <a:latin typeface="Arial"/>
              <a:cs typeface="Arial"/>
            </a:endParaRPr>
          </a:p>
          <a:p>
            <a:pPr marL="12700" marR="373380" algn="just" defTabSz="914400">
              <a:lnSpc>
                <a:spcPts val="3790"/>
              </a:lnSpc>
              <a:spcBef>
                <a:spcPts val="935"/>
              </a:spcBef>
            </a:pPr>
            <a:r>
              <a:rPr sz="2400" dirty="0">
                <a:solidFill>
                  <a:prstClr val="black"/>
                </a:solidFill>
                <a:latin typeface="Arial"/>
                <a:cs typeface="Arial"/>
              </a:rPr>
              <a:t>+ Sự </a:t>
            </a:r>
            <a:r>
              <a:rPr sz="2400" spc="-5" dirty="0">
                <a:solidFill>
                  <a:prstClr val="black"/>
                </a:solidFill>
                <a:latin typeface="Arial"/>
                <a:cs typeface="Arial"/>
              </a:rPr>
              <a:t>phù hợp của địa điểm thực hiện </a:t>
            </a:r>
            <a:r>
              <a:rPr sz="2400" dirty="0" err="1">
                <a:solidFill>
                  <a:prstClr val="black"/>
                </a:solidFill>
                <a:latin typeface="Arial"/>
                <a:cs typeface="Arial"/>
              </a:rPr>
              <a:t>với</a:t>
            </a:r>
            <a:r>
              <a:rPr sz="2400" dirty="0">
                <a:solidFill>
                  <a:prstClr val="black"/>
                </a:solidFill>
                <a:latin typeface="Arial"/>
                <a:cs typeface="Arial"/>
              </a:rPr>
              <a:t> </a:t>
            </a:r>
            <a:r>
              <a:rPr sz="2400" spc="-5" dirty="0" err="1">
                <a:solidFill>
                  <a:prstClr val="black"/>
                </a:solidFill>
                <a:latin typeface="Arial"/>
                <a:cs typeface="Arial"/>
              </a:rPr>
              <a:t>quy</a:t>
            </a:r>
            <a:r>
              <a:rPr lang="vi-VN" sz="2400" spc="-5" dirty="0">
                <a:solidFill>
                  <a:prstClr val="black"/>
                </a:solidFill>
                <a:latin typeface="Arial"/>
                <a:cs typeface="Arial"/>
              </a:rPr>
              <a:t> </a:t>
            </a:r>
            <a:r>
              <a:rPr sz="2400" spc="-5" dirty="0" err="1">
                <a:solidFill>
                  <a:prstClr val="black"/>
                </a:solidFill>
                <a:latin typeface="Arial"/>
                <a:cs typeface="Arial"/>
              </a:rPr>
              <a:t>hoạch</a:t>
            </a:r>
            <a:r>
              <a:rPr sz="2400" spc="-5" dirty="0">
                <a:solidFill>
                  <a:prstClr val="black"/>
                </a:solidFill>
                <a:latin typeface="Arial"/>
                <a:cs typeface="Arial"/>
              </a:rPr>
              <a:t> </a:t>
            </a:r>
            <a:r>
              <a:rPr sz="2400" spc="-75" dirty="0">
                <a:solidFill>
                  <a:prstClr val="black"/>
                </a:solidFill>
                <a:latin typeface="Arial"/>
                <a:cs typeface="Arial"/>
              </a:rPr>
              <a:t>BVMT, </a:t>
            </a:r>
            <a:r>
              <a:rPr sz="2400" spc="-5" dirty="0">
                <a:solidFill>
                  <a:prstClr val="black"/>
                </a:solidFill>
                <a:latin typeface="Arial"/>
                <a:cs typeface="Arial"/>
              </a:rPr>
              <a:t>quy hoạch tỉnh, quy hoạch</a:t>
            </a:r>
            <a:r>
              <a:rPr sz="2400" spc="20" dirty="0">
                <a:solidFill>
                  <a:prstClr val="black"/>
                </a:solidFill>
                <a:latin typeface="Arial"/>
                <a:cs typeface="Arial"/>
              </a:rPr>
              <a:t> </a:t>
            </a:r>
            <a:r>
              <a:rPr sz="2400" spc="-5" dirty="0">
                <a:solidFill>
                  <a:prstClr val="black"/>
                </a:solidFill>
                <a:latin typeface="Arial"/>
                <a:cs typeface="Arial"/>
              </a:rPr>
              <a:t>khác.</a:t>
            </a:r>
            <a:endParaRPr sz="2400" dirty="0">
              <a:solidFill>
                <a:prstClr val="black"/>
              </a:solidFill>
              <a:latin typeface="Arial"/>
              <a:cs typeface="Arial"/>
            </a:endParaRPr>
          </a:p>
          <a:p>
            <a:pPr marL="12700" algn="just" defTabSz="914400">
              <a:spcBef>
                <a:spcPts val="655"/>
              </a:spcBef>
            </a:pPr>
            <a:r>
              <a:rPr sz="2400" dirty="0">
                <a:solidFill>
                  <a:prstClr val="black"/>
                </a:solidFill>
                <a:latin typeface="Arial"/>
                <a:cs typeface="Arial"/>
              </a:rPr>
              <a:t>+ Dự </a:t>
            </a:r>
            <a:r>
              <a:rPr sz="2400" spc="-5" dirty="0">
                <a:solidFill>
                  <a:prstClr val="black"/>
                </a:solidFill>
                <a:latin typeface="Arial"/>
                <a:cs typeface="Arial"/>
              </a:rPr>
              <a:t>báo các tác động môi trường</a:t>
            </a:r>
            <a:r>
              <a:rPr sz="2400" spc="-50" dirty="0">
                <a:solidFill>
                  <a:prstClr val="black"/>
                </a:solidFill>
                <a:latin typeface="Arial"/>
                <a:cs typeface="Arial"/>
              </a:rPr>
              <a:t> </a:t>
            </a:r>
            <a:r>
              <a:rPr sz="2400" spc="-5" dirty="0">
                <a:solidFill>
                  <a:prstClr val="black"/>
                </a:solidFill>
                <a:latin typeface="Arial"/>
                <a:cs typeface="Arial"/>
              </a:rPr>
              <a:t>chính.</a:t>
            </a:r>
            <a:endParaRPr sz="2400" dirty="0">
              <a:solidFill>
                <a:prstClr val="black"/>
              </a:solidFill>
              <a:latin typeface="Arial"/>
              <a:cs typeface="Arial"/>
            </a:endParaRPr>
          </a:p>
          <a:p>
            <a:pPr marL="12700" marR="5080" algn="just" defTabSz="914400">
              <a:lnSpc>
                <a:spcPct val="101899"/>
              </a:lnSpc>
              <a:spcBef>
                <a:spcPts val="670"/>
              </a:spcBef>
            </a:pPr>
            <a:r>
              <a:rPr sz="2400" dirty="0">
                <a:solidFill>
                  <a:prstClr val="black"/>
                </a:solidFill>
                <a:latin typeface="Arial"/>
                <a:cs typeface="Arial"/>
              </a:rPr>
              <a:t>+ </a:t>
            </a:r>
            <a:r>
              <a:rPr sz="2400" spc="-5" dirty="0">
                <a:solidFill>
                  <a:prstClr val="black"/>
                </a:solidFill>
                <a:latin typeface="Arial"/>
                <a:cs typeface="Arial"/>
              </a:rPr>
              <a:t>Nhận diện yếu tố nhạy cảm </a:t>
            </a:r>
            <a:r>
              <a:rPr sz="2400" dirty="0">
                <a:solidFill>
                  <a:prstClr val="black"/>
                </a:solidFill>
                <a:latin typeface="Arial"/>
                <a:cs typeface="Arial"/>
              </a:rPr>
              <a:t>về </a:t>
            </a:r>
            <a:r>
              <a:rPr sz="2400" spc="-5" dirty="0">
                <a:solidFill>
                  <a:prstClr val="black"/>
                </a:solidFill>
                <a:latin typeface="Arial"/>
                <a:cs typeface="Arial"/>
              </a:rPr>
              <a:t>môi trường</a:t>
            </a:r>
            <a:r>
              <a:rPr sz="2400" spc="-75" dirty="0">
                <a:solidFill>
                  <a:prstClr val="black"/>
                </a:solidFill>
                <a:latin typeface="Arial"/>
                <a:cs typeface="Arial"/>
              </a:rPr>
              <a:t> </a:t>
            </a:r>
            <a:r>
              <a:rPr sz="2400" spc="-5" dirty="0" err="1">
                <a:solidFill>
                  <a:prstClr val="black"/>
                </a:solidFill>
                <a:latin typeface="Arial"/>
                <a:cs typeface="Arial"/>
              </a:rPr>
              <a:t>của</a:t>
            </a:r>
            <a:r>
              <a:rPr sz="2400" spc="-5" dirty="0">
                <a:solidFill>
                  <a:prstClr val="black"/>
                </a:solidFill>
                <a:latin typeface="Arial"/>
                <a:cs typeface="Arial"/>
              </a:rPr>
              <a:t> </a:t>
            </a:r>
            <a:r>
              <a:rPr sz="2400" spc="-5" dirty="0" err="1">
                <a:solidFill>
                  <a:prstClr val="black"/>
                </a:solidFill>
                <a:latin typeface="Arial"/>
                <a:cs typeface="Arial"/>
              </a:rPr>
              <a:t>khu</a:t>
            </a:r>
            <a:r>
              <a:rPr sz="2400" spc="-5" dirty="0">
                <a:solidFill>
                  <a:prstClr val="black"/>
                </a:solidFill>
                <a:latin typeface="Arial"/>
                <a:cs typeface="Arial"/>
              </a:rPr>
              <a:t> vực thực hiện </a:t>
            </a:r>
            <a:r>
              <a:rPr sz="2400" spc="-5" dirty="0" err="1">
                <a:solidFill>
                  <a:prstClr val="black"/>
                </a:solidFill>
                <a:latin typeface="Arial"/>
                <a:cs typeface="Arial"/>
              </a:rPr>
              <a:t>dự</a:t>
            </a:r>
            <a:r>
              <a:rPr sz="2400" spc="-30" dirty="0">
                <a:solidFill>
                  <a:prstClr val="black"/>
                </a:solidFill>
                <a:latin typeface="Arial"/>
                <a:cs typeface="Arial"/>
              </a:rPr>
              <a:t> </a:t>
            </a:r>
            <a:r>
              <a:rPr lang="vi-VN" sz="2400" spc="-5" dirty="0">
                <a:solidFill>
                  <a:prstClr val="black"/>
                </a:solidFill>
                <a:latin typeface="Arial"/>
                <a:cs typeface="Arial"/>
              </a:rPr>
              <a:t>án.</a:t>
            </a:r>
          </a:p>
          <a:p>
            <a:pPr marL="12700" marR="5080" algn="just" defTabSz="914400">
              <a:lnSpc>
                <a:spcPct val="99800"/>
              </a:lnSpc>
              <a:spcBef>
                <a:spcPts val="105"/>
              </a:spcBef>
            </a:pPr>
            <a:r>
              <a:rPr lang="vi-VN" sz="2400" dirty="0">
                <a:solidFill>
                  <a:prstClr val="black"/>
                </a:solidFill>
                <a:latin typeface="Arial"/>
                <a:cs typeface="Arial"/>
              </a:rPr>
              <a:t>+ </a:t>
            </a:r>
            <a:r>
              <a:rPr lang="vi-VN" sz="2400" spc="-5" dirty="0">
                <a:solidFill>
                  <a:prstClr val="black"/>
                </a:solidFill>
                <a:latin typeface="Arial"/>
                <a:cs typeface="Arial"/>
              </a:rPr>
              <a:t>Phân tích, đánh giá, lựa chọn phương án </a:t>
            </a:r>
            <a:r>
              <a:rPr lang="vi-VN" sz="2400" dirty="0">
                <a:solidFill>
                  <a:prstClr val="black"/>
                </a:solidFill>
                <a:latin typeface="Arial"/>
                <a:cs typeface="Arial"/>
              </a:rPr>
              <a:t>về </a:t>
            </a:r>
            <a:r>
              <a:rPr lang="vi-VN" sz="2400" spc="-5" dirty="0">
                <a:solidFill>
                  <a:prstClr val="black"/>
                </a:solidFill>
                <a:latin typeface="Arial"/>
                <a:cs typeface="Arial"/>
              </a:rPr>
              <a:t>quy mô, công nghệ sản xuất, công nghệ </a:t>
            </a:r>
            <a:r>
              <a:rPr lang="vi-VN" sz="2400" dirty="0">
                <a:solidFill>
                  <a:prstClr val="black"/>
                </a:solidFill>
                <a:latin typeface="Arial"/>
                <a:cs typeface="Arial"/>
              </a:rPr>
              <a:t>xử lý </a:t>
            </a:r>
            <a:r>
              <a:rPr lang="vi-VN" sz="2400" spc="-5" dirty="0">
                <a:solidFill>
                  <a:prstClr val="black"/>
                </a:solidFill>
                <a:latin typeface="Arial"/>
                <a:cs typeface="Arial"/>
              </a:rPr>
              <a:t>chất thải, địa điểm thực hiện dự án đầu tư </a:t>
            </a:r>
            <a:r>
              <a:rPr lang="vi-VN" sz="2400" dirty="0">
                <a:solidFill>
                  <a:prstClr val="black"/>
                </a:solidFill>
                <a:latin typeface="Arial"/>
                <a:cs typeface="Arial"/>
              </a:rPr>
              <a:t>và  </a:t>
            </a:r>
            <a:r>
              <a:rPr lang="vi-VN" sz="2400" spc="-5" dirty="0">
                <a:solidFill>
                  <a:prstClr val="black"/>
                </a:solidFill>
                <a:latin typeface="Arial"/>
                <a:cs typeface="Arial"/>
              </a:rPr>
              <a:t>biện pháp giảm thiểu tác động môi</a:t>
            </a:r>
            <a:r>
              <a:rPr lang="vi-VN" sz="2400" spc="-45" dirty="0">
                <a:solidFill>
                  <a:prstClr val="black"/>
                </a:solidFill>
                <a:latin typeface="Arial"/>
                <a:cs typeface="Arial"/>
              </a:rPr>
              <a:t> </a:t>
            </a:r>
            <a:r>
              <a:rPr lang="vi-VN" sz="2400" spc="-5" dirty="0">
                <a:solidFill>
                  <a:prstClr val="black"/>
                </a:solidFill>
                <a:latin typeface="Arial"/>
                <a:cs typeface="Arial"/>
              </a:rPr>
              <a:t>trường.</a:t>
            </a:r>
            <a:endParaRPr lang="vi-VN" sz="2400" dirty="0">
              <a:solidFill>
                <a:prstClr val="black"/>
              </a:solidFill>
              <a:latin typeface="Arial"/>
              <a:cs typeface="Arial"/>
            </a:endParaRPr>
          </a:p>
          <a:p>
            <a:pPr marL="12700" marR="5080" algn="just" defTabSz="914400">
              <a:lnSpc>
                <a:spcPct val="100600"/>
              </a:lnSpc>
              <a:spcBef>
                <a:spcPts val="745"/>
              </a:spcBef>
            </a:pPr>
            <a:r>
              <a:rPr lang="vi-VN" sz="2400" dirty="0">
                <a:solidFill>
                  <a:prstClr val="black"/>
                </a:solidFill>
                <a:latin typeface="Arial"/>
                <a:cs typeface="Arial"/>
              </a:rPr>
              <a:t>+ </a:t>
            </a:r>
            <a:r>
              <a:rPr lang="vi-VN" sz="2400" spc="-5" dirty="0">
                <a:solidFill>
                  <a:prstClr val="black"/>
                </a:solidFill>
                <a:latin typeface="Arial"/>
                <a:cs typeface="Arial"/>
              </a:rPr>
              <a:t>Xác định các vấn đề môi trường chính </a:t>
            </a:r>
            <a:r>
              <a:rPr lang="vi-VN" sz="2400" dirty="0">
                <a:solidFill>
                  <a:prstClr val="black"/>
                </a:solidFill>
                <a:latin typeface="Arial"/>
                <a:cs typeface="Arial"/>
              </a:rPr>
              <a:t>và </a:t>
            </a:r>
            <a:r>
              <a:rPr lang="vi-VN" sz="2400" spc="-5" dirty="0">
                <a:solidFill>
                  <a:prstClr val="black"/>
                </a:solidFill>
                <a:latin typeface="Arial"/>
                <a:cs typeface="Arial"/>
              </a:rPr>
              <a:t>phạm </a:t>
            </a:r>
            <a:r>
              <a:rPr lang="vi-VN" sz="2400" dirty="0">
                <a:solidFill>
                  <a:prstClr val="black"/>
                </a:solidFill>
                <a:latin typeface="Arial"/>
                <a:cs typeface="Arial"/>
              </a:rPr>
              <a:t>vi </a:t>
            </a:r>
            <a:r>
              <a:rPr lang="vi-VN" sz="2400" spc="-5" dirty="0">
                <a:solidFill>
                  <a:prstClr val="black"/>
                </a:solidFill>
                <a:latin typeface="Arial"/>
                <a:cs typeface="Arial"/>
              </a:rPr>
              <a:t>tác động đến môi trường cần lưu </a:t>
            </a:r>
            <a:r>
              <a:rPr lang="vi-VN" sz="2400" dirty="0">
                <a:solidFill>
                  <a:prstClr val="black"/>
                </a:solidFill>
                <a:latin typeface="Arial"/>
                <a:cs typeface="Arial"/>
              </a:rPr>
              <a:t>ý </a:t>
            </a:r>
            <a:r>
              <a:rPr lang="vi-VN" sz="2400" spc="-5" dirty="0">
                <a:solidFill>
                  <a:prstClr val="black"/>
                </a:solidFill>
                <a:latin typeface="Arial"/>
                <a:cs typeface="Arial"/>
              </a:rPr>
              <a:t>trong quá trình thực hiện đánh giá tác động môi trường.</a:t>
            </a:r>
            <a:endParaRPr lang="vi-VN" sz="2400" dirty="0">
              <a:solidFill>
                <a:prstClr val="black"/>
              </a:solidFill>
              <a:latin typeface="Arial"/>
              <a:cs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45443" y="609600"/>
            <a:ext cx="6472237" cy="443711"/>
          </a:xfrm>
          <a:prstGeom prst="rect">
            <a:avLst/>
          </a:prstGeom>
        </p:spPr>
        <p:txBody>
          <a:bodyPr vert="horz" wrap="square" lIns="0" tIns="12700" rIns="0" bIns="0" rtlCol="0">
            <a:spAutoFit/>
          </a:bodyPr>
          <a:lstStyle/>
          <a:p>
            <a:pPr marL="12700" algn="ctr">
              <a:spcBef>
                <a:spcPts val="100"/>
              </a:spcBef>
            </a:pPr>
            <a:r>
              <a:rPr spc="-5" dirty="0"/>
              <a:t>Một </a:t>
            </a:r>
            <a:r>
              <a:rPr dirty="0"/>
              <a:t>số </a:t>
            </a:r>
            <a:r>
              <a:rPr spc="-5" dirty="0"/>
              <a:t>điểm </a:t>
            </a:r>
            <a:r>
              <a:rPr dirty="0"/>
              <a:t>mới về ĐTM sơ </a:t>
            </a:r>
            <a:r>
              <a:rPr spc="-5" dirty="0"/>
              <a:t>bộ</a:t>
            </a:r>
            <a:r>
              <a:rPr spc="-70" dirty="0"/>
              <a:t> </a:t>
            </a:r>
            <a:r>
              <a:rPr spc="-5" dirty="0"/>
              <a:t>(tiếp)</a:t>
            </a:r>
            <a:endParaRPr dirty="0"/>
          </a:p>
        </p:txBody>
      </p:sp>
      <p:sp>
        <p:nvSpPr>
          <p:cNvPr id="3" name="object 3"/>
          <p:cNvSpPr txBox="1"/>
          <p:nvPr/>
        </p:nvSpPr>
        <p:spPr>
          <a:xfrm>
            <a:off x="567690" y="1503172"/>
            <a:ext cx="8881110" cy="3343992"/>
          </a:xfrm>
          <a:prstGeom prst="rect">
            <a:avLst/>
          </a:prstGeom>
        </p:spPr>
        <p:txBody>
          <a:bodyPr vert="horz" wrap="square" lIns="0" tIns="11430" rIns="0" bIns="0" rtlCol="0">
            <a:spAutoFit/>
          </a:bodyPr>
          <a:lstStyle/>
          <a:p>
            <a:pPr marL="355600" marR="5715" indent="-342900" algn="just" defTabSz="914400">
              <a:lnSpc>
                <a:spcPct val="150000"/>
              </a:lnSpc>
              <a:spcBef>
                <a:spcPts val="90"/>
              </a:spcBef>
              <a:buFontTx/>
              <a:buChar char="-"/>
              <a:tabLst>
                <a:tab pos="355600" algn="l"/>
              </a:tabLst>
            </a:pPr>
            <a:r>
              <a:rPr sz="2400" dirty="0">
                <a:solidFill>
                  <a:prstClr val="black"/>
                </a:solidFill>
                <a:latin typeface="Arial"/>
                <a:cs typeface="Arial"/>
              </a:rPr>
              <a:t>Nội dung đánh giá sơ bộ tác động môi trường </a:t>
            </a:r>
            <a:r>
              <a:rPr sz="2400" dirty="0" err="1">
                <a:solidFill>
                  <a:prstClr val="black"/>
                </a:solidFill>
                <a:latin typeface="Arial"/>
                <a:cs typeface="Arial"/>
              </a:rPr>
              <a:t>được</a:t>
            </a:r>
            <a:r>
              <a:rPr sz="2400" dirty="0">
                <a:solidFill>
                  <a:prstClr val="black"/>
                </a:solidFill>
                <a:latin typeface="Arial"/>
                <a:cs typeface="Arial"/>
              </a:rPr>
              <a:t> </a:t>
            </a:r>
            <a:r>
              <a:rPr sz="2400" dirty="0" err="1">
                <a:solidFill>
                  <a:prstClr val="black"/>
                </a:solidFill>
                <a:latin typeface="Arial"/>
                <a:cs typeface="Arial"/>
              </a:rPr>
              <a:t>cơ</a:t>
            </a:r>
            <a:r>
              <a:rPr sz="2400" dirty="0">
                <a:solidFill>
                  <a:prstClr val="black"/>
                </a:solidFill>
                <a:latin typeface="Arial"/>
                <a:cs typeface="Arial"/>
              </a:rPr>
              <a:t> quan nhà nước có thẩm quyền xem xét </a:t>
            </a:r>
            <a:r>
              <a:rPr sz="2400" spc="5" dirty="0">
                <a:solidFill>
                  <a:prstClr val="black"/>
                </a:solidFill>
                <a:latin typeface="Arial"/>
                <a:cs typeface="Arial"/>
              </a:rPr>
              <a:t>đồng  </a:t>
            </a:r>
            <a:r>
              <a:rPr sz="2400" dirty="0">
                <a:solidFill>
                  <a:prstClr val="black"/>
                </a:solidFill>
                <a:latin typeface="Arial"/>
                <a:cs typeface="Arial"/>
              </a:rPr>
              <a:t>thời với hồ sơ đề nghị quyết định hoặc chấp thuận  chủ trương đầu </a:t>
            </a:r>
            <a:r>
              <a:rPr sz="2400" spc="-5" dirty="0">
                <a:solidFill>
                  <a:prstClr val="black"/>
                </a:solidFill>
                <a:latin typeface="Arial"/>
                <a:cs typeface="Arial"/>
              </a:rPr>
              <a:t>tư </a:t>
            </a:r>
            <a:r>
              <a:rPr sz="2400" dirty="0">
                <a:solidFill>
                  <a:prstClr val="black"/>
                </a:solidFill>
                <a:latin typeface="Arial"/>
                <a:cs typeface="Arial"/>
              </a:rPr>
              <a:t>của dự</a:t>
            </a:r>
            <a:r>
              <a:rPr sz="2400" spc="-15" dirty="0">
                <a:solidFill>
                  <a:prstClr val="black"/>
                </a:solidFill>
                <a:latin typeface="Arial"/>
                <a:cs typeface="Arial"/>
              </a:rPr>
              <a:t> </a:t>
            </a:r>
            <a:r>
              <a:rPr sz="2400" dirty="0">
                <a:solidFill>
                  <a:prstClr val="black"/>
                </a:solidFill>
                <a:latin typeface="Arial"/>
                <a:cs typeface="Arial"/>
              </a:rPr>
              <a:t>án.</a:t>
            </a:r>
          </a:p>
          <a:p>
            <a:pPr marL="355600" marR="5080" indent="-342900" algn="just" defTabSz="914400">
              <a:lnSpc>
                <a:spcPct val="150000"/>
              </a:lnSpc>
              <a:spcBef>
                <a:spcPts val="615"/>
              </a:spcBef>
              <a:buFontTx/>
              <a:buChar char="-"/>
              <a:tabLst>
                <a:tab pos="355600" algn="l"/>
              </a:tabLst>
            </a:pPr>
            <a:r>
              <a:rPr sz="2400" dirty="0">
                <a:solidFill>
                  <a:prstClr val="black"/>
                </a:solidFill>
                <a:latin typeface="Arial"/>
                <a:cs typeface="Arial"/>
              </a:rPr>
              <a:t>Nội dung về đánh giá sơ bộ tác động </a:t>
            </a:r>
            <a:r>
              <a:rPr sz="2400" dirty="0" err="1">
                <a:solidFill>
                  <a:prstClr val="black"/>
                </a:solidFill>
                <a:latin typeface="Arial"/>
                <a:cs typeface="Arial"/>
              </a:rPr>
              <a:t>môi</a:t>
            </a:r>
            <a:r>
              <a:rPr sz="2400" dirty="0">
                <a:solidFill>
                  <a:prstClr val="black"/>
                </a:solidFill>
                <a:latin typeface="Arial"/>
                <a:cs typeface="Arial"/>
              </a:rPr>
              <a:t> </a:t>
            </a:r>
            <a:r>
              <a:rPr sz="2400" dirty="0" err="1">
                <a:solidFill>
                  <a:prstClr val="black"/>
                </a:solidFill>
                <a:latin typeface="Arial"/>
                <a:cs typeface="Arial"/>
              </a:rPr>
              <a:t>trường</a:t>
            </a:r>
            <a:r>
              <a:rPr lang="vi-VN" sz="2400" dirty="0">
                <a:solidFill>
                  <a:prstClr val="black"/>
                </a:solidFill>
                <a:latin typeface="Arial"/>
                <a:cs typeface="Arial"/>
              </a:rPr>
              <a:t> </a:t>
            </a:r>
            <a:r>
              <a:rPr sz="2400" dirty="0">
                <a:solidFill>
                  <a:prstClr val="black"/>
                </a:solidFill>
                <a:latin typeface="Arial"/>
                <a:cs typeface="Arial"/>
              </a:rPr>
              <a:t>(khoản 3, Điều 29) là điều khoản duy nhất </a:t>
            </a:r>
            <a:r>
              <a:rPr sz="2400" dirty="0" err="1">
                <a:solidFill>
                  <a:prstClr val="black"/>
                </a:solidFill>
                <a:latin typeface="Arial"/>
                <a:cs typeface="Arial"/>
              </a:rPr>
              <a:t>của</a:t>
            </a:r>
            <a:r>
              <a:rPr sz="2400" dirty="0">
                <a:solidFill>
                  <a:prstClr val="black"/>
                </a:solidFill>
                <a:latin typeface="Arial"/>
                <a:cs typeface="Arial"/>
              </a:rPr>
              <a:t> </a:t>
            </a:r>
            <a:r>
              <a:rPr sz="2400" spc="5" dirty="0" err="1">
                <a:solidFill>
                  <a:prstClr val="black"/>
                </a:solidFill>
                <a:latin typeface="Arial"/>
                <a:cs typeface="Arial"/>
              </a:rPr>
              <a:t>Luật</a:t>
            </a:r>
            <a:r>
              <a:rPr sz="2400" spc="5" dirty="0">
                <a:solidFill>
                  <a:prstClr val="black"/>
                </a:solidFill>
                <a:latin typeface="Arial"/>
                <a:cs typeface="Arial"/>
              </a:rPr>
              <a:t> </a:t>
            </a:r>
            <a:r>
              <a:rPr sz="2400" dirty="0">
                <a:solidFill>
                  <a:prstClr val="black"/>
                </a:solidFill>
                <a:latin typeface="Arial"/>
                <a:cs typeface="Arial"/>
              </a:rPr>
              <a:t>có hiệu lực thi hành sớm </a:t>
            </a:r>
            <a:r>
              <a:rPr sz="2400" spc="-5" dirty="0" err="1">
                <a:solidFill>
                  <a:prstClr val="black"/>
                </a:solidFill>
                <a:latin typeface="Arial"/>
                <a:cs typeface="Arial"/>
              </a:rPr>
              <a:t>từ</a:t>
            </a:r>
            <a:r>
              <a:rPr sz="2400" spc="-30" dirty="0">
                <a:solidFill>
                  <a:prstClr val="black"/>
                </a:solidFill>
                <a:latin typeface="Arial"/>
                <a:cs typeface="Arial"/>
              </a:rPr>
              <a:t> </a:t>
            </a:r>
            <a:r>
              <a:rPr sz="2400" dirty="0">
                <a:solidFill>
                  <a:prstClr val="black"/>
                </a:solidFill>
                <a:latin typeface="Arial"/>
                <a:cs typeface="Arial"/>
              </a:rPr>
              <a:t>01/02/</a:t>
            </a:r>
            <a:r>
              <a:rPr lang="vi-VN" sz="2400" dirty="0">
                <a:solidFill>
                  <a:prstClr val="black"/>
                </a:solidFill>
                <a:latin typeface="Arial"/>
                <a:cs typeface="Arial"/>
              </a:rPr>
              <a:t>2021.</a:t>
            </a:r>
            <a:endParaRPr sz="2400" dirty="0">
              <a:solidFill>
                <a:prstClr val="black"/>
              </a:solidFill>
              <a:latin typeface="Arial"/>
              <a:cs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826225" y="762000"/>
            <a:ext cx="4144964" cy="443711"/>
          </a:xfrm>
          <a:prstGeom prst="rect">
            <a:avLst/>
          </a:prstGeom>
        </p:spPr>
        <p:txBody>
          <a:bodyPr vert="horz" wrap="square" lIns="0" tIns="12700" rIns="0" bIns="0" rtlCol="0">
            <a:spAutoFit/>
          </a:bodyPr>
          <a:lstStyle/>
          <a:p>
            <a:pPr marL="12700" algn="ctr">
              <a:spcBef>
                <a:spcPts val="100"/>
              </a:spcBef>
            </a:pPr>
            <a:r>
              <a:rPr spc="-5" dirty="0"/>
              <a:t>Lưu </a:t>
            </a:r>
            <a:r>
              <a:rPr dirty="0"/>
              <a:t>ý </a:t>
            </a:r>
            <a:r>
              <a:rPr lang="vi-VN" dirty="0"/>
              <a:t>v</a:t>
            </a:r>
            <a:r>
              <a:rPr dirty="0"/>
              <a:t>ề </a:t>
            </a:r>
            <a:r>
              <a:rPr spc="-5" dirty="0"/>
              <a:t>ĐTM </a:t>
            </a:r>
            <a:r>
              <a:rPr dirty="0"/>
              <a:t>sơ</a:t>
            </a:r>
            <a:r>
              <a:rPr spc="-70" dirty="0"/>
              <a:t> </a:t>
            </a:r>
            <a:r>
              <a:rPr spc="-10" dirty="0"/>
              <a:t>bộ</a:t>
            </a:r>
            <a:endParaRPr dirty="0"/>
          </a:p>
        </p:txBody>
      </p:sp>
      <p:sp>
        <p:nvSpPr>
          <p:cNvPr id="3" name="object 3"/>
          <p:cNvSpPr txBox="1"/>
          <p:nvPr/>
        </p:nvSpPr>
        <p:spPr>
          <a:xfrm>
            <a:off x="459740" y="1504189"/>
            <a:ext cx="8877935" cy="2804742"/>
          </a:xfrm>
          <a:prstGeom prst="rect">
            <a:avLst/>
          </a:prstGeom>
        </p:spPr>
        <p:txBody>
          <a:bodyPr vert="horz" wrap="square" lIns="0" tIns="13335" rIns="0" bIns="0" rtlCol="0">
            <a:spAutoFit/>
          </a:bodyPr>
          <a:lstStyle/>
          <a:p>
            <a:pPr marL="355600" marR="5080" indent="-342900" algn="just" defTabSz="914400">
              <a:lnSpc>
                <a:spcPct val="150000"/>
              </a:lnSpc>
              <a:spcBef>
                <a:spcPts val="105"/>
              </a:spcBef>
              <a:buFontTx/>
              <a:buChar char="-"/>
              <a:tabLst>
                <a:tab pos="355600" algn="l"/>
              </a:tabLst>
            </a:pPr>
            <a:r>
              <a:rPr sz="2400" dirty="0">
                <a:solidFill>
                  <a:prstClr val="black"/>
                </a:solidFill>
                <a:latin typeface="Arial" panose="020B0604020202020204" pitchFamily="34" charset="0"/>
                <a:cs typeface="Arial" panose="020B0604020202020204" pitchFamily="34" charset="0"/>
              </a:rPr>
              <a:t>Các dự án đầu </a:t>
            </a:r>
            <a:r>
              <a:rPr sz="2400" spc="-5" dirty="0">
                <a:solidFill>
                  <a:prstClr val="black"/>
                </a:solidFill>
                <a:latin typeface="Arial" panose="020B0604020202020204" pitchFamily="34" charset="0"/>
                <a:cs typeface="Arial" panose="020B0604020202020204" pitchFamily="34" charset="0"/>
              </a:rPr>
              <a:t>tư thuộc </a:t>
            </a:r>
            <a:r>
              <a:rPr sz="2400" dirty="0">
                <a:solidFill>
                  <a:prstClr val="black"/>
                </a:solidFill>
                <a:latin typeface="Arial" panose="020B0604020202020204" pitchFamily="34" charset="0"/>
                <a:cs typeface="Arial" panose="020B0604020202020204" pitchFamily="34" charset="0"/>
              </a:rPr>
              <a:t>nhóm I của Nghị </a:t>
            </a:r>
            <a:r>
              <a:rPr sz="2400" spc="-5" dirty="0" err="1">
                <a:solidFill>
                  <a:prstClr val="black"/>
                </a:solidFill>
                <a:latin typeface="Arial" panose="020B0604020202020204" pitchFamily="34" charset="0"/>
                <a:cs typeface="Arial" panose="020B0604020202020204" pitchFamily="34" charset="0"/>
              </a:rPr>
              <a:t>định</a:t>
            </a:r>
            <a:r>
              <a:rPr sz="2400" spc="-5" dirty="0">
                <a:solidFill>
                  <a:prstClr val="black"/>
                </a:solidFill>
                <a:latin typeface="Arial" panose="020B0604020202020204" pitchFamily="34" charset="0"/>
                <a:cs typeface="Arial" panose="020B0604020202020204" pitchFamily="34" charset="0"/>
              </a:rPr>
              <a:t> 08/2022 NĐ-CP </a:t>
            </a:r>
            <a:r>
              <a:rPr sz="2400" dirty="0">
                <a:solidFill>
                  <a:prstClr val="black"/>
                </a:solidFill>
                <a:latin typeface="Arial" panose="020B0604020202020204" pitchFamily="34" charset="0"/>
                <a:cs typeface="Arial" panose="020B0604020202020204" pitchFamily="34" charset="0"/>
              </a:rPr>
              <a:t>phải </a:t>
            </a:r>
            <a:r>
              <a:rPr sz="2400" spc="-5" dirty="0">
                <a:solidFill>
                  <a:prstClr val="black"/>
                </a:solidFill>
                <a:latin typeface="Arial" panose="020B0604020202020204" pitchFamily="34" charset="0"/>
                <a:cs typeface="Arial" panose="020B0604020202020204" pitchFamily="34" charset="0"/>
              </a:rPr>
              <a:t>thực hiện ĐTM </a:t>
            </a:r>
            <a:r>
              <a:rPr sz="2400" dirty="0">
                <a:solidFill>
                  <a:prstClr val="black"/>
                </a:solidFill>
                <a:latin typeface="Arial" panose="020B0604020202020204" pitchFamily="34" charset="0"/>
                <a:cs typeface="Arial" panose="020B0604020202020204" pitchFamily="34" charset="0"/>
              </a:rPr>
              <a:t>sơ bộ </a:t>
            </a:r>
            <a:r>
              <a:rPr sz="2400" spc="-5" dirty="0">
                <a:solidFill>
                  <a:prstClr val="black"/>
                </a:solidFill>
                <a:latin typeface="Arial" panose="020B0604020202020204" pitchFamily="34" charset="0"/>
                <a:cs typeface="Arial" panose="020B0604020202020204" pitchFamily="34" charset="0"/>
              </a:rPr>
              <a:t>(</a:t>
            </a:r>
            <a:r>
              <a:rPr sz="2400" spc="-5" dirty="0" err="1">
                <a:solidFill>
                  <a:prstClr val="black"/>
                </a:solidFill>
                <a:latin typeface="Arial" panose="020B0604020202020204" pitchFamily="34" charset="0"/>
                <a:cs typeface="Arial" panose="020B0604020202020204" pitchFamily="34" charset="0"/>
              </a:rPr>
              <a:t>Đối</a:t>
            </a:r>
            <a:r>
              <a:rPr sz="2400" spc="-5" dirty="0">
                <a:solidFill>
                  <a:prstClr val="black"/>
                </a:solidFill>
                <a:latin typeface="Arial" panose="020B0604020202020204" pitchFamily="34" charset="0"/>
                <a:cs typeface="Arial" panose="020B0604020202020204" pitchFamily="34" charset="0"/>
              </a:rPr>
              <a:t> </a:t>
            </a:r>
            <a:r>
              <a:rPr sz="2400" spc="-5" dirty="0" err="1">
                <a:solidFill>
                  <a:prstClr val="black"/>
                </a:solidFill>
                <a:latin typeface="Arial" panose="020B0604020202020204" pitchFamily="34" charset="0"/>
                <a:cs typeface="Arial" panose="020B0604020202020204" pitchFamily="34" charset="0"/>
              </a:rPr>
              <a:t>tượng</a:t>
            </a:r>
            <a:r>
              <a:rPr sz="2400" spc="-5" dirty="0">
                <a:solidFill>
                  <a:prstClr val="black"/>
                </a:solidFill>
                <a:latin typeface="Arial" panose="020B0604020202020204" pitchFamily="34" charset="0"/>
                <a:cs typeface="Arial" panose="020B0604020202020204" pitchFamily="34" charset="0"/>
              </a:rPr>
              <a:t> </a:t>
            </a:r>
            <a:r>
              <a:rPr sz="2400" dirty="0">
                <a:solidFill>
                  <a:prstClr val="black"/>
                </a:solidFill>
                <a:latin typeface="Arial" panose="020B0604020202020204" pitchFamily="34" charset="0"/>
                <a:cs typeface="Arial" panose="020B0604020202020204" pitchFamily="34" charset="0"/>
              </a:rPr>
              <a:t>phải </a:t>
            </a:r>
            <a:r>
              <a:rPr sz="2400" spc="-5" dirty="0">
                <a:solidFill>
                  <a:prstClr val="black"/>
                </a:solidFill>
                <a:latin typeface="Arial" panose="020B0604020202020204" pitchFamily="34" charset="0"/>
                <a:cs typeface="Arial" panose="020B0604020202020204" pitchFamily="34" charset="0"/>
              </a:rPr>
              <a:t>thực hiện ĐTM </a:t>
            </a:r>
            <a:r>
              <a:rPr sz="2400" dirty="0">
                <a:solidFill>
                  <a:prstClr val="black"/>
                </a:solidFill>
                <a:latin typeface="Arial" panose="020B0604020202020204" pitchFamily="34" charset="0"/>
                <a:cs typeface="Arial" panose="020B0604020202020204" pitchFamily="34" charset="0"/>
              </a:rPr>
              <a:t>sơ bộ </a:t>
            </a:r>
            <a:r>
              <a:rPr sz="2400" spc="-5" dirty="0">
                <a:solidFill>
                  <a:prstClr val="black"/>
                </a:solidFill>
                <a:latin typeface="Arial" panose="020B0604020202020204" pitchFamily="34" charset="0"/>
                <a:cs typeface="Arial" panose="020B0604020202020204" pitchFamily="34" charset="0"/>
              </a:rPr>
              <a:t>trong Luật </a:t>
            </a:r>
            <a:r>
              <a:rPr sz="2400" dirty="0">
                <a:solidFill>
                  <a:prstClr val="black"/>
                </a:solidFill>
                <a:latin typeface="Arial" panose="020B0604020202020204" pitchFamily="34" charset="0"/>
                <a:cs typeface="Arial" panose="020B0604020202020204" pitchFamily="34" charset="0"/>
              </a:rPr>
              <a:t>đầu </a:t>
            </a:r>
            <a:r>
              <a:rPr sz="2400" spc="-5" dirty="0" err="1">
                <a:solidFill>
                  <a:prstClr val="black"/>
                </a:solidFill>
                <a:latin typeface="Arial" panose="020B0604020202020204" pitchFamily="34" charset="0"/>
                <a:cs typeface="Arial" panose="020B0604020202020204" pitchFamily="34" charset="0"/>
              </a:rPr>
              <a:t>tư</a:t>
            </a:r>
            <a:r>
              <a:rPr sz="2400" spc="-5" dirty="0">
                <a:solidFill>
                  <a:prstClr val="black"/>
                </a:solidFill>
                <a:latin typeface="Arial" panose="020B0604020202020204" pitchFamily="34" charset="0"/>
                <a:cs typeface="Arial" panose="020B0604020202020204" pitchFamily="34" charset="0"/>
              </a:rPr>
              <a:t>, </a:t>
            </a:r>
            <a:r>
              <a:rPr sz="2400" dirty="0">
                <a:solidFill>
                  <a:prstClr val="black"/>
                </a:solidFill>
                <a:latin typeface="Arial" panose="020B0604020202020204" pitchFamily="34" charset="0"/>
                <a:cs typeface="Arial" panose="020B0604020202020204" pitchFamily="34" charset="0"/>
              </a:rPr>
              <a:t>đầu </a:t>
            </a:r>
            <a:r>
              <a:rPr sz="2400" spc="-5" dirty="0">
                <a:solidFill>
                  <a:prstClr val="black"/>
                </a:solidFill>
                <a:latin typeface="Arial" panose="020B0604020202020204" pitchFamily="34" charset="0"/>
                <a:cs typeface="Arial" panose="020B0604020202020204" pitchFamily="34" charset="0"/>
              </a:rPr>
              <a:t>tư </a:t>
            </a:r>
            <a:r>
              <a:rPr sz="2400" dirty="0">
                <a:solidFill>
                  <a:prstClr val="black"/>
                </a:solidFill>
                <a:latin typeface="Arial" panose="020B0604020202020204" pitchFamily="34" charset="0"/>
                <a:cs typeface="Arial" panose="020B0604020202020204" pitchFamily="34" charset="0"/>
              </a:rPr>
              <a:t>công hết </a:t>
            </a:r>
            <a:r>
              <a:rPr sz="2400" spc="-5" dirty="0">
                <a:solidFill>
                  <a:prstClr val="black"/>
                </a:solidFill>
                <a:latin typeface="Arial" panose="020B0604020202020204" pitchFamily="34" charset="0"/>
                <a:cs typeface="Arial" panose="020B0604020202020204" pitchFamily="34" charset="0"/>
              </a:rPr>
              <a:t>hiệu lực từ</a:t>
            </a:r>
            <a:r>
              <a:rPr sz="2400" dirty="0">
                <a:solidFill>
                  <a:prstClr val="black"/>
                </a:solidFill>
                <a:latin typeface="Arial" panose="020B0604020202020204" pitchFamily="34" charset="0"/>
                <a:cs typeface="Arial" panose="020B0604020202020204" pitchFamily="34" charset="0"/>
              </a:rPr>
              <a:t> </a:t>
            </a:r>
            <a:r>
              <a:rPr sz="2400" spc="-5" dirty="0">
                <a:solidFill>
                  <a:prstClr val="black"/>
                </a:solidFill>
                <a:latin typeface="Arial" panose="020B0604020202020204" pitchFamily="34" charset="0"/>
                <a:cs typeface="Arial" panose="020B0604020202020204" pitchFamily="34" charset="0"/>
              </a:rPr>
              <a:t>01/1/2022)</a:t>
            </a:r>
            <a:r>
              <a:rPr lang="vi-VN" sz="2400" spc="-5" dirty="0">
                <a:solidFill>
                  <a:prstClr val="black"/>
                </a:solidFill>
                <a:latin typeface="Arial" panose="020B0604020202020204" pitchFamily="34" charset="0"/>
                <a:cs typeface="Arial" panose="020B0604020202020204" pitchFamily="34" charset="0"/>
              </a:rPr>
              <a:t>.</a:t>
            </a:r>
            <a:endParaRPr sz="2400" dirty="0">
              <a:solidFill>
                <a:prstClr val="black"/>
              </a:solidFill>
              <a:latin typeface="Arial" panose="020B0604020202020204" pitchFamily="34" charset="0"/>
              <a:cs typeface="Arial" panose="020B0604020202020204" pitchFamily="34" charset="0"/>
            </a:endParaRPr>
          </a:p>
          <a:p>
            <a:pPr marL="355600" marR="5715" indent="-342900" algn="just" defTabSz="914400">
              <a:lnSpc>
                <a:spcPct val="150000"/>
              </a:lnSpc>
              <a:spcBef>
                <a:spcPts val="720"/>
              </a:spcBef>
              <a:buFontTx/>
              <a:buChar char="-"/>
              <a:tabLst>
                <a:tab pos="355600" algn="l"/>
              </a:tabLst>
            </a:pPr>
            <a:r>
              <a:rPr sz="2400" dirty="0">
                <a:solidFill>
                  <a:prstClr val="black"/>
                </a:solidFill>
                <a:latin typeface="Arial" panose="020B0604020202020204" pitchFamily="34" charset="0"/>
                <a:cs typeface="Arial" panose="020B0604020202020204" pitchFamily="34" charset="0"/>
              </a:rPr>
              <a:t>Các Dự án đã họp đồng ý </a:t>
            </a:r>
            <a:r>
              <a:rPr sz="2400" spc="-5" dirty="0">
                <a:solidFill>
                  <a:prstClr val="black"/>
                </a:solidFill>
                <a:latin typeface="Arial" panose="020B0604020202020204" pitchFamily="34" charset="0"/>
                <a:cs typeface="Arial" panose="020B0604020202020204" pitchFamily="34" charset="0"/>
              </a:rPr>
              <a:t>thông </a:t>
            </a:r>
            <a:r>
              <a:rPr sz="2400" dirty="0">
                <a:solidFill>
                  <a:prstClr val="black"/>
                </a:solidFill>
                <a:latin typeface="Arial" panose="020B0604020202020204" pitchFamily="34" charset="0"/>
                <a:cs typeface="Arial" panose="020B0604020202020204" pitchFamily="34" charset="0"/>
              </a:rPr>
              <a:t>qua hoặc </a:t>
            </a:r>
            <a:r>
              <a:rPr sz="2400" spc="-5" dirty="0" err="1">
                <a:solidFill>
                  <a:prstClr val="black"/>
                </a:solidFill>
                <a:latin typeface="Arial" panose="020B0604020202020204" pitchFamily="34" charset="0"/>
                <a:cs typeface="Arial" panose="020B0604020202020204" pitchFamily="34" charset="0"/>
              </a:rPr>
              <a:t>được</a:t>
            </a:r>
            <a:r>
              <a:rPr sz="2400" spc="-5" dirty="0">
                <a:solidFill>
                  <a:prstClr val="black"/>
                </a:solidFill>
                <a:latin typeface="Arial" panose="020B0604020202020204" pitchFamily="34" charset="0"/>
                <a:cs typeface="Arial" panose="020B0604020202020204" pitchFamily="34" charset="0"/>
              </a:rPr>
              <a:t> </a:t>
            </a:r>
            <a:r>
              <a:rPr sz="2400" dirty="0" err="1">
                <a:solidFill>
                  <a:prstClr val="black"/>
                </a:solidFill>
                <a:latin typeface="Arial" panose="020B0604020202020204" pitchFamily="34" charset="0"/>
                <a:cs typeface="Arial" panose="020B0604020202020204" pitchFamily="34" charset="0"/>
              </a:rPr>
              <a:t>phê</a:t>
            </a:r>
            <a:r>
              <a:rPr lang="vi-VN" sz="2400" dirty="0">
                <a:solidFill>
                  <a:prstClr val="black"/>
                </a:solidFill>
                <a:latin typeface="Arial" panose="020B0604020202020204" pitchFamily="34" charset="0"/>
                <a:cs typeface="Arial" panose="020B0604020202020204" pitchFamily="34" charset="0"/>
              </a:rPr>
              <a:t> </a:t>
            </a:r>
            <a:r>
              <a:rPr sz="2400" dirty="0" err="1">
                <a:solidFill>
                  <a:prstClr val="black"/>
                </a:solidFill>
                <a:latin typeface="Arial" panose="020B0604020202020204" pitchFamily="34" charset="0"/>
                <a:cs typeface="Arial" panose="020B0604020202020204" pitchFamily="34" charset="0"/>
              </a:rPr>
              <a:t>duyệt</a:t>
            </a:r>
            <a:r>
              <a:rPr sz="2400" dirty="0">
                <a:solidFill>
                  <a:prstClr val="black"/>
                </a:solidFill>
                <a:latin typeface="Arial" panose="020B0604020202020204" pitchFamily="34" charset="0"/>
                <a:cs typeface="Arial" panose="020B0604020202020204" pitchFamily="34" charset="0"/>
              </a:rPr>
              <a:t> </a:t>
            </a:r>
            <a:r>
              <a:rPr sz="2400" spc="-5" dirty="0">
                <a:solidFill>
                  <a:prstClr val="black"/>
                </a:solidFill>
                <a:latin typeface="Arial" panose="020B0604020202020204" pitchFamily="34" charset="0"/>
                <a:cs typeface="Arial" panose="020B0604020202020204" pitchFamily="34" charset="0"/>
              </a:rPr>
              <a:t>ĐTM được miễn ĐTM </a:t>
            </a:r>
            <a:r>
              <a:rPr sz="2400" dirty="0">
                <a:solidFill>
                  <a:prstClr val="black"/>
                </a:solidFill>
                <a:latin typeface="Arial" panose="020B0604020202020204" pitchFamily="34" charset="0"/>
                <a:cs typeface="Arial" panose="020B0604020202020204" pitchFamily="34" charset="0"/>
              </a:rPr>
              <a:t>sơ</a:t>
            </a:r>
            <a:r>
              <a:rPr sz="2400" spc="-5" dirty="0">
                <a:solidFill>
                  <a:prstClr val="black"/>
                </a:solidFill>
                <a:latin typeface="Arial" panose="020B0604020202020204" pitchFamily="34" charset="0"/>
                <a:cs typeface="Arial" panose="020B0604020202020204" pitchFamily="34" charset="0"/>
              </a:rPr>
              <a:t> </a:t>
            </a:r>
            <a:r>
              <a:rPr sz="2400" dirty="0">
                <a:solidFill>
                  <a:prstClr val="black"/>
                </a:solidFill>
                <a:latin typeface="Arial" panose="020B0604020202020204" pitchFamily="34" charset="0"/>
                <a:cs typeface="Arial" panose="020B0604020202020204" pitchFamily="34" charset="0"/>
              </a:rPr>
              <a:t>bộ.</a:t>
            </a:r>
          </a:p>
        </p:txBody>
      </p:sp>
    </p:spTree>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Axis">
  <a:themeElements>
    <a:clrScheme name="Axis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fontScheme name="Axi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Axis 1">
        <a:dk1>
          <a:srgbClr val="080808"/>
        </a:dk1>
        <a:lt1>
          <a:srgbClr val="F8F8F8"/>
        </a:lt1>
        <a:dk2>
          <a:srgbClr val="330000"/>
        </a:dk2>
        <a:lt2>
          <a:srgbClr val="FFFFFF"/>
        </a:lt2>
        <a:accent1>
          <a:srgbClr val="FF9900"/>
        </a:accent1>
        <a:accent2>
          <a:srgbClr val="CC3300"/>
        </a:accent2>
        <a:accent3>
          <a:srgbClr val="ADAAAA"/>
        </a:accent3>
        <a:accent4>
          <a:srgbClr val="D4D4D4"/>
        </a:accent4>
        <a:accent5>
          <a:srgbClr val="FFCAAA"/>
        </a:accent5>
        <a:accent6>
          <a:srgbClr val="B92D00"/>
        </a:accent6>
        <a:hlink>
          <a:srgbClr val="CC6600"/>
        </a:hlink>
        <a:folHlink>
          <a:srgbClr val="B2B282"/>
        </a:folHlink>
      </a:clrScheme>
      <a:clrMap bg1="dk2" tx1="lt1" bg2="dk1" tx2="lt2" accent1="accent1" accent2="accent2" accent3="accent3" accent4="accent4" accent5="accent5" accent6="accent6" hlink="hlink" folHlink="folHlink"/>
    </a:extraClrScheme>
    <a:extraClrScheme>
      <a:clrScheme name="Axis 2">
        <a:dk1>
          <a:srgbClr val="333333"/>
        </a:dk1>
        <a:lt1>
          <a:srgbClr val="F8F8F8"/>
        </a:lt1>
        <a:dk2>
          <a:srgbClr val="800000"/>
        </a:dk2>
        <a:lt2>
          <a:srgbClr val="FFFFFF"/>
        </a:lt2>
        <a:accent1>
          <a:srgbClr val="CC9900"/>
        </a:accent1>
        <a:accent2>
          <a:srgbClr val="666666"/>
        </a:accent2>
        <a:accent3>
          <a:srgbClr val="C0AAAA"/>
        </a:accent3>
        <a:accent4>
          <a:srgbClr val="D4D4D4"/>
        </a:accent4>
        <a:accent5>
          <a:srgbClr val="E2CAAA"/>
        </a:accent5>
        <a:accent6>
          <a:srgbClr val="5C5C5C"/>
        </a:accent6>
        <a:hlink>
          <a:srgbClr val="CC6600"/>
        </a:hlink>
        <a:folHlink>
          <a:srgbClr val="95A587"/>
        </a:folHlink>
      </a:clrScheme>
      <a:clrMap bg1="dk2" tx1="lt1" bg2="dk1" tx2="lt2" accent1="accent1" accent2="accent2" accent3="accent3" accent4="accent4" accent5="accent5" accent6="accent6" hlink="hlink" folHlink="folHlink"/>
    </a:extraClrScheme>
    <a:extraClrScheme>
      <a:clrScheme name="Axis 3">
        <a:dk1>
          <a:srgbClr val="5F5F5F"/>
        </a:dk1>
        <a:lt1>
          <a:srgbClr val="A4BEE0"/>
        </a:lt1>
        <a:dk2>
          <a:srgbClr val="013253"/>
        </a:dk2>
        <a:lt2>
          <a:srgbClr val="FFFFFF"/>
        </a:lt2>
        <a:accent1>
          <a:srgbClr val="588480"/>
        </a:accent1>
        <a:accent2>
          <a:srgbClr val="6600FF"/>
        </a:accent2>
        <a:accent3>
          <a:srgbClr val="AAADB3"/>
        </a:accent3>
        <a:accent4>
          <a:srgbClr val="8BA2BF"/>
        </a:accent4>
        <a:accent5>
          <a:srgbClr val="B4C2C0"/>
        </a:accent5>
        <a:accent6>
          <a:srgbClr val="5C00E7"/>
        </a:accent6>
        <a:hlink>
          <a:srgbClr val="CCCC00"/>
        </a:hlink>
        <a:folHlink>
          <a:srgbClr val="5F5F5F"/>
        </a:folHlink>
      </a:clrScheme>
      <a:clrMap bg1="dk2" tx1="lt1" bg2="dk1" tx2="lt2" accent1="accent1" accent2="accent2" accent3="accent3" accent4="accent4" accent5="accent5" accent6="accent6" hlink="hlink" folHlink="folHlink"/>
    </a:extraClrScheme>
    <a:extraClrScheme>
      <a:clrScheme name="Axis 4">
        <a:dk1>
          <a:srgbClr val="003300"/>
        </a:dk1>
        <a:lt1>
          <a:srgbClr val="F8F8F8"/>
        </a:lt1>
        <a:dk2>
          <a:srgbClr val="3D4A1C"/>
        </a:dk2>
        <a:lt2>
          <a:srgbClr val="FFFFFF"/>
        </a:lt2>
        <a:accent1>
          <a:srgbClr val="99CC00"/>
        </a:accent1>
        <a:accent2>
          <a:srgbClr val="669900"/>
        </a:accent2>
        <a:accent3>
          <a:srgbClr val="AFB1AB"/>
        </a:accent3>
        <a:accent4>
          <a:srgbClr val="D4D4D4"/>
        </a:accent4>
        <a:accent5>
          <a:srgbClr val="CAE2AA"/>
        </a:accent5>
        <a:accent6>
          <a:srgbClr val="5C8A00"/>
        </a:accent6>
        <a:hlink>
          <a:srgbClr val="CC9900"/>
        </a:hlink>
        <a:folHlink>
          <a:srgbClr val="B2B282"/>
        </a:folHlink>
      </a:clrScheme>
      <a:clrMap bg1="dk2" tx1="lt1" bg2="dk1" tx2="lt2" accent1="accent1" accent2="accent2" accent3="accent3" accent4="accent4" accent5="accent5" accent6="accent6" hlink="hlink" folHlink="folHlink"/>
    </a:extraClrScheme>
    <a:extraClrScheme>
      <a:clrScheme name="Axis 5">
        <a:dk1>
          <a:srgbClr val="333333"/>
        </a:dk1>
        <a:lt1>
          <a:srgbClr val="F8F8F8"/>
        </a:lt1>
        <a:dk2>
          <a:srgbClr val="005D8C"/>
        </a:dk2>
        <a:lt2>
          <a:srgbClr val="FFFFFF"/>
        </a:lt2>
        <a:accent1>
          <a:srgbClr val="00CC99"/>
        </a:accent1>
        <a:accent2>
          <a:srgbClr val="0099CC"/>
        </a:accent2>
        <a:accent3>
          <a:srgbClr val="AAB6C5"/>
        </a:accent3>
        <a:accent4>
          <a:srgbClr val="D4D4D4"/>
        </a:accent4>
        <a:accent5>
          <a:srgbClr val="AAE2CA"/>
        </a:accent5>
        <a:accent6>
          <a:srgbClr val="008AB9"/>
        </a:accent6>
        <a:hlink>
          <a:srgbClr val="FFCC00"/>
        </a:hlink>
        <a:folHlink>
          <a:srgbClr val="D8D48C"/>
        </a:folHlink>
      </a:clrScheme>
      <a:clrMap bg1="dk2" tx1="lt1" bg2="dk1" tx2="lt2" accent1="accent1" accent2="accent2" accent3="accent3" accent4="accent4" accent5="accent5" accent6="accent6" hlink="hlink" folHlink="folHlink"/>
    </a:extraClrScheme>
    <a:extraClrScheme>
      <a:clrScheme name="Axis 6">
        <a:dk1>
          <a:srgbClr val="000000"/>
        </a:dk1>
        <a:lt1>
          <a:srgbClr val="ECAE00"/>
        </a:lt1>
        <a:dk2>
          <a:srgbClr val="FFFFFF"/>
        </a:dk2>
        <a:lt2>
          <a:srgbClr val="333333"/>
        </a:lt2>
        <a:accent1>
          <a:srgbClr val="CC6600"/>
        </a:accent1>
        <a:accent2>
          <a:srgbClr val="BA6D10"/>
        </a:accent2>
        <a:accent3>
          <a:srgbClr val="F4D3AA"/>
        </a:accent3>
        <a:accent4>
          <a:srgbClr val="000000"/>
        </a:accent4>
        <a:accent5>
          <a:srgbClr val="E2B8AA"/>
        </a:accent5>
        <a:accent6>
          <a:srgbClr val="A8620D"/>
        </a:accent6>
        <a:hlink>
          <a:srgbClr val="666633"/>
        </a:hlink>
        <a:folHlink>
          <a:srgbClr val="8D996D"/>
        </a:folHlink>
      </a:clrScheme>
      <a:clrMap bg1="lt1" tx1="dk1" bg2="lt2" tx2="dk2" accent1="accent1" accent2="accent2" accent3="accent3" accent4="accent4" accent5="accent5" accent6="accent6" hlink="hlink" folHlink="folHlink"/>
    </a:extraClrScheme>
    <a:extraClrScheme>
      <a:clrScheme name="Axis 7">
        <a:dk1>
          <a:srgbClr val="000000"/>
        </a:dk1>
        <a:lt1>
          <a:srgbClr val="FFFFFF"/>
        </a:lt1>
        <a:dk2>
          <a:srgbClr val="372221"/>
        </a:dk2>
        <a:lt2>
          <a:srgbClr val="808080"/>
        </a:lt2>
        <a:accent1>
          <a:srgbClr val="009999"/>
        </a:accent1>
        <a:accent2>
          <a:srgbClr val="9AAC98"/>
        </a:accent2>
        <a:accent3>
          <a:srgbClr val="FFFFFF"/>
        </a:accent3>
        <a:accent4>
          <a:srgbClr val="000000"/>
        </a:accent4>
        <a:accent5>
          <a:srgbClr val="AACACA"/>
        </a:accent5>
        <a:accent6>
          <a:srgbClr val="8B9B89"/>
        </a:accent6>
        <a:hlink>
          <a:srgbClr val="666699"/>
        </a:hlink>
        <a:folHlink>
          <a:srgbClr val="B2B2B2"/>
        </a:folHlink>
      </a:clrScheme>
      <a:clrMap bg1="lt1" tx1="dk1" bg2="lt2" tx2="dk2" accent1="accent1" accent2="accent2" accent3="accent3" accent4="accent4" accent5="accent5" accent6="accent6" hlink="hlink" folHlink="folHlink"/>
    </a:extraClrScheme>
    <a:extraClrScheme>
      <a:clrScheme name="Axis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Facet</Template>
  <TotalTime>376</TotalTime>
  <Words>6281</Words>
  <Application>Microsoft Office PowerPoint</Application>
  <PresentationFormat>A4 Paper (210x297 mm)</PresentationFormat>
  <Paragraphs>245</Paragraphs>
  <Slides>50</Slides>
  <Notes>0</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50</vt:i4>
      </vt:variant>
    </vt:vector>
  </HeadingPairs>
  <TitlesOfParts>
    <vt:vector size="59" baseType="lpstr">
      <vt:lpstr>Arial</vt:lpstr>
      <vt:lpstr>Arial Black</vt:lpstr>
      <vt:lpstr>Calibri</vt:lpstr>
      <vt:lpstr>Trebuchet MS</vt:lpstr>
      <vt:lpstr>Wingdings</vt:lpstr>
      <vt:lpstr>Wingdings 3</vt:lpstr>
      <vt:lpstr>Facet</vt:lpstr>
      <vt:lpstr>Office Theme</vt:lpstr>
      <vt:lpstr>Axis</vt:lpstr>
      <vt:lpstr>PowerPoint Presentation</vt:lpstr>
      <vt:lpstr>PowerPoint Presentation</vt:lpstr>
      <vt:lpstr>PowerPoint Presentation</vt:lpstr>
      <vt:lpstr>2. Lưu ý về phân loại Dự án</vt:lpstr>
      <vt:lpstr>3. Lưu ý tiêu chí môi trường, phân loại Dự án đầu tư</vt:lpstr>
      <vt:lpstr>4. ĐTM sơ bộ</vt:lpstr>
      <vt:lpstr>Một số điểm mới về ĐTM sơ bộ</vt:lpstr>
      <vt:lpstr>Một số điểm mới về ĐTM sơ bộ (tiếp)</vt:lpstr>
      <vt:lpstr>Lưu ý về ĐTM sơ bộ</vt:lpstr>
      <vt:lpstr>5. Đánh giá tác động môi trường</vt:lpstr>
      <vt:lpstr>PowerPoint Presentation</vt:lpstr>
      <vt:lpstr>5.3. Một số điểm mới về ĐTM:</vt:lpstr>
      <vt:lpstr>5.3. Một số điểm mới về ĐTM (tiếp):</vt:lpstr>
      <vt:lpstr>5.3. Một số điểm mới về ĐTM (tiếp):</vt:lpstr>
      <vt:lpstr>5.3. Một số điểm mới về ĐTM (tiếp):</vt:lpstr>
      <vt:lpstr>5.4. Tham vấn:</vt:lpstr>
      <vt:lpstr>PowerPoint Presentation</vt:lpstr>
      <vt:lpstr>PowerPoint Presentation</vt:lpstr>
      <vt:lpstr>Quy định cụ thể đối tượng tham vấn (Khoản 1  Điều 26 Nghị định số 08/2022/NĐ-CP):</vt:lpstr>
      <vt:lpstr>Đối tượng tham vấn (tiếp):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NỘI DUNG CHÍNH</dc:title>
  <cp:lastModifiedBy>Dinh Van Ton</cp:lastModifiedBy>
  <cp:revision>4</cp:revision>
  <dcterms:created xsi:type="dcterms:W3CDTF">2023-08-17T06:23:13Z</dcterms:created>
  <dcterms:modified xsi:type="dcterms:W3CDTF">2023-11-21T03:13:48Z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2022-03-25T00:00:00Z</vt:filetime>
  </property>
  <property fmtid="{D5CDD505-2E9C-101B-9397-08002B2CF9AE}" pid="3" name="LastSaved">
    <vt:filetime>2023-08-17T00:00:00Z</vt:filetime>
  </property>
</Properties>
</file>