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328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27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otype Corsiva" panose="03010101010201010101" pitchFamily="66" charset="0"/>
      <p: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8EEFB8-15E5-44A9-849B-1A3A7A75EEDB}">
  <a:tblStyle styleId="{E58EEFB8-15E5-44A9-849B-1A3A7A75EE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4682"/>
  </p:normalViewPr>
  <p:slideViewPr>
    <p:cSldViewPr>
      <p:cViewPr varScale="1">
        <p:scale>
          <a:sx n="82" d="100"/>
          <a:sy n="82" d="100"/>
        </p:scale>
        <p:origin x="6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1071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180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45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7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678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257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3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05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05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874625" y="275339"/>
            <a:ext cx="5562000" cy="44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 descr="aemelia_icons.png"/>
          <p:cNvPicPr preferRelativeResize="0"/>
          <p:nvPr/>
        </p:nvPicPr>
        <p:blipFill rotWithShape="1">
          <a:blip r:embed="rId2">
            <a:alphaModFix amt="20000"/>
          </a:blip>
          <a:srcRect l="38542" r="38544"/>
          <a:stretch/>
        </p:blipFill>
        <p:spPr>
          <a:xfrm>
            <a:off x="0" y="0"/>
            <a:ext cx="2095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/>
          <p:nvPr/>
        </p:nvSpPr>
        <p:spPr>
          <a:xfrm flipH="1">
            <a:off x="2095200" y="0"/>
            <a:ext cx="7048800" cy="51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544225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5705276" y="297367"/>
            <a:ext cx="2981400" cy="46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874625" y="484600"/>
            <a:ext cx="5562000" cy="4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 sz="96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3875" y="1626750"/>
            <a:ext cx="171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ubTitle" idx="4294967295"/>
          </p:nvPr>
        </p:nvSpPr>
        <p:spPr>
          <a:xfrm>
            <a:off x="2110112" y="1829330"/>
            <a:ext cx="7057375" cy="1038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HÀNG HOÁ MÔI TRƯỜNG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THÚC ĐẨY XANH HOÁ SẢN XUẤT VÀ TIÊU DÙNG BỀN VỮNG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Google Shape;77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85067" y="3471869"/>
            <a:ext cx="2212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Roboto"/>
              <a:buNone/>
            </a:pPr>
            <a:r>
              <a:rPr lang="en-US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TS. NGUYỄN DUY THÁI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7222" y="4490650"/>
            <a:ext cx="1342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Roboto"/>
              <a:buNone/>
            </a:pPr>
            <a:r>
              <a:rPr lang="en-US" sz="1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11/2023</a:t>
            </a:r>
            <a:endParaRPr lang="en-US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Google Shape;76;p15"/>
          <p:cNvSpPr txBox="1">
            <a:spLocks/>
          </p:cNvSpPr>
          <p:nvPr/>
        </p:nvSpPr>
        <p:spPr>
          <a:xfrm>
            <a:off x="4343400" y="3602796"/>
            <a:ext cx="4495801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"/>
              <a:buChar char="▸"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▹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"/>
              <a:buChar char="■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Bef>
                <a:spcPts val="0"/>
              </a:spcBef>
              <a:buFont typeface="Roboto"/>
              <a:buNone/>
            </a:pPr>
            <a:r>
              <a:rPr lang="en-US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28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2883529"/>
            <a:ext cx="5739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</a:rPr>
              <a:t>- Nhận diện một số tồn tại, giải pháp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 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742950"/>
            <a:ext cx="4444214" cy="399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000" b="1" kern="1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0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95600" y="1428750"/>
            <a:ext cx="5739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dung:</a:t>
            </a:r>
            <a:r>
              <a:rPr lang="vi-VN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vi-VN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 hóa các ngành kinh tế</a:t>
            </a:r>
            <a:r>
              <a:rPr lang="en-US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2) </a:t>
            </a:r>
            <a:r>
              <a:rPr lang="vi-VN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Xanh h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vi-VN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lối sống v</a:t>
            </a:r>
            <a:r>
              <a:rPr lang="en-US" sz="20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thúc đẩy tiêu dùng bền vững</a:t>
            </a:r>
            <a:r>
              <a:rPr lang="en-US" sz="2000" b="1" kern="1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0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2226" y="285750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 HOÁ MÔI TRƯỜNG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706817"/>
            <a:ext cx="6477000" cy="4335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H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àng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08/2022/NĐ-CP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nhóm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1800" kern="1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(gồm cả sản phẩm dịch vụ công ích).</a:t>
            </a:r>
            <a:endParaRPr lang="en-US" sz="18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gành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143 </a:t>
            </a:r>
            <a:r>
              <a:rPr lang="en-US" sz="18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BVMT 2020, CNMT </a:t>
            </a:r>
            <a:r>
              <a:rPr lang="vi-VN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ngành kinh tế trong hệ thống ngành kinh tế Việt Nam cung cấp công nghệ, thiết bị và sản phẩm phục vụ yêu cầu về BVMT</a:t>
            </a:r>
            <a:r>
              <a:rPr lang="en-US" sz="18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800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1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300" y="361950"/>
            <a:ext cx="571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HOÁ SẢN XUẤT VÀ TIÊU DÙNG BỀN VỮNG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883682"/>
            <a:ext cx="6250030" cy="3772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1658/QĐ-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TTg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 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01/</a:t>
            </a:r>
            <a:r>
              <a:rPr lang="vi-VN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10/</a:t>
            </a:r>
            <a:r>
              <a:rPr lang="vi-VN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phê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duyệt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 lược quốc gia về tăng trưởng xanh giai đoạn 2021 - 2030, tầm nhìn 2050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ục tiêu về </a:t>
            </a:r>
            <a:r>
              <a:rPr lang="vi-VN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 hóa các ngành kinh tế</a:t>
            </a:r>
            <a:r>
              <a:rPr lang="en-US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 h</a:t>
            </a:r>
            <a:r>
              <a:rPr lang="en-US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vi-VN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lối sống v</a:t>
            </a:r>
            <a:r>
              <a:rPr lang="en-US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 </a:t>
            </a:r>
            <a:r>
              <a:rPr lang="vi-VN" sz="16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 đẩy tiêu dùng bền vững</a:t>
            </a:r>
            <a:r>
              <a:rPr lang="en-US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vi-VN" sz="16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16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 dung Xanh hóa các ngành kinh tế: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qua khai thác và sử dụng tiết kiệm, hiệu quả tài nguyên thiên nhiên..... giảm thiểu tác động tiêu cực đến môi trường.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Mục tiêu: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Đến năm 2030: ......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tổng cung c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năng lượng sơ cấp đạt 15 - 20%; Đến n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2050 là 25 - 30%.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 hóa môi trường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đáp ứng cho Xanh hóa các ngành kinh tế là: </a:t>
            </a:r>
            <a:r>
              <a:rPr lang="vi-VN" sz="16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nghệ, thiết bị</a:t>
            </a:r>
            <a:r>
              <a:rPr lang="vi-VN" sz="16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đáp ứng cho các </a:t>
            </a:r>
            <a:r>
              <a:rPr lang="vi-VN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 hình kinh tế tuần hoàn và phát triển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 lượng tái tạo</a:t>
            </a:r>
            <a:r>
              <a:rPr lang="nl-NL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</a:t>
            </a:r>
            <a:r>
              <a:rPr lang="nl-NL" sz="16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nhà máy điện sử dụng rác thải đô thị, sinh khối và chất thải rắn</a:t>
            </a:r>
            <a:r>
              <a:rPr lang="vi-VN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0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07" y="285750"/>
            <a:ext cx="571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 HOÁ SẢN XUẤT VÀ TIÊU DÙNG BỀN VỮNG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4600" y="684523"/>
            <a:ext cx="6422346" cy="420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 xanh h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lối sống v</a:t>
            </a:r>
            <a:r>
              <a:rPr lang="en-US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 </a:t>
            </a:r>
            <a:r>
              <a:rPr lang="vi-VN" sz="1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 đẩy tiêu dùng bền vững: </a:t>
            </a:r>
            <a:endParaRPr lang="en-US" sz="15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ỷ 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 CTRSH đô thị (2030) được thu gom, xử lý đảm bảo tiêu chuẩn đạt </a:t>
            </a:r>
            <a:r>
              <a:rPr lang="vi-VN" sz="15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xử lý b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phương pháp chôn lấp trực tiếp chiếm </a:t>
            </a:r>
            <a:r>
              <a:rPr lang="vi-VN" sz="15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cả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nước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có 1.322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CTRSH,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381 lò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đốt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CTRSH, 37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chuyền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compost, 904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bãi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lấp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khoảng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20% là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bãi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chôn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lấp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Thúc đẩy phát triển hạ tầng BVMT đối với CTRSH 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phát triển nguồn cung hàng hóa môi trường 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thúc đẩy điện rác, tái chế CTRSH phát triển.</a:t>
            </a:r>
            <a:endParaRPr lang="en-US" sz="15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Tỷ lệ nước thải đô thị được thu gom và xử lý đ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b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tiêu chuẩn đạt trên 50% đối với đô thị loại II trở lên;  20% đối với các loại đô thị còn lại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870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ỷ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15%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tỷ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65%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31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28%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TP.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Hồ Chí Minh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500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thải)</a:t>
            </a:r>
            <a:endParaRPr lang="en-US" sz="1500" kern="1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Thúc đẩy phát triển hạ tầng BVMT đối với nước thải sinh hoạt đô thị 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phát triển nguồn cung hàng hóa môi trường</a:t>
            </a: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53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0955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DIỆN MỘT SỐ TỒN TẠI, GIẢI PHÁP ĐỂ THÚC ĐẨY XANH HOÁ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 XUẤT VÀ TIÊU DÙNG BỀN VỮNG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091731"/>
              </p:ext>
            </p:extLst>
          </p:nvPr>
        </p:nvGraphicFramePr>
        <p:xfrm>
          <a:off x="2362200" y="895350"/>
          <a:ext cx="6629398" cy="3804096"/>
        </p:xfrm>
        <a:graphic>
          <a:graphicData uri="http://schemas.openxmlformats.org/drawingml/2006/table">
            <a:tbl>
              <a:tblPr firstRow="1" firstCol="1" bandRow="1">
                <a:tableStyleId>{E58EEFB8-15E5-44A9-849B-1A3A7A75EEDB}</a:tableStyleId>
              </a:tblPr>
              <a:tblGrid>
                <a:gridCol w="1926223">
                  <a:extLst>
                    <a:ext uri="{9D8B030D-6E8A-4147-A177-3AD203B41FA5}">
                      <a16:colId xmlns:a16="http://schemas.microsoft.com/office/drawing/2014/main" val="706251585"/>
                    </a:ext>
                  </a:extLst>
                </a:gridCol>
                <a:gridCol w="1597133">
                  <a:extLst>
                    <a:ext uri="{9D8B030D-6E8A-4147-A177-3AD203B41FA5}">
                      <a16:colId xmlns:a16="http://schemas.microsoft.com/office/drawing/2014/main" val="3045422599"/>
                    </a:ext>
                  </a:extLst>
                </a:gridCol>
                <a:gridCol w="1597133">
                  <a:extLst>
                    <a:ext uri="{9D8B030D-6E8A-4147-A177-3AD203B41FA5}">
                      <a16:colId xmlns:a16="http://schemas.microsoft.com/office/drawing/2014/main" val="3783204448"/>
                    </a:ext>
                  </a:extLst>
                </a:gridCol>
                <a:gridCol w="1508909">
                  <a:extLst>
                    <a:ext uri="{9D8B030D-6E8A-4147-A177-3AD203B41FA5}">
                      <a16:colId xmlns:a16="http://schemas.microsoft.com/office/drawing/2014/main" val="2672232865"/>
                    </a:ext>
                  </a:extLst>
                </a:gridCol>
              </a:tblGrid>
              <a:tr h="323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 hóa 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 dụng thực tế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tồn tại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pháp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extLst>
                  <a:ext uri="{0D108BD9-81ED-4DB2-BD59-A6C34878D82A}">
                    <a16:rowId xmlns:a16="http://schemas.microsoft.com/office/drawing/2014/main" val="1940892786"/>
                  </a:ext>
                </a:extLst>
              </a:tr>
              <a:tr h="209337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nghệ, thiết bị đáp ứng mô hình KTTH với chất thải</a:t>
                      </a:r>
                      <a:endParaRPr lang="en-US" sz="13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yêu cầu KTTH với nước thải từ sản xuất công nghiệp và một số CTR khác, VD: Vỏ hộp sữa, tro xỉ nhà máy nhiệt điện than...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Một số sản phẩm đầu ra thiếu các tiêu chuẩn, quy chuẩn kỹ thuật về chất lượng.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Ưu đãi cho DN chưa rõ ràng.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Kiểu dáng SP chưa đáp ứng.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Truyền thông chưa được quan tâm đúng mức.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 đẩy kinh doanh tuần hoàn, phát triển thị trường sản phẩm KTTH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extLst>
                  <a:ext uri="{0D108BD9-81ED-4DB2-BD59-A6C34878D82A}">
                    <a16:rowId xmlns:a16="http://schemas.microsoft.com/office/drawing/2014/main" val="2632722509"/>
                  </a:ext>
                </a:extLst>
              </a:tr>
              <a:tr h="9617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đáp ứng KTTH đối với CTRSH </a:t>
                      </a:r>
                      <a:endParaRPr lang="en-US" sz="1300" kern="1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lượng</a:t>
                      </a:r>
                      <a:r>
                        <a:rPr lang="en-US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compost</a:t>
                      </a: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CTRSH chưa cao do CTRSH không phân loại từ nguồn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3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 loại CTRSH tại nguồn</a:t>
                      </a:r>
                      <a:endParaRPr lang="en-US" sz="13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4" marR="63434" marT="0" marB="0"/>
                </a:tc>
                <a:extLst>
                  <a:ext uri="{0D108BD9-81ED-4DB2-BD59-A6C34878D82A}">
                    <a16:rowId xmlns:a16="http://schemas.microsoft.com/office/drawing/2014/main" val="1928139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5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38688"/>
              </p:ext>
            </p:extLst>
          </p:nvPr>
        </p:nvGraphicFramePr>
        <p:xfrm>
          <a:off x="2286000" y="524952"/>
          <a:ext cx="6781801" cy="4583748"/>
        </p:xfrm>
        <a:graphic>
          <a:graphicData uri="http://schemas.openxmlformats.org/drawingml/2006/table">
            <a:tbl>
              <a:tblPr firstRow="1" firstCol="1" bandRow="1">
                <a:tableStyleId>{E58EEFB8-15E5-44A9-849B-1A3A7A75EEDB}</a:tableStyleId>
              </a:tblPr>
              <a:tblGrid>
                <a:gridCol w="1571393">
                  <a:extLst>
                    <a:ext uri="{9D8B030D-6E8A-4147-A177-3AD203B41FA5}">
                      <a16:colId xmlns:a16="http://schemas.microsoft.com/office/drawing/2014/main" val="249751660"/>
                    </a:ext>
                  </a:extLst>
                </a:gridCol>
                <a:gridCol w="1171807">
                  <a:extLst>
                    <a:ext uri="{9D8B030D-6E8A-4147-A177-3AD203B41FA5}">
                      <a16:colId xmlns:a16="http://schemas.microsoft.com/office/drawing/2014/main" val="342689517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167677637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3914624843"/>
                    </a:ext>
                  </a:extLst>
                </a:gridCol>
              </a:tblGrid>
              <a:tr h="369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Hàng hóa </a:t>
                      </a:r>
                      <a:endParaRPr lang="en-US" sz="1200" b="1" kern="100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môi trường</a:t>
                      </a:r>
                      <a:endParaRPr lang="en-US" sz="12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b="1" kern="10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Áp dụng thực tế</a:t>
                      </a:r>
                      <a:endParaRPr lang="en-US" sz="1200" b="1" kern="10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Vấn đề tồn tại</a:t>
                      </a:r>
                      <a:endParaRPr lang="en-US" sz="12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Giải pháp</a:t>
                      </a:r>
                      <a:endParaRPr lang="en-US" sz="12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extLst>
                  <a:ext uri="{0D108BD9-81ED-4DB2-BD59-A6C34878D82A}">
                    <a16:rowId xmlns:a16="http://schemas.microsoft.com/office/drawing/2014/main" val="2105226486"/>
                  </a:ext>
                </a:extLst>
              </a:tr>
              <a:tr h="4192928">
                <a:tc>
                  <a:txBody>
                    <a:bodyPr/>
                    <a:lstStyle/>
                    <a:p>
                      <a:pPr indent="18034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2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Công nghệ, thiết bị phát </a:t>
                      </a:r>
                      <a:r>
                        <a:rPr lang="nl-NL" sz="12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 sử dụng rác thải đô thị, sinh khối và chất thải rắn</a:t>
                      </a:r>
                      <a:r>
                        <a:rPr lang="vi-VN" sz="1200" b="1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200" b="1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8034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j-lt"/>
                        </a:rPr>
                        <a:t>Phát triển năng lượng tái tạo và góp phần giảm nhanh tỷ lệ chôn lấp trực tiếp, tăng tỷ lệ CTRSH được xử lý đảm bảo tiêu chuẩn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Đáp ứng yêu cầu, đã triển khai tại một số địa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phương như: Hà Nội, Cần Thơ...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CTR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CTR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Q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Hoàn thiện chính sách ưu đãi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CTRSH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Đẩy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thầu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vi-VN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Cần có quy định cụ thể về giá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12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</a:t>
                      </a:r>
                      <a:endParaRPr lang="en-US" sz="12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07" marR="28207" marT="0" marB="0"/>
                </a:tc>
                <a:extLst>
                  <a:ext uri="{0D108BD9-81ED-4DB2-BD59-A6C34878D82A}">
                    <a16:rowId xmlns:a16="http://schemas.microsoft.com/office/drawing/2014/main" val="97519151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49758" y="0"/>
            <a:ext cx="6781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DIỆN MỘT SỐ TỒN TẠI, GIẢI PHÁP ĐỂ THÚC ĐẨY XANH HOÁ SẢN XUẤT VÀ TIÊU DÙNG BỀN VỮNG</a:t>
            </a:r>
          </a:p>
        </p:txBody>
      </p:sp>
    </p:spTree>
    <p:extLst>
      <p:ext uri="{BB962C8B-B14F-4D97-AF65-F5344CB8AC3E}">
        <p14:creationId xmlns:p14="http://schemas.microsoft.com/office/powerpoint/2010/main" val="373727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859502"/>
              </p:ext>
            </p:extLst>
          </p:nvPr>
        </p:nvGraphicFramePr>
        <p:xfrm>
          <a:off x="2286000" y="1352550"/>
          <a:ext cx="6705601" cy="1566863"/>
        </p:xfrm>
        <a:graphic>
          <a:graphicData uri="http://schemas.openxmlformats.org/drawingml/2006/table">
            <a:tbl>
              <a:tblPr firstRow="1" firstCol="1" bandRow="1">
                <a:tableStyleId>{E58EEFB8-15E5-44A9-849B-1A3A7A75EEDB}</a:tableStyleId>
              </a:tblPr>
              <a:tblGrid>
                <a:gridCol w="1972953">
                  <a:extLst>
                    <a:ext uri="{9D8B030D-6E8A-4147-A177-3AD203B41FA5}">
                      <a16:colId xmlns:a16="http://schemas.microsoft.com/office/drawing/2014/main" val="2624578865"/>
                    </a:ext>
                  </a:extLst>
                </a:gridCol>
                <a:gridCol w="1551252">
                  <a:extLst>
                    <a:ext uri="{9D8B030D-6E8A-4147-A177-3AD203B41FA5}">
                      <a16:colId xmlns:a16="http://schemas.microsoft.com/office/drawing/2014/main" val="120332114"/>
                    </a:ext>
                  </a:extLst>
                </a:gridCol>
                <a:gridCol w="1635881">
                  <a:extLst>
                    <a:ext uri="{9D8B030D-6E8A-4147-A177-3AD203B41FA5}">
                      <a16:colId xmlns:a16="http://schemas.microsoft.com/office/drawing/2014/main" val="1613105531"/>
                    </a:ext>
                  </a:extLst>
                </a:gridCol>
                <a:gridCol w="1545515">
                  <a:extLst>
                    <a:ext uri="{9D8B030D-6E8A-4147-A177-3AD203B41FA5}">
                      <a16:colId xmlns:a16="http://schemas.microsoft.com/office/drawing/2014/main" val="340332053"/>
                    </a:ext>
                  </a:extLst>
                </a:gridCol>
              </a:tblGrid>
              <a:tr h="397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Hàng hóa 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môi trường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Áp dụng thực tế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Vấn đề tồn tại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Giải pháp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extLst>
                  <a:ext uri="{0D108BD9-81ED-4DB2-BD59-A6C34878D82A}">
                    <a16:rowId xmlns:a16="http://schemas.microsoft.com/office/drawing/2014/main" val="850680933"/>
                  </a:ext>
                </a:extLst>
              </a:tr>
              <a:tr h="992655">
                <a:tc>
                  <a:txBody>
                    <a:bodyPr/>
                    <a:lstStyle/>
                    <a:p>
                      <a:pPr indent="2032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Công nghệ, thiết bị thu gom, xử lý nước thải sinh hoạt</a:t>
                      </a:r>
                      <a:endParaRPr lang="en-US" sz="1400" b="1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Đáp ứng yêu cầu</a:t>
                      </a:r>
                      <a:endParaRPr lang="en-US" sz="1400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vi-VN" sz="14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- Tỷ lệ nhà máy xử lý nước thải được xây dựng còn thấp; Tỷ lệ nước thu gom thấp.</a:t>
                      </a:r>
                      <a:endParaRPr lang="en-US" sz="1400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vi-VN" sz="1400" kern="100" dirty="0">
                          <a:solidFill>
                            <a:srgbClr val="0070C0"/>
                          </a:solidFill>
                          <a:effectLst/>
                          <a:latin typeface="+mj-lt"/>
                        </a:rPr>
                        <a:t>Công tác quy hoạch, giải phóng mặt bằng, nguồn lực đầu tư.</a:t>
                      </a:r>
                      <a:endParaRPr lang="en-US" sz="1400" kern="100" dirty="0">
                        <a:solidFill>
                          <a:srgbClr val="0070C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234" marR="64234" marT="0" marB="0"/>
                </a:tc>
                <a:extLst>
                  <a:ext uri="{0D108BD9-81ED-4DB2-BD59-A6C34878D82A}">
                    <a16:rowId xmlns:a16="http://schemas.microsoft.com/office/drawing/2014/main" val="145306366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76331" y="514350"/>
            <a:ext cx="6239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DIỆN MỘT SỐ TỒN TẠI, GIẢI PHÁP ĐỂ THÚC ĐẨY XANH HOÁ SẢN XUẤT VÀ TIÊU DÙNG BỀN VỮNG</a:t>
            </a:r>
          </a:p>
        </p:txBody>
      </p:sp>
    </p:spTree>
    <p:extLst>
      <p:ext uri="{BB962C8B-B14F-4D97-AF65-F5344CB8AC3E}">
        <p14:creationId xmlns:p14="http://schemas.microsoft.com/office/powerpoint/2010/main" val="378696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 idx="4294967295"/>
          </p:nvPr>
        </p:nvSpPr>
        <p:spPr>
          <a:xfrm>
            <a:off x="2667000" y="1809750"/>
            <a:ext cx="629995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Monotype Corsiva" pitchFamily="66" charset="0"/>
              </a:rPr>
              <a:t>CHÂN  THÀNH  CẢM  ƠN!</a:t>
            </a:r>
            <a:endParaRPr sz="36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77" name="Google Shape;77;p15" descr="photo-1434030216411-0b793f4b4173.jpg"/>
          <p:cNvPicPr preferRelativeResize="0"/>
          <p:nvPr/>
        </p:nvPicPr>
        <p:blipFill rotWithShape="1">
          <a:blip r:embed="rId3">
            <a:alphaModFix/>
          </a:blip>
          <a:srcRect l="28831" r="30600"/>
          <a:stretch/>
        </p:blipFill>
        <p:spPr>
          <a:xfrm>
            <a:off x="0" y="0"/>
            <a:ext cx="208662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835154"/>
      </p:ext>
    </p:extLst>
  </p:cSld>
  <p:clrMapOvr>
    <a:masterClrMapping/>
  </p:clrMapOvr>
</p:sld>
</file>

<file path=ppt/theme/theme1.xml><?xml version="1.0" encoding="utf-8"?>
<a:theme xmlns:a="http://schemas.openxmlformats.org/drawingml/2006/main" name="Aemelia template">
  <a:themeElements>
    <a:clrScheme name="Custom 347">
      <a:dk1>
        <a:srgbClr val="073763"/>
      </a:dk1>
      <a:lt1>
        <a:srgbClr val="FFFFFF"/>
      </a:lt1>
      <a:dk2>
        <a:srgbClr val="3F4247"/>
      </a:dk2>
      <a:lt2>
        <a:srgbClr val="CFD9E1"/>
      </a:lt2>
      <a:accent1>
        <a:srgbClr val="6FA8DC"/>
      </a:accent1>
      <a:accent2>
        <a:srgbClr val="0B5394"/>
      </a:accent2>
      <a:accent3>
        <a:srgbClr val="9FC5E8"/>
      </a:accent3>
      <a:accent4>
        <a:srgbClr val="CFD9E1"/>
      </a:accent4>
      <a:accent5>
        <a:srgbClr val="A1EFFF"/>
      </a:accent5>
      <a:accent6>
        <a:srgbClr val="5AB1C9"/>
      </a:accent6>
      <a:hlink>
        <a:srgbClr val="0B53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1401</Words>
  <Application>Microsoft Office PowerPoint</Application>
  <PresentationFormat>On-screen Show (16:9)</PresentationFormat>
  <Paragraphs>83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Roboto</vt:lpstr>
      <vt:lpstr>Arial</vt:lpstr>
      <vt:lpstr>Montserrat</vt:lpstr>
      <vt:lpstr>Calibri</vt:lpstr>
      <vt:lpstr>Times New Roman</vt:lpstr>
      <vt:lpstr>Monotype Corsiva</vt:lpstr>
      <vt:lpstr>Aemelia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CHÂN  THÀNH  CẢM 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namdepzai</dc:creator>
  <cp:lastModifiedBy>admin</cp:lastModifiedBy>
  <cp:revision>60</cp:revision>
  <dcterms:modified xsi:type="dcterms:W3CDTF">2023-11-23T23:40:25Z</dcterms:modified>
</cp:coreProperties>
</file>